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318"/>
  </p:notesMasterIdLst>
  <p:handoutMasterIdLst>
    <p:handoutMasterId r:id="rId319"/>
  </p:handoutMasterIdLst>
  <p:sldIdLst>
    <p:sldId id="256" r:id="rId2"/>
    <p:sldId id="257" r:id="rId3"/>
    <p:sldId id="259" r:id="rId4"/>
    <p:sldId id="260" r:id="rId5"/>
    <p:sldId id="261" r:id="rId6"/>
    <p:sldId id="262" r:id="rId7"/>
    <p:sldId id="266" r:id="rId8"/>
    <p:sldId id="267" r:id="rId9"/>
    <p:sldId id="268" r:id="rId10"/>
    <p:sldId id="272" r:id="rId11"/>
    <p:sldId id="273" r:id="rId12"/>
    <p:sldId id="274" r:id="rId13"/>
    <p:sldId id="276" r:id="rId14"/>
    <p:sldId id="277" r:id="rId15"/>
    <p:sldId id="278" r:id="rId16"/>
    <p:sldId id="279" r:id="rId17"/>
    <p:sldId id="284" r:id="rId18"/>
    <p:sldId id="285" r:id="rId19"/>
    <p:sldId id="286" r:id="rId20"/>
    <p:sldId id="287" r:id="rId21"/>
    <p:sldId id="290" r:id="rId22"/>
    <p:sldId id="292" r:id="rId23"/>
    <p:sldId id="294" r:id="rId24"/>
    <p:sldId id="295" r:id="rId25"/>
    <p:sldId id="296" r:id="rId26"/>
    <p:sldId id="297" r:id="rId27"/>
    <p:sldId id="299" r:id="rId28"/>
    <p:sldId id="300" r:id="rId29"/>
    <p:sldId id="301" r:id="rId30"/>
    <p:sldId id="302" r:id="rId31"/>
    <p:sldId id="303" r:id="rId32"/>
    <p:sldId id="304" r:id="rId33"/>
    <p:sldId id="263" r:id="rId34"/>
    <p:sldId id="264" r:id="rId35"/>
    <p:sldId id="265" r:id="rId36"/>
    <p:sldId id="305" r:id="rId37"/>
    <p:sldId id="306" r:id="rId38"/>
    <p:sldId id="307" r:id="rId39"/>
    <p:sldId id="269" r:id="rId40"/>
    <p:sldId id="275" r:id="rId41"/>
    <p:sldId id="311" r:id="rId42"/>
    <p:sldId id="312" r:id="rId43"/>
    <p:sldId id="280" r:id="rId44"/>
    <p:sldId id="281" r:id="rId45"/>
    <p:sldId id="282" r:id="rId46"/>
    <p:sldId id="283" r:id="rId47"/>
    <p:sldId id="315" r:id="rId48"/>
    <p:sldId id="318" r:id="rId49"/>
    <p:sldId id="288" r:id="rId50"/>
    <p:sldId id="289" r:id="rId51"/>
    <p:sldId id="319" r:id="rId52"/>
    <p:sldId id="320" r:id="rId53"/>
    <p:sldId id="321" r:id="rId54"/>
    <p:sldId id="322" r:id="rId55"/>
    <p:sldId id="323" r:id="rId56"/>
    <p:sldId id="324" r:id="rId57"/>
    <p:sldId id="325" r:id="rId58"/>
    <p:sldId id="326" r:id="rId59"/>
    <p:sldId id="327" r:id="rId60"/>
    <p:sldId id="328" r:id="rId61"/>
    <p:sldId id="329" r:id="rId62"/>
    <p:sldId id="330" r:id="rId63"/>
    <p:sldId id="331" r:id="rId64"/>
    <p:sldId id="332" r:id="rId65"/>
    <p:sldId id="270" r:id="rId66"/>
    <p:sldId id="271" r:id="rId67"/>
    <p:sldId id="333" r:id="rId68"/>
    <p:sldId id="337" r:id="rId69"/>
    <p:sldId id="338" r:id="rId70"/>
    <p:sldId id="339" r:id="rId71"/>
    <p:sldId id="340" r:id="rId72"/>
    <p:sldId id="341" r:id="rId73"/>
    <p:sldId id="342" r:id="rId74"/>
    <p:sldId id="343" r:id="rId75"/>
    <p:sldId id="344" r:id="rId76"/>
    <p:sldId id="345" r:id="rId77"/>
    <p:sldId id="348" r:id="rId78"/>
    <p:sldId id="349" r:id="rId79"/>
    <p:sldId id="350" r:id="rId80"/>
    <p:sldId id="351" r:id="rId81"/>
    <p:sldId id="293" r:id="rId82"/>
    <p:sldId id="353" r:id="rId83"/>
    <p:sldId id="354" r:id="rId84"/>
    <p:sldId id="355" r:id="rId85"/>
    <p:sldId id="356" r:id="rId86"/>
    <p:sldId id="357" r:id="rId87"/>
    <p:sldId id="358" r:id="rId88"/>
    <p:sldId id="359" r:id="rId89"/>
    <p:sldId id="360" r:id="rId90"/>
    <p:sldId id="361" r:id="rId91"/>
    <p:sldId id="362" r:id="rId92"/>
    <p:sldId id="363" r:id="rId93"/>
    <p:sldId id="364" r:id="rId94"/>
    <p:sldId id="368" r:id="rId95"/>
    <p:sldId id="369" r:id="rId96"/>
    <p:sldId id="373" r:id="rId97"/>
    <p:sldId id="374" r:id="rId98"/>
    <p:sldId id="375" r:id="rId99"/>
    <p:sldId id="379" r:id="rId100"/>
    <p:sldId id="380" r:id="rId101"/>
    <p:sldId id="381" r:id="rId102"/>
    <p:sldId id="382" r:id="rId103"/>
    <p:sldId id="383" r:id="rId104"/>
    <p:sldId id="384" r:id="rId105"/>
    <p:sldId id="387" r:id="rId106"/>
    <p:sldId id="388" r:id="rId107"/>
    <p:sldId id="389" r:id="rId108"/>
    <p:sldId id="390" r:id="rId109"/>
    <p:sldId id="391" r:id="rId110"/>
    <p:sldId id="392" r:id="rId111"/>
    <p:sldId id="393" r:id="rId112"/>
    <p:sldId id="394" r:id="rId113"/>
    <p:sldId id="395" r:id="rId114"/>
    <p:sldId id="396" r:id="rId115"/>
    <p:sldId id="399" r:id="rId116"/>
    <p:sldId id="400" r:id="rId117"/>
    <p:sldId id="401" r:id="rId118"/>
    <p:sldId id="402" r:id="rId119"/>
    <p:sldId id="403" r:id="rId120"/>
    <p:sldId id="404" r:id="rId121"/>
    <p:sldId id="409" r:id="rId122"/>
    <p:sldId id="649" r:id="rId123"/>
    <p:sldId id="650" r:id="rId124"/>
    <p:sldId id="652" r:id="rId125"/>
    <p:sldId id="653" r:id="rId126"/>
    <p:sldId id="654" r:id="rId127"/>
    <p:sldId id="655" r:id="rId128"/>
    <p:sldId id="656" r:id="rId129"/>
    <p:sldId id="657" r:id="rId130"/>
    <p:sldId id="658" r:id="rId131"/>
    <p:sldId id="659" r:id="rId132"/>
    <p:sldId id="660" r:id="rId133"/>
    <p:sldId id="661" r:id="rId134"/>
    <p:sldId id="662" r:id="rId135"/>
    <p:sldId id="663" r:id="rId136"/>
    <p:sldId id="664" r:id="rId137"/>
    <p:sldId id="665" r:id="rId138"/>
    <p:sldId id="666" r:id="rId139"/>
    <p:sldId id="667" r:id="rId140"/>
    <p:sldId id="668" r:id="rId141"/>
    <p:sldId id="669" r:id="rId142"/>
    <p:sldId id="670" r:id="rId143"/>
    <p:sldId id="671" r:id="rId144"/>
    <p:sldId id="672" r:id="rId145"/>
    <p:sldId id="673" r:id="rId146"/>
    <p:sldId id="674" r:id="rId147"/>
    <p:sldId id="675" r:id="rId148"/>
    <p:sldId id="676" r:id="rId149"/>
    <p:sldId id="677" r:id="rId150"/>
    <p:sldId id="678" r:id="rId151"/>
    <p:sldId id="679" r:id="rId152"/>
    <p:sldId id="680" r:id="rId153"/>
    <p:sldId id="681" r:id="rId154"/>
    <p:sldId id="682" r:id="rId155"/>
    <p:sldId id="683" r:id="rId156"/>
    <p:sldId id="684" r:id="rId157"/>
    <p:sldId id="685" r:id="rId158"/>
    <p:sldId id="686" r:id="rId159"/>
    <p:sldId id="687" r:id="rId160"/>
    <p:sldId id="688" r:id="rId161"/>
    <p:sldId id="689" r:id="rId162"/>
    <p:sldId id="690" r:id="rId163"/>
    <p:sldId id="298" r:id="rId164"/>
    <p:sldId id="691" r:id="rId165"/>
    <p:sldId id="692" r:id="rId166"/>
    <p:sldId id="693" r:id="rId167"/>
    <p:sldId id="694" r:id="rId168"/>
    <p:sldId id="695" r:id="rId169"/>
    <p:sldId id="696" r:id="rId170"/>
    <p:sldId id="697" r:id="rId171"/>
    <p:sldId id="698" r:id="rId172"/>
    <p:sldId id="699" r:id="rId173"/>
    <p:sldId id="700" r:id="rId174"/>
    <p:sldId id="701" r:id="rId175"/>
    <p:sldId id="704" r:id="rId176"/>
    <p:sldId id="705" r:id="rId177"/>
    <p:sldId id="706" r:id="rId178"/>
    <p:sldId id="707" r:id="rId179"/>
    <p:sldId id="708" r:id="rId180"/>
    <p:sldId id="709" r:id="rId181"/>
    <p:sldId id="710" r:id="rId182"/>
    <p:sldId id="713" r:id="rId183"/>
    <p:sldId id="714" r:id="rId184"/>
    <p:sldId id="715" r:id="rId185"/>
    <p:sldId id="718" r:id="rId186"/>
    <p:sldId id="719" r:id="rId187"/>
    <p:sldId id="720" r:id="rId188"/>
    <p:sldId id="721" r:id="rId189"/>
    <p:sldId id="722" r:id="rId190"/>
    <p:sldId id="723" r:id="rId191"/>
    <p:sldId id="724" r:id="rId192"/>
    <p:sldId id="291" r:id="rId193"/>
    <p:sldId id="725" r:id="rId194"/>
    <p:sldId id="726" r:id="rId195"/>
    <p:sldId id="729" r:id="rId196"/>
    <p:sldId id="730" r:id="rId197"/>
    <p:sldId id="731" r:id="rId198"/>
    <p:sldId id="735" r:id="rId199"/>
    <p:sldId id="737" r:id="rId200"/>
    <p:sldId id="738" r:id="rId201"/>
    <p:sldId id="740" r:id="rId202"/>
    <p:sldId id="741" r:id="rId203"/>
    <p:sldId id="742" r:id="rId204"/>
    <p:sldId id="743" r:id="rId205"/>
    <p:sldId id="744" r:id="rId206"/>
    <p:sldId id="745" r:id="rId207"/>
    <p:sldId id="746" r:id="rId208"/>
    <p:sldId id="747" r:id="rId209"/>
    <p:sldId id="748" r:id="rId210"/>
    <p:sldId id="749" r:id="rId211"/>
    <p:sldId id="750" r:id="rId212"/>
    <p:sldId id="751" r:id="rId213"/>
    <p:sldId id="752" r:id="rId214"/>
    <p:sldId id="753" r:id="rId215"/>
    <p:sldId id="754" r:id="rId216"/>
    <p:sldId id="755" r:id="rId217"/>
    <p:sldId id="756" r:id="rId218"/>
    <p:sldId id="757" r:id="rId219"/>
    <p:sldId id="758" r:id="rId220"/>
    <p:sldId id="759" r:id="rId221"/>
    <p:sldId id="760" r:id="rId222"/>
    <p:sldId id="761" r:id="rId223"/>
    <p:sldId id="762" r:id="rId224"/>
    <p:sldId id="763" r:id="rId225"/>
    <p:sldId id="764" r:id="rId226"/>
    <p:sldId id="765" r:id="rId227"/>
    <p:sldId id="766" r:id="rId228"/>
    <p:sldId id="767" r:id="rId229"/>
    <p:sldId id="768" r:id="rId230"/>
    <p:sldId id="769" r:id="rId231"/>
    <p:sldId id="770" r:id="rId232"/>
    <p:sldId id="776" r:id="rId233"/>
    <p:sldId id="777" r:id="rId234"/>
    <p:sldId id="779" r:id="rId235"/>
    <p:sldId id="780" r:id="rId236"/>
    <p:sldId id="781" r:id="rId237"/>
    <p:sldId id="782" r:id="rId238"/>
    <p:sldId id="783" r:id="rId239"/>
    <p:sldId id="784" r:id="rId240"/>
    <p:sldId id="785" r:id="rId241"/>
    <p:sldId id="786" r:id="rId242"/>
    <p:sldId id="787" r:id="rId243"/>
    <p:sldId id="788" r:id="rId244"/>
    <p:sldId id="789" r:id="rId245"/>
    <p:sldId id="790" r:id="rId246"/>
    <p:sldId id="791" r:id="rId247"/>
    <p:sldId id="792" r:id="rId248"/>
    <p:sldId id="793" r:id="rId249"/>
    <p:sldId id="794" r:id="rId250"/>
    <p:sldId id="795" r:id="rId251"/>
    <p:sldId id="801" r:id="rId252"/>
    <p:sldId id="802" r:id="rId253"/>
    <p:sldId id="803" r:id="rId254"/>
    <p:sldId id="804" r:id="rId255"/>
    <p:sldId id="805" r:id="rId256"/>
    <p:sldId id="806" r:id="rId257"/>
    <p:sldId id="810" r:id="rId258"/>
    <p:sldId id="811" r:id="rId259"/>
    <p:sldId id="812" r:id="rId260"/>
    <p:sldId id="813" r:id="rId261"/>
    <p:sldId id="814" r:id="rId262"/>
    <p:sldId id="820" r:id="rId263"/>
    <p:sldId id="821" r:id="rId264"/>
    <p:sldId id="822" r:id="rId265"/>
    <p:sldId id="823" r:id="rId266"/>
    <p:sldId id="827" r:id="rId267"/>
    <p:sldId id="833" r:id="rId268"/>
    <p:sldId id="834" r:id="rId269"/>
    <p:sldId id="836" r:id="rId270"/>
    <p:sldId id="837" r:id="rId271"/>
    <p:sldId id="838" r:id="rId272"/>
    <p:sldId id="839" r:id="rId273"/>
    <p:sldId id="840" r:id="rId274"/>
    <p:sldId id="841" r:id="rId275"/>
    <p:sldId id="842" r:id="rId276"/>
    <p:sldId id="848" r:id="rId277"/>
    <p:sldId id="849" r:id="rId278"/>
    <p:sldId id="467" r:id="rId279"/>
    <p:sldId id="554" r:id="rId280"/>
    <p:sldId id="469" r:id="rId281"/>
    <p:sldId id="543" r:id="rId282"/>
    <p:sldId id="573" r:id="rId283"/>
    <p:sldId id="544" r:id="rId284"/>
    <p:sldId id="574" r:id="rId285"/>
    <p:sldId id="575" r:id="rId286"/>
    <p:sldId id="576" r:id="rId287"/>
    <p:sldId id="577" r:id="rId288"/>
    <p:sldId id="578" r:id="rId289"/>
    <p:sldId id="566" r:id="rId290"/>
    <p:sldId id="579" r:id="rId291"/>
    <p:sldId id="580" r:id="rId292"/>
    <p:sldId id="581" r:id="rId293"/>
    <p:sldId id="582" r:id="rId294"/>
    <p:sldId id="605" r:id="rId295"/>
    <p:sldId id="583" r:id="rId296"/>
    <p:sldId id="584" r:id="rId297"/>
    <p:sldId id="585" r:id="rId298"/>
    <p:sldId id="586" r:id="rId299"/>
    <p:sldId id="604" r:id="rId300"/>
    <p:sldId id="587" r:id="rId301"/>
    <p:sldId id="588" r:id="rId302"/>
    <p:sldId id="589" r:id="rId303"/>
    <p:sldId id="601" r:id="rId304"/>
    <p:sldId id="602" r:id="rId305"/>
    <p:sldId id="603" r:id="rId306"/>
    <p:sldId id="590" r:id="rId307"/>
    <p:sldId id="591" r:id="rId308"/>
    <p:sldId id="592" r:id="rId309"/>
    <p:sldId id="595" r:id="rId310"/>
    <p:sldId id="594" r:id="rId311"/>
    <p:sldId id="596" r:id="rId312"/>
    <p:sldId id="597" r:id="rId313"/>
    <p:sldId id="598" r:id="rId314"/>
    <p:sldId id="599" r:id="rId315"/>
    <p:sldId id="600" r:id="rId316"/>
    <p:sldId id="850" r:id="rId3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647217A-6B21-4E68-B21C-BC72013E9584}">
          <p14:sldIdLst>
            <p14:sldId id="256"/>
            <p14:sldId id="257"/>
          </p14:sldIdLst>
        </p14:section>
        <p14:section name="Project Architecture" id="{A9B81E4E-B56D-4BB5-AE15-FB9C93329A3C}">
          <p14:sldIdLst>
            <p14:sldId id="259"/>
            <p14:sldId id="260"/>
            <p14:sldId id="261"/>
            <p14:sldId id="262"/>
            <p14:sldId id="266"/>
            <p14:sldId id="267"/>
            <p14:sldId id="268"/>
          </p14:sldIdLst>
        </p14:section>
        <p14:section name="Refactoring" id="{E2E59C8A-F7B6-430B-AEBC-3D0548D9BE15}">
          <p14:sldIdLst>
            <p14:sldId id="272"/>
            <p14:sldId id="273"/>
            <p14:sldId id="274"/>
          </p14:sldIdLst>
        </p14:section>
        <p14:section name="Enumarations" id="{D81B86DA-F183-4169-8E4B-3853CB05D4CF}">
          <p14:sldIdLst>
            <p14:sldId id="276"/>
            <p14:sldId id="277"/>
            <p14:sldId id="278"/>
            <p14:sldId id="279"/>
          </p14:sldIdLst>
        </p14:section>
        <p14:section name="Static Keyword in Java" id="{42D7C08D-4FD6-4B4F-A806-304934711564}">
          <p14:sldIdLst>
            <p14:sldId id="284"/>
            <p14:sldId id="285"/>
            <p14:sldId id="286"/>
            <p14:sldId id="287"/>
            <p14:sldId id="290"/>
            <p14:sldId id="292"/>
          </p14:sldIdLst>
        </p14:section>
        <p14:section name="Packages" id="{84BF4DBB-BDA1-4967-B7FF-27FB10D2A9EE}">
          <p14:sldIdLst>
            <p14:sldId id="294"/>
            <p14:sldId id="295"/>
            <p14:sldId id="296"/>
          </p14:sldIdLst>
        </p14:section>
        <p14:section name="Conclusion" id="{57021688-8AF1-4A58-B16C-6015A11877DB}">
          <p14:sldIdLst>
            <p14:sldId id="297"/>
          </p14:sldIdLst>
        </p14:section>
        <p14:section name="Intro" id="{1AAA267F-B5BF-42EE-8C2C-B0244F08BC5F}">
          <p14:sldIdLst>
            <p14:sldId id="299"/>
            <p14:sldId id="300"/>
          </p14:sldIdLst>
        </p14:section>
        <p14:section name="Hiding Implementation" id="{C48EB34D-C2BE-43B4-B230-BF9A28AB3D17}">
          <p14:sldIdLst>
            <p14:sldId id="301"/>
            <p14:sldId id="302"/>
            <p14:sldId id="303"/>
            <p14:sldId id="304"/>
            <p14:sldId id="263"/>
            <p14:sldId id="264"/>
          </p14:sldIdLst>
        </p14:section>
        <p14:section name="Access Modifiers" id="{552FD5BD-9FD4-47E9-AFAF-99AF592B62AF}">
          <p14:sldIdLst>
            <p14:sldId id="265"/>
            <p14:sldId id="305"/>
            <p14:sldId id="306"/>
            <p14:sldId id="307"/>
            <p14:sldId id="269"/>
          </p14:sldIdLst>
        </p14:section>
        <p14:section name="Validation" id="{912499FD-4464-47DC-AC6E-BE18E27442FB}">
          <p14:sldIdLst>
            <p14:sldId id="275"/>
            <p14:sldId id="311"/>
            <p14:sldId id="312"/>
          </p14:sldIdLst>
        </p14:section>
        <p14:section name="Mutable and Immutable Objects" id="{134E0ADD-6EA4-4D0A-A3EB-2E39C578B656}">
          <p14:sldIdLst>
            <p14:sldId id="280"/>
            <p14:sldId id="281"/>
            <p14:sldId id="282"/>
            <p14:sldId id="283"/>
            <p14:sldId id="315"/>
          </p14:sldIdLst>
        </p14:section>
        <p14:section name="Keyword Final" id="{EEE33CA9-8BD1-4DD4-8B5A-40884385FBFF}">
          <p14:sldIdLst>
            <p14:sldId id="318"/>
            <p14:sldId id="288"/>
            <p14:sldId id="289"/>
          </p14:sldIdLst>
        </p14:section>
        <p14:section name="Conclusion" id="{4EDFAC5F-3744-4B57-A9A1-F6C21178D101}">
          <p14:sldIdLst>
            <p14:sldId id="319"/>
          </p14:sldIdLst>
        </p14:section>
        <p14:section name="Intro" id="{BB7BA277-28D7-4136-A653-EA03A42BA7C3}">
          <p14:sldIdLst>
            <p14:sldId id="320"/>
            <p14:sldId id="321"/>
          </p14:sldIdLst>
        </p14:section>
        <p14:section name="Inheritance" id="{4FA4D41C-6826-40BD-ACD2-F6534170BF4C}">
          <p14:sldIdLst>
            <p14:sldId id="322"/>
            <p14:sldId id="323"/>
            <p14:sldId id="324"/>
            <p14:sldId id="325"/>
            <p14:sldId id="326"/>
            <p14:sldId id="327"/>
            <p14:sldId id="328"/>
            <p14:sldId id="329"/>
            <p14:sldId id="330"/>
            <p14:sldId id="331"/>
            <p14:sldId id="332"/>
            <p14:sldId id="270"/>
            <p14:sldId id="271"/>
            <p14:sldId id="333"/>
          </p14:sldIdLst>
        </p14:section>
        <p14:section name="Reusing Classes" id="{E85842A6-6807-4556-A51F-BD615C842379}">
          <p14:sldIdLst>
            <p14:sldId id="337"/>
            <p14:sldId id="338"/>
            <p14:sldId id="339"/>
            <p14:sldId id="340"/>
            <p14:sldId id="341"/>
            <p14:sldId id="342"/>
            <p14:sldId id="343"/>
            <p14:sldId id="344"/>
            <p14:sldId id="345"/>
          </p14:sldIdLst>
        </p14:section>
        <p14:section name="Types of Class Reuse" id="{BE8AFE25-8C71-470C-8961-E13D9CD87CAF}">
          <p14:sldIdLst>
            <p14:sldId id="348"/>
            <p14:sldId id="349"/>
            <p14:sldId id="350"/>
            <p14:sldId id="351"/>
            <p14:sldId id="293"/>
          </p14:sldIdLst>
        </p14:section>
        <p14:section name="Conclusion" id="{173D575B-DE98-4DE7-BEA6-5D85A4EB58D8}">
          <p14:sldIdLst>
            <p14:sldId id="353"/>
          </p14:sldIdLst>
        </p14:section>
        <p14:section name="Intro" id="{737445A6-FCB0-4230-B2E8-B8D6BB031EAA}">
          <p14:sldIdLst>
            <p14:sldId id="354"/>
            <p14:sldId id="355"/>
          </p14:sldIdLst>
        </p14:section>
        <p14:section name="Abstraction" id="{503EF277-1D4B-43BE-966A-F36ABE5A69D6}">
          <p14:sldIdLst>
            <p14:sldId id="356"/>
            <p14:sldId id="357"/>
            <p14:sldId id="358"/>
            <p14:sldId id="359"/>
            <p14:sldId id="360"/>
          </p14:sldIdLst>
        </p14:section>
        <p14:section name="Interfaces" id="{DA4078BE-1A08-4905-9328-5EE65B98B3B7}">
          <p14:sldIdLst>
            <p14:sldId id="361"/>
            <p14:sldId id="362"/>
            <p14:sldId id="363"/>
            <p14:sldId id="364"/>
            <p14:sldId id="368"/>
            <p14:sldId id="369"/>
            <p14:sldId id="373"/>
            <p14:sldId id="374"/>
            <p14:sldId id="375"/>
          </p14:sldIdLst>
        </p14:section>
        <p14:section name="Abstract Classes" id="{CCCE73F2-88C9-463F-992C-F1638419D998}">
          <p14:sldIdLst>
            <p14:sldId id="379"/>
            <p14:sldId id="380"/>
            <p14:sldId id="381"/>
          </p14:sldIdLst>
        </p14:section>
        <p14:section name="Interfaces vs Abstract Classes" id="{845FB528-34A4-44F5-B356-37673A7945F1}">
          <p14:sldIdLst>
            <p14:sldId id="382"/>
            <p14:sldId id="383"/>
            <p14:sldId id="384"/>
          </p14:sldIdLst>
        </p14:section>
        <p14:section name="Conclusion" id="{A78872A8-BED4-46AC-A682-B1857B4868D2}">
          <p14:sldIdLst>
            <p14:sldId id="387"/>
          </p14:sldIdLst>
        </p14:section>
        <p14:section name="Intro" id="{98DC1711-45C9-4964-9582-70F0D7B31518}">
          <p14:sldIdLst>
            <p14:sldId id="388"/>
            <p14:sldId id="389"/>
          </p14:sldIdLst>
        </p14:section>
        <p14:section name="Polymorphism" id="{2EADDFD8-021B-487B-B973-286E5A8CAC90}">
          <p14:sldIdLst>
            <p14:sldId id="390"/>
            <p14:sldId id="391"/>
            <p14:sldId id="392"/>
            <p14:sldId id="393"/>
            <p14:sldId id="394"/>
            <p14:sldId id="395"/>
            <p14:sldId id="396"/>
            <p14:sldId id="399"/>
            <p14:sldId id="400"/>
            <p14:sldId id="401"/>
            <p14:sldId id="402"/>
          </p14:sldIdLst>
        </p14:section>
        <p14:section name="Abstract Classes" id="{C0580128-5A86-4ECA-A59A-8F43B6077117}">
          <p14:sldIdLst>
            <p14:sldId id="403"/>
            <p14:sldId id="404"/>
          </p14:sldIdLst>
        </p14:section>
        <p14:section name="Conclusion" id="{75F00E72-430E-42D3-A0BE-45D4BDC6C866}">
          <p14:sldIdLst>
            <p14:sldId id="409"/>
            <p14:sldId id="649"/>
            <p14:sldId id="650"/>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298"/>
          </p14:sldIdLst>
        </p14:section>
        <p14:section name="Intro" id="{82EAE713-1773-41C4-81D0-20DC5802B9D8}">
          <p14:sldIdLst>
            <p14:sldId id="691"/>
            <p14:sldId id="692"/>
          </p14:sldIdLst>
        </p14:section>
        <p14:section name="Reflection" id="{8820BAC7-EA2B-4498-97C8-557B2F31DF02}">
          <p14:sldIdLst>
            <p14:sldId id="693"/>
            <p14:sldId id="694"/>
            <p14:sldId id="695"/>
            <p14:sldId id="696"/>
            <p14:sldId id="697"/>
          </p14:sldIdLst>
        </p14:section>
        <p14:section name="Reflection API" id="{B7A2D07C-1AFA-4283-A6E2-7E96ABA458AC}">
          <p14:sldIdLst>
            <p14:sldId id="698"/>
            <p14:sldId id="699"/>
            <p14:sldId id="700"/>
            <p14:sldId id="701"/>
          </p14:sldIdLst>
        </p14:section>
        <p14:section name="Constructors, Fields and Methods" id="{99C2C8D5-D039-47C7-B478-0D009118D76D}">
          <p14:sldIdLst>
            <p14:sldId id="704"/>
            <p14:sldId id="705"/>
            <p14:sldId id="706"/>
            <p14:sldId id="707"/>
            <p14:sldId id="708"/>
            <p14:sldId id="709"/>
            <p14:sldId id="710"/>
          </p14:sldIdLst>
        </p14:section>
        <p14:section name="Access Modifiers" id="{1C8BBE7F-C373-4020-ADCC-9BF4D686A92D}">
          <p14:sldIdLst>
            <p14:sldId id="713"/>
            <p14:sldId id="714"/>
            <p14:sldId id="715"/>
          </p14:sldIdLst>
        </p14:section>
        <p14:section name="Annotations" id="{C056168A-0FE8-407E-865D-2C82BCE71AAB}">
          <p14:sldIdLst>
            <p14:sldId id="718"/>
            <p14:sldId id="719"/>
            <p14:sldId id="720"/>
            <p14:sldId id="721"/>
            <p14:sldId id="722"/>
            <p14:sldId id="723"/>
            <p14:sldId id="724"/>
            <p14:sldId id="291"/>
            <p14:sldId id="725"/>
            <p14:sldId id="726"/>
            <p14:sldId id="729"/>
            <p14:sldId id="730"/>
            <p14:sldId id="731"/>
          </p14:sldIdLst>
        </p14:section>
        <p14:section name="Conclusion" id="{15EADA19-9E53-494F-AF6E-A7AA7D3FF020}">
          <p14:sldIdLst>
            <p14:sldId id="735"/>
          </p14:sldIdLst>
        </p14:section>
        <p14:section name="Intro" id="{AFFDA986-00F3-47C5-860D-81A085663ECA}">
          <p14:sldIdLst>
            <p14:sldId id="737"/>
            <p14:sldId id="738"/>
          </p14:sldIdLst>
        </p14:section>
        <p14:section name="What Are Exceptions?" id="{2DFEDB4D-78B2-46CC-A9A1-DB96D359D436}">
          <p14:sldIdLst>
            <p14:sldId id="740"/>
            <p14:sldId id="741"/>
            <p14:sldId id="742"/>
            <p14:sldId id="743"/>
            <p14:sldId id="744"/>
            <p14:sldId id="745"/>
          </p14:sldIdLst>
        </p14:section>
        <p14:section name="Handling Exceptions" id="{A5DF420C-8526-4AE5-950D-F0B80564C0D4}">
          <p14:sldIdLst>
            <p14:sldId id="746"/>
            <p14:sldId id="747"/>
            <p14:sldId id="748"/>
            <p14:sldId id="749"/>
            <p14:sldId id="750"/>
            <p14:sldId id="751"/>
            <p14:sldId id="752"/>
            <p14:sldId id="753"/>
            <p14:sldId id="754"/>
            <p14:sldId id="755"/>
          </p14:sldIdLst>
        </p14:section>
        <p14:section name="Throwing Exceptions" id="{ED2BAA77-DBA7-441B-8C2E-92F3720E4B20}">
          <p14:sldIdLst>
            <p14:sldId id="756"/>
            <p14:sldId id="757"/>
            <p14:sldId id="758"/>
            <p14:sldId id="759"/>
            <p14:sldId id="760"/>
            <p14:sldId id="761"/>
          </p14:sldIdLst>
        </p14:section>
        <p14:section name="Best Practices" id="{888AE233-B61D-4636-8A16-E653EC5B735B}">
          <p14:sldIdLst>
            <p14:sldId id="762"/>
            <p14:sldId id="763"/>
            <p14:sldId id="764"/>
            <p14:sldId id="765"/>
            <p14:sldId id="766"/>
            <p14:sldId id="767"/>
          </p14:sldIdLst>
        </p14:section>
        <p14:section name="Custom Exceptions" id="{769D5B5F-B30B-4292-A5BB-87C572764B32}">
          <p14:sldIdLst>
            <p14:sldId id="768"/>
            <p14:sldId id="769"/>
          </p14:sldIdLst>
        </p14:section>
        <p14:section name="Conclusion" id="{FCF6D18A-A56E-4A62-8215-737F8B37A083}">
          <p14:sldIdLst>
            <p14:sldId id="770"/>
          </p14:sldIdLst>
        </p14:section>
        <p14:section name="Intro" id="{BB88543F-9214-40B5-988C-B29D0D9A2917}">
          <p14:sldIdLst>
            <p14:sldId id="776"/>
            <p14:sldId id="777"/>
          </p14:sldIdLst>
        </p14:section>
        <p14:section name="Seven Testing Principles" id="{769E6C84-0E72-489B-BA30-65855BEB3FC3}">
          <p14:sldIdLst>
            <p14:sldId id="779"/>
            <p14:sldId id="780"/>
            <p14:sldId id="781"/>
            <p14:sldId id="782"/>
            <p14:sldId id="783"/>
            <p14:sldId id="784"/>
            <p14:sldId id="785"/>
            <p14:sldId id="786"/>
          </p14:sldIdLst>
        </p14:section>
        <p14:section name="What is Unit Testing" id="{1A44ED73-72B4-478C-B0F7-BB46B1B2CB06}">
          <p14:sldIdLst>
            <p14:sldId id="787"/>
            <p14:sldId id="788"/>
            <p14:sldId id="789"/>
            <p14:sldId id="790"/>
            <p14:sldId id="791"/>
            <p14:sldId id="792"/>
            <p14:sldId id="793"/>
            <p14:sldId id="794"/>
            <p14:sldId id="795"/>
          </p14:sldIdLst>
        </p14:section>
        <p14:section name="Unit Testing Best Practices" id="{5F6B9CE9-E779-44B4-AB2B-FC827BA3B45F}">
          <p14:sldIdLst>
            <p14:sldId id="801"/>
            <p14:sldId id="802"/>
            <p14:sldId id="803"/>
            <p14:sldId id="804"/>
            <p14:sldId id="805"/>
            <p14:sldId id="806"/>
          </p14:sldIdLst>
        </p14:section>
        <p14:section name="Dependencies" id="{63156618-6968-47A8-81C5-3E05A7DC08A1}">
          <p14:sldIdLst>
            <p14:sldId id="810"/>
            <p14:sldId id="811"/>
            <p14:sldId id="812"/>
            <p14:sldId id="813"/>
            <p14:sldId id="814"/>
            <p14:sldId id="820"/>
            <p14:sldId id="821"/>
            <p14:sldId id="822"/>
            <p14:sldId id="823"/>
          </p14:sldIdLst>
        </p14:section>
        <p14:section name="Conclusion" id="{863F07D5-EEF0-4CF3-B0DB-FBF1375EBE2E}">
          <p14:sldIdLst>
            <p14:sldId id="827"/>
          </p14:sldIdLst>
        </p14:section>
        <p14:section name="Intro" id="{CA7BCDDE-847E-4C03-AB91-870E6C6D639E}">
          <p14:sldIdLst>
            <p14:sldId id="833"/>
            <p14:sldId id="834"/>
          </p14:sldIdLst>
        </p14:section>
        <p14:section name="Test Driven Development" id="{6DED3B1A-A200-4594-AFFC-FEFC6F4A2EB3}">
          <p14:sldIdLst>
            <p14:sldId id="836"/>
            <p14:sldId id="837"/>
            <p14:sldId id="838"/>
            <p14:sldId id="839"/>
            <p14:sldId id="840"/>
            <p14:sldId id="841"/>
          </p14:sldIdLst>
        </p14:section>
        <p14:section name="Conclusion" id="{6A40C883-E820-4C5A-B436-C64F23176171}">
          <p14:sldIdLst>
            <p14:sldId id="842"/>
          </p14:sldIdLst>
        </p14:section>
        <p14:section name="Intro" id="{66928BE1-C9C5-426E-A618-45286872BFF0}">
          <p14:sldIdLst>
            <p14:sldId id="848"/>
            <p14:sldId id="849"/>
          </p14:sldIdLst>
        </p14:section>
        <p14:section name="Design Patterns" id="{D5F878AE-EA8B-4072-A80D-E031A984D40B}">
          <p14:sldIdLst>
            <p14:sldId id="467"/>
            <p14:sldId id="554"/>
            <p14:sldId id="469"/>
            <p14:sldId id="543"/>
          </p14:sldIdLst>
        </p14:section>
        <p14:section name="Why Design Patterns?" id="{19C06B6A-51DF-4F7C-9471-BD2AC90565E2}">
          <p14:sldIdLst>
            <p14:sldId id="573"/>
            <p14:sldId id="544"/>
            <p14:sldId id="574"/>
          </p14:sldIdLst>
        </p14:section>
        <p14:section name="Types of Design Patterns" id="{CFB4849F-2E5C-4908-8816-9541B1175DF9}">
          <p14:sldIdLst>
            <p14:sldId id="575"/>
            <p14:sldId id="576"/>
          </p14:sldIdLst>
        </p14:section>
        <p14:section name="Creational Patterns" id="{ACEEEE4B-FD0B-4D3F-956F-A93EC30318A7}">
          <p14:sldIdLst>
            <p14:sldId id="577"/>
            <p14:sldId id="578"/>
            <p14:sldId id="566"/>
            <p14:sldId id="579"/>
            <p14:sldId id="580"/>
            <p14:sldId id="581"/>
            <p14:sldId id="582"/>
            <p14:sldId id="605"/>
          </p14:sldIdLst>
        </p14:section>
        <p14:section name="Structural Patterns" id="{B81FD747-A871-47B8-A6B2-67A3D2B6D57A}">
          <p14:sldIdLst>
            <p14:sldId id="583"/>
            <p14:sldId id="584"/>
            <p14:sldId id="585"/>
            <p14:sldId id="586"/>
            <p14:sldId id="604"/>
            <p14:sldId id="587"/>
            <p14:sldId id="588"/>
            <p14:sldId id="589"/>
            <p14:sldId id="601"/>
            <p14:sldId id="602"/>
            <p14:sldId id="603"/>
          </p14:sldIdLst>
        </p14:section>
        <p14:section name="Behavioral Patterns" id="{941C2603-E281-4999-802C-D8B65780BF1C}">
          <p14:sldIdLst>
            <p14:sldId id="590"/>
            <p14:sldId id="591"/>
            <p14:sldId id="592"/>
            <p14:sldId id="595"/>
            <p14:sldId id="594"/>
            <p14:sldId id="596"/>
            <p14:sldId id="597"/>
            <p14:sldId id="598"/>
            <p14:sldId id="599"/>
            <p14:sldId id="600"/>
          </p14:sldIdLst>
        </p14:section>
        <p14:section name="Conclusion" id="{115E1B05-8336-4B63-A0E3-FC9F6A3148DE}">
          <p14:sldIdLst>
            <p14:sldId id="850"/>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46"/>
    <a:srgbClr val="F2A40D"/>
    <a:srgbClr val="DBBD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5214" autoAdjust="0"/>
  </p:normalViewPr>
  <p:slideViewPr>
    <p:cSldViewPr showGuides="1">
      <p:cViewPr varScale="1">
        <p:scale>
          <a:sx n="72" d="100"/>
          <a:sy n="72" d="100"/>
        </p:scale>
        <p:origin x="534" y="78"/>
      </p:cViewPr>
      <p:guideLst>
        <p:guide orient="horz" pos="2184"/>
        <p:guide pos="3840"/>
      </p:guideLst>
    </p:cSldViewPr>
  </p:slideViewPr>
  <p:outlineViewPr>
    <p:cViewPr>
      <p:scale>
        <a:sx n="33" d="100"/>
        <a:sy n="33" d="100"/>
      </p:scale>
      <p:origin x="0" y="-9989"/>
    </p:cViewPr>
  </p:outlineViewPr>
  <p:notesTextViewPr>
    <p:cViewPr>
      <p:scale>
        <a:sx n="1" d="1"/>
        <a:sy n="1" d="1"/>
      </p:scale>
      <p:origin x="0" y="0"/>
    </p:cViewPr>
  </p:notesTextViewPr>
  <p:sorterViewPr>
    <p:cViewPr>
      <p:scale>
        <a:sx n="100" d="100"/>
        <a:sy n="100" d="100"/>
      </p:scale>
      <p:origin x="0" y="-6566"/>
    </p:cViewPr>
  </p:sorterViewPr>
  <p:notesViewPr>
    <p:cSldViewPr>
      <p:cViewPr varScale="1">
        <p:scale>
          <a:sx n="62" d="100"/>
          <a:sy n="62" d="100"/>
        </p:scale>
        <p:origin x="3154" y="72"/>
      </p:cViewPr>
      <p:guideLst/>
    </p:cSldViewPr>
  </p:notes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slide" Target="slides/slide31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handoutMaster" Target="handoutMasters/handout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presProps" Target="presProp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viewProps" Target="viewProp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handoutMasters/_rels/handout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F20103-83CC-4A54-8FDE-9D37FC2629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a:extLst>
              <a:ext uri="{FF2B5EF4-FFF2-40B4-BE49-F238E27FC236}">
                <a16:creationId xmlns:a16="http://schemas.microsoft.com/office/drawing/2014/main" id="{27A53962-26EF-44E4-9E69-61B1727AB1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E087215-0C8F-4762-A664-737A353EC9A4}" type="datetimeFigureOut">
              <a:rPr lang="bg-BG" smtClean="0"/>
              <a:t>10.12.2021 г.</a:t>
            </a:fld>
            <a:endParaRPr lang="bg-BG"/>
          </a:p>
        </p:txBody>
      </p:sp>
      <p:sp>
        <p:nvSpPr>
          <p:cNvPr id="4" name="Footer Placeholder 3">
            <a:extLst>
              <a:ext uri="{FF2B5EF4-FFF2-40B4-BE49-F238E27FC236}">
                <a16:creationId xmlns:a16="http://schemas.microsoft.com/office/drawing/2014/main" id="{28A6967E-448F-4887-8FCB-34482EFBCC74}"/>
              </a:ext>
            </a:extLst>
          </p:cNvPr>
          <p:cNvSpPr>
            <a:spLocks noGrp="1"/>
          </p:cNvSpPr>
          <p:nvPr>
            <p:ph type="ftr" sz="quarter" idx="2"/>
          </p:nvPr>
        </p:nvSpPr>
        <p:spPr>
          <a:xfrm>
            <a:off x="-1" y="8847000"/>
            <a:ext cx="6443999" cy="297000"/>
          </a:xfrm>
          <a:prstGeom prst="rect">
            <a:avLst/>
          </a:prstGeom>
        </p:spPr>
        <p:txBody>
          <a:bodyPr vert="horz" lIns="91440" tIns="45720" rIns="91440" bIns="45720" rtlCol="0" anchor="b"/>
          <a:lstStyle>
            <a:lvl1pPr algn="l">
              <a:defRPr sz="1200"/>
            </a:lvl1pPr>
          </a:lstStyle>
          <a:p>
            <a:r>
              <a:rPr lang="en-US" sz="1100" dirty="0"/>
              <a:t>© SoftUni – </a:t>
            </a:r>
            <a:r>
              <a:rPr lang="en-US" sz="1100" u="sng" dirty="0">
                <a:hlinkClick r:id="rId2"/>
              </a:rPr>
              <a:t>https://softuni.org</a:t>
            </a:r>
            <a:r>
              <a:rPr lang="en-US" sz="1100" dirty="0"/>
              <a:t>. Copyrighted document. Unauthorized copy or reproduction is not permitted.</a:t>
            </a:r>
          </a:p>
        </p:txBody>
      </p:sp>
      <p:sp>
        <p:nvSpPr>
          <p:cNvPr id="5" name="Slide Number Placeholder 4">
            <a:extLst>
              <a:ext uri="{FF2B5EF4-FFF2-40B4-BE49-F238E27FC236}">
                <a16:creationId xmlns:a16="http://schemas.microsoft.com/office/drawing/2014/main" id="{8B6554C2-DDBA-40E2-9536-53A07EC50274}"/>
              </a:ext>
            </a:extLst>
          </p:cNvPr>
          <p:cNvSpPr>
            <a:spLocks noGrp="1"/>
          </p:cNvSpPr>
          <p:nvPr>
            <p:ph type="sldNum" sz="quarter" idx="3"/>
          </p:nvPr>
        </p:nvSpPr>
        <p:spPr>
          <a:xfrm>
            <a:off x="6443999" y="8847000"/>
            <a:ext cx="412413" cy="297000"/>
          </a:xfrm>
          <a:prstGeom prst="rect">
            <a:avLst/>
          </a:prstGeom>
        </p:spPr>
        <p:txBody>
          <a:bodyPr vert="horz" lIns="91440" tIns="45720" rIns="91440" bIns="45720" rtlCol="0" anchor="b"/>
          <a:lstStyle>
            <a:lvl1pPr algn="r">
              <a:defRPr sz="1200"/>
            </a:lvl1pPr>
          </a:lstStyle>
          <a:p>
            <a:fld id="{7AC318AE-53F9-47EA-B5FE-E9473933AF11}" type="slidenum">
              <a:rPr lang="bg-BG" smtClean="0"/>
              <a:t>‹#›</a:t>
            </a:fld>
            <a:endParaRPr lang="bg-BG" dirty="0"/>
          </a:p>
        </p:txBody>
      </p:sp>
    </p:spTree>
    <p:extLst>
      <p:ext uri="{BB962C8B-B14F-4D97-AF65-F5344CB8AC3E}">
        <p14:creationId xmlns:p14="http://schemas.microsoft.com/office/powerpoint/2010/main" val="415060296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hyperlink" Target="https://softuni.org/" TargetMode="External"/><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84649-876A-46C9-8472-14CB09C070D8}"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6488999" y="8847000"/>
            <a:ext cx="367414" cy="297000"/>
          </a:xfrm>
          <a:prstGeom prst="rect">
            <a:avLst/>
          </a:prstGeom>
        </p:spPr>
        <p:txBody>
          <a:bodyPr vert="horz" lIns="91440" tIns="45720" rIns="91440" bIns="45720" rtlCol="0" anchor="b"/>
          <a:lstStyle>
            <a:lvl1pPr algn="r">
              <a:defRPr sz="1200"/>
            </a:lvl1pPr>
          </a:lstStyle>
          <a:p>
            <a:fld id="{2BF067CD-8E6B-4360-9AA8-C5DF2A48A6D1}" type="slidenum">
              <a:rPr lang="en-US" smtClean="0"/>
              <a:t>‹#›</a:t>
            </a:fld>
            <a:endParaRPr lang="en-US" dirty="0"/>
          </a:p>
        </p:txBody>
      </p:sp>
      <p:sp>
        <p:nvSpPr>
          <p:cNvPr id="8" name="Footer Placeholder 7">
            <a:extLst>
              <a:ext uri="{FF2B5EF4-FFF2-40B4-BE49-F238E27FC236}">
                <a16:creationId xmlns:a16="http://schemas.microsoft.com/office/drawing/2014/main" id="{CAC3A49B-3196-44DF-AC28-085C72EFBF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2"/>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0847692"/>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softuni.org/"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7">
            <a:extLst>
              <a:ext uri="{FF2B5EF4-FFF2-40B4-BE49-F238E27FC236}">
                <a16:creationId xmlns:a16="http://schemas.microsoft.com/office/drawing/2014/main" id="{618FC761-D92D-4AB5-B5F7-C3DD88A7725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69236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14</a:t>
            </a:fld>
            <a:endParaRPr lang="en-US" dirty="0"/>
          </a:p>
        </p:txBody>
      </p:sp>
      <p:sp>
        <p:nvSpPr>
          <p:cNvPr id="6" name="Footer Placeholder 7">
            <a:extLst>
              <a:ext uri="{FF2B5EF4-FFF2-40B4-BE49-F238E27FC236}">
                <a16:creationId xmlns:a16="http://schemas.microsoft.com/office/drawing/2014/main" id="{0A6A4747-09E7-4611-819C-C98A6B95990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788740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177</a:t>
            </a:fld>
            <a:endParaRPr lang="en-US" dirty="0"/>
          </a:p>
        </p:txBody>
      </p:sp>
      <p:sp>
        <p:nvSpPr>
          <p:cNvPr id="6" name="Footer Placeholder 7">
            <a:extLst>
              <a:ext uri="{FF2B5EF4-FFF2-40B4-BE49-F238E27FC236}">
                <a16:creationId xmlns:a16="http://schemas.microsoft.com/office/drawing/2014/main" id="{FC249463-6F39-4886-A501-7F887000D74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302949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178</a:t>
            </a:fld>
            <a:endParaRPr lang="en-US" dirty="0"/>
          </a:p>
        </p:txBody>
      </p:sp>
      <p:sp>
        <p:nvSpPr>
          <p:cNvPr id="6" name="Footer Placeholder 7">
            <a:extLst>
              <a:ext uri="{FF2B5EF4-FFF2-40B4-BE49-F238E27FC236}">
                <a16:creationId xmlns:a16="http://schemas.microsoft.com/office/drawing/2014/main" id="{310460E1-D0D6-47F4-BAB0-69670000C9F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351604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179</a:t>
            </a:fld>
            <a:endParaRPr lang="en-US" dirty="0"/>
          </a:p>
        </p:txBody>
      </p:sp>
      <p:sp>
        <p:nvSpPr>
          <p:cNvPr id="6" name="Footer Placeholder 7">
            <a:extLst>
              <a:ext uri="{FF2B5EF4-FFF2-40B4-BE49-F238E27FC236}">
                <a16:creationId xmlns:a16="http://schemas.microsoft.com/office/drawing/2014/main" id="{A1A13054-8590-4596-B85D-3BFF6269690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012234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180</a:t>
            </a:fld>
            <a:endParaRPr lang="en-US" dirty="0"/>
          </a:p>
        </p:txBody>
      </p:sp>
      <p:sp>
        <p:nvSpPr>
          <p:cNvPr id="6" name="Footer Placeholder 7">
            <a:extLst>
              <a:ext uri="{FF2B5EF4-FFF2-40B4-BE49-F238E27FC236}">
                <a16:creationId xmlns:a16="http://schemas.microsoft.com/office/drawing/2014/main" id="{502B077B-CC48-4931-8285-991B81B8102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566035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181</a:t>
            </a:fld>
            <a:endParaRPr lang="en-US" dirty="0"/>
          </a:p>
        </p:txBody>
      </p:sp>
      <p:sp>
        <p:nvSpPr>
          <p:cNvPr id="6" name="Footer Placeholder 7">
            <a:extLst>
              <a:ext uri="{FF2B5EF4-FFF2-40B4-BE49-F238E27FC236}">
                <a16:creationId xmlns:a16="http://schemas.microsoft.com/office/drawing/2014/main" id="{745E4A91-51B3-4BCA-9A28-8E03AB98845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581110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183</a:t>
            </a:fld>
            <a:endParaRPr lang="en-US" dirty="0"/>
          </a:p>
        </p:txBody>
      </p:sp>
      <p:sp>
        <p:nvSpPr>
          <p:cNvPr id="6" name="Footer Placeholder 7">
            <a:extLst>
              <a:ext uri="{FF2B5EF4-FFF2-40B4-BE49-F238E27FC236}">
                <a16:creationId xmlns:a16="http://schemas.microsoft.com/office/drawing/2014/main" id="{9241F4BF-ACDB-47FB-B553-5EF092B70DC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8734476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184</a:t>
            </a:fld>
            <a:endParaRPr lang="en-US" dirty="0"/>
          </a:p>
        </p:txBody>
      </p:sp>
      <p:sp>
        <p:nvSpPr>
          <p:cNvPr id="6" name="Footer Placeholder 7">
            <a:extLst>
              <a:ext uri="{FF2B5EF4-FFF2-40B4-BE49-F238E27FC236}">
                <a16:creationId xmlns:a16="http://schemas.microsoft.com/office/drawing/2014/main" id="{B2E96496-B3F6-458A-931A-88022110EC4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210130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186</a:t>
            </a:fld>
            <a:endParaRPr lang="en-US" dirty="0"/>
          </a:p>
        </p:txBody>
      </p:sp>
      <p:sp>
        <p:nvSpPr>
          <p:cNvPr id="6" name="Footer Placeholder 7">
            <a:extLst>
              <a:ext uri="{FF2B5EF4-FFF2-40B4-BE49-F238E27FC236}">
                <a16:creationId xmlns:a16="http://schemas.microsoft.com/office/drawing/2014/main" id="{941B99B8-2BEC-43A2-BFF2-9B15DF6D64B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7447558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187</a:t>
            </a:fld>
            <a:endParaRPr lang="en-US" dirty="0"/>
          </a:p>
        </p:txBody>
      </p:sp>
      <p:sp>
        <p:nvSpPr>
          <p:cNvPr id="6" name="Footer Placeholder 7">
            <a:extLst>
              <a:ext uri="{FF2B5EF4-FFF2-40B4-BE49-F238E27FC236}">
                <a16:creationId xmlns:a16="http://schemas.microsoft.com/office/drawing/2014/main" id="{7925C434-8F74-4698-9ABE-EDF1665AB95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68406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188</a:t>
            </a:fld>
            <a:endParaRPr lang="en-US" dirty="0"/>
          </a:p>
        </p:txBody>
      </p:sp>
      <p:sp>
        <p:nvSpPr>
          <p:cNvPr id="6" name="Footer Placeholder 7">
            <a:extLst>
              <a:ext uri="{FF2B5EF4-FFF2-40B4-BE49-F238E27FC236}">
                <a16:creationId xmlns:a16="http://schemas.microsoft.com/office/drawing/2014/main" id="{D6E9E0D6-0D15-4048-8648-5E4161541B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00442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50CDC9A8-B11C-4C93-A785-C19964A43F1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513761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189</a:t>
            </a:fld>
            <a:endParaRPr lang="en-US" dirty="0"/>
          </a:p>
        </p:txBody>
      </p:sp>
      <p:sp>
        <p:nvSpPr>
          <p:cNvPr id="6" name="Footer Placeholder 7">
            <a:extLst>
              <a:ext uri="{FF2B5EF4-FFF2-40B4-BE49-F238E27FC236}">
                <a16:creationId xmlns:a16="http://schemas.microsoft.com/office/drawing/2014/main" id="{9FB3AB52-E6A4-40E9-9DAE-039782F4DFB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411610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190</a:t>
            </a:fld>
            <a:endParaRPr lang="en-US" dirty="0"/>
          </a:p>
        </p:txBody>
      </p:sp>
      <p:sp>
        <p:nvSpPr>
          <p:cNvPr id="6" name="Footer Placeholder 7">
            <a:extLst>
              <a:ext uri="{FF2B5EF4-FFF2-40B4-BE49-F238E27FC236}">
                <a16:creationId xmlns:a16="http://schemas.microsoft.com/office/drawing/2014/main" id="{48C9A3C3-09EC-4A3D-87DA-ADDD555A972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7227751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191</a:t>
            </a:fld>
            <a:endParaRPr lang="en-US" dirty="0"/>
          </a:p>
        </p:txBody>
      </p:sp>
      <p:sp>
        <p:nvSpPr>
          <p:cNvPr id="6" name="Footer Placeholder 7">
            <a:extLst>
              <a:ext uri="{FF2B5EF4-FFF2-40B4-BE49-F238E27FC236}">
                <a16:creationId xmlns:a16="http://schemas.microsoft.com/office/drawing/2014/main" id="{D824CF52-C8FB-49BC-B30E-6DBC5803D61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2730216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192</a:t>
            </a:fld>
            <a:endParaRPr lang="en-US" dirty="0"/>
          </a:p>
        </p:txBody>
      </p:sp>
      <p:sp>
        <p:nvSpPr>
          <p:cNvPr id="6" name="Footer Placeholder 7">
            <a:extLst>
              <a:ext uri="{FF2B5EF4-FFF2-40B4-BE49-F238E27FC236}">
                <a16:creationId xmlns:a16="http://schemas.microsoft.com/office/drawing/2014/main" id="{293CF160-D478-41E4-ADA3-D8AAD5F57B1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3792441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193</a:t>
            </a:fld>
            <a:endParaRPr lang="en-US" dirty="0"/>
          </a:p>
        </p:txBody>
      </p:sp>
      <p:sp>
        <p:nvSpPr>
          <p:cNvPr id="6" name="Footer Placeholder 7">
            <a:extLst>
              <a:ext uri="{FF2B5EF4-FFF2-40B4-BE49-F238E27FC236}">
                <a16:creationId xmlns:a16="http://schemas.microsoft.com/office/drawing/2014/main" id="{90B3BA46-EF6E-4753-BF9B-F526A516637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497630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194</a:t>
            </a:fld>
            <a:endParaRPr lang="en-US" dirty="0"/>
          </a:p>
        </p:txBody>
      </p:sp>
      <p:sp>
        <p:nvSpPr>
          <p:cNvPr id="6" name="Footer Placeholder 7">
            <a:extLst>
              <a:ext uri="{FF2B5EF4-FFF2-40B4-BE49-F238E27FC236}">
                <a16:creationId xmlns:a16="http://schemas.microsoft.com/office/drawing/2014/main" id="{FF5FD26C-87BF-43C6-8A2C-E5D088A1669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4198403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195</a:t>
            </a:fld>
            <a:endParaRPr lang="en-US" dirty="0"/>
          </a:p>
        </p:txBody>
      </p:sp>
      <p:sp>
        <p:nvSpPr>
          <p:cNvPr id="6" name="Footer Placeholder 7">
            <a:extLst>
              <a:ext uri="{FF2B5EF4-FFF2-40B4-BE49-F238E27FC236}">
                <a16:creationId xmlns:a16="http://schemas.microsoft.com/office/drawing/2014/main" id="{0FBCF851-2382-4EF4-A37A-6A0BDDF51A8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03887817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196</a:t>
            </a:fld>
            <a:endParaRPr lang="en-US" dirty="0"/>
          </a:p>
        </p:txBody>
      </p:sp>
      <p:sp>
        <p:nvSpPr>
          <p:cNvPr id="6" name="Footer Placeholder 7">
            <a:extLst>
              <a:ext uri="{FF2B5EF4-FFF2-40B4-BE49-F238E27FC236}">
                <a16:creationId xmlns:a16="http://schemas.microsoft.com/office/drawing/2014/main" id="{2FFE40DA-9A9F-4C37-82EA-C0118CB5B91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668399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197</a:t>
            </a:fld>
            <a:endParaRPr lang="en-US" dirty="0"/>
          </a:p>
        </p:txBody>
      </p:sp>
      <p:sp>
        <p:nvSpPr>
          <p:cNvPr id="6" name="Footer Placeholder 7">
            <a:extLst>
              <a:ext uri="{FF2B5EF4-FFF2-40B4-BE49-F238E27FC236}">
                <a16:creationId xmlns:a16="http://schemas.microsoft.com/office/drawing/2014/main" id="{2BCA13CD-F8B4-43FE-92D6-190A884906C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8962808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ADE94269-1C2D-4221-9107-705169A1BA2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11657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a:t>
            </a:fld>
            <a:endParaRPr lang="en-US" dirty="0"/>
          </a:p>
        </p:txBody>
      </p:sp>
      <p:sp>
        <p:nvSpPr>
          <p:cNvPr id="6" name="Footer Placeholder 7">
            <a:extLst>
              <a:ext uri="{FF2B5EF4-FFF2-40B4-BE49-F238E27FC236}">
                <a16:creationId xmlns:a16="http://schemas.microsoft.com/office/drawing/2014/main" id="{312DFAF9-CA33-45B7-A293-F63A2858DAE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5078511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DA4A69B2-E48D-40A4-A868-56192CA06198}" type="slidenum">
              <a:rPr lang="en-US"/>
              <a:pPr/>
              <a:t>204</a:t>
            </a:fld>
            <a:r>
              <a:rPr lang="en-US" dirty="0"/>
              <a:t>##</a:t>
            </a:r>
          </a:p>
        </p:txBody>
      </p:sp>
      <p:sp>
        <p:nvSpPr>
          <p:cNvPr id="552962" name="Rectangle 2"/>
          <p:cNvSpPr>
            <a:spLocks noGrp="1" noRot="1" noChangeAspect="1" noChangeArrowheads="1" noTextEdit="1"/>
          </p:cNvSpPr>
          <p:nvPr>
            <p:ph type="sldImg"/>
          </p:nvPr>
        </p:nvSpPr>
        <p:spPr>
          <a:xfrm>
            <a:off x="381000" y="685800"/>
            <a:ext cx="6096000" cy="3429000"/>
          </a:xfrm>
          <a:ln/>
        </p:spPr>
      </p:sp>
      <p:sp>
        <p:nvSpPr>
          <p:cNvPr id="552963"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773DDE5F-C25C-45D0-A8F4-6A1D9F46FE5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720458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A769F979-6036-4AC6-9658-94B8622CB9C6}" type="slidenum">
              <a:rPr lang="en-US"/>
              <a:pPr/>
              <a:t>210</a:t>
            </a:fld>
            <a:r>
              <a:rPr lang="en-US" dirty="0"/>
              <a:t>##</a:t>
            </a:r>
          </a:p>
        </p:txBody>
      </p:sp>
      <p:sp>
        <p:nvSpPr>
          <p:cNvPr id="555010" name="Rectangle 2"/>
          <p:cNvSpPr>
            <a:spLocks noGrp="1" noRot="1" noChangeAspect="1" noChangeArrowheads="1" noTextEdit="1"/>
          </p:cNvSpPr>
          <p:nvPr>
            <p:ph type="sldImg"/>
          </p:nvPr>
        </p:nvSpPr>
        <p:spPr>
          <a:xfrm>
            <a:off x="381000" y="685800"/>
            <a:ext cx="6096000" cy="3429000"/>
          </a:xfrm>
          <a:ln/>
        </p:spPr>
      </p:sp>
      <p:sp>
        <p:nvSpPr>
          <p:cNvPr id="555011"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113F7A87-6875-478B-8E54-858A0F818DE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839487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8CDDABA3-5382-48D1-94EC-1651B196C235}" type="slidenum">
              <a:rPr lang="en-US"/>
              <a:pPr/>
              <a:t>211</a:t>
            </a:fld>
            <a:r>
              <a:rPr lang="en-US" dirty="0"/>
              <a:t>##</a:t>
            </a:r>
          </a:p>
        </p:txBody>
      </p:sp>
      <p:sp>
        <p:nvSpPr>
          <p:cNvPr id="557058" name="Rectangle 2"/>
          <p:cNvSpPr>
            <a:spLocks noGrp="1" noRot="1" noChangeAspect="1" noChangeArrowheads="1" noTextEdit="1"/>
          </p:cNvSpPr>
          <p:nvPr>
            <p:ph type="sldImg"/>
          </p:nvPr>
        </p:nvSpPr>
        <p:spPr>
          <a:xfrm>
            <a:off x="381000" y="685800"/>
            <a:ext cx="6096000" cy="3429000"/>
          </a:xfrm>
          <a:ln/>
        </p:spPr>
      </p:sp>
      <p:sp>
        <p:nvSpPr>
          <p:cNvPr id="557059"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13A6C210-C20A-4DB0-B077-26494F74893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3510251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4F5C244D-260F-4411-A724-694B843B705A}" type="slidenum">
              <a:rPr lang="en-US"/>
              <a:pPr/>
              <a:t>212</a:t>
            </a:fld>
            <a:r>
              <a:rPr lang="en-US" dirty="0"/>
              <a:t>##</a:t>
            </a:r>
          </a:p>
        </p:txBody>
      </p:sp>
      <p:sp>
        <p:nvSpPr>
          <p:cNvPr id="561154" name="Rectangle 2"/>
          <p:cNvSpPr>
            <a:spLocks noGrp="1" noRot="1" noChangeAspect="1" noChangeArrowheads="1" noTextEdit="1"/>
          </p:cNvSpPr>
          <p:nvPr>
            <p:ph type="sldImg"/>
          </p:nvPr>
        </p:nvSpPr>
        <p:spPr>
          <a:xfrm>
            <a:off x="381000" y="685800"/>
            <a:ext cx="6096000" cy="3429000"/>
          </a:xfrm>
          <a:ln/>
        </p:spPr>
      </p:sp>
      <p:sp>
        <p:nvSpPr>
          <p:cNvPr id="561155"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A814D784-B65A-4654-B75F-C9474E9778C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3184067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03BDEC5F-A820-4C1A-AE57-56124B9DFBD3}" type="slidenum">
              <a:rPr lang="en-US"/>
              <a:pPr/>
              <a:t>213</a:t>
            </a:fld>
            <a:r>
              <a:rPr lang="en-US" dirty="0"/>
              <a:t>##</a:t>
            </a:r>
          </a:p>
        </p:txBody>
      </p:sp>
      <p:sp>
        <p:nvSpPr>
          <p:cNvPr id="645122" name="Rectangle 2"/>
          <p:cNvSpPr>
            <a:spLocks noGrp="1" noRot="1" noChangeAspect="1" noChangeArrowheads="1" noTextEdit="1"/>
          </p:cNvSpPr>
          <p:nvPr>
            <p:ph type="sldImg"/>
          </p:nvPr>
        </p:nvSpPr>
        <p:spPr>
          <a:xfrm>
            <a:off x="381000" y="685800"/>
            <a:ext cx="6096000" cy="3429000"/>
          </a:xfrm>
          <a:ln/>
        </p:spPr>
      </p:sp>
      <p:sp>
        <p:nvSpPr>
          <p:cNvPr id="645123"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AC78488D-824F-4C8C-88DB-F2B79016A72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7625155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9B6CEA00-236F-49E8-9320-6F1A3663A681}" type="slidenum">
              <a:rPr lang="en-US"/>
              <a:pPr/>
              <a:t>214</a:t>
            </a:fld>
            <a:r>
              <a:rPr lang="en-US" dirty="0"/>
              <a:t>##</a:t>
            </a:r>
          </a:p>
        </p:txBody>
      </p:sp>
      <p:sp>
        <p:nvSpPr>
          <p:cNvPr id="647170" name="Rectangle 2"/>
          <p:cNvSpPr>
            <a:spLocks noGrp="1" noRot="1" noChangeAspect="1" noChangeArrowheads="1" noTextEdit="1"/>
          </p:cNvSpPr>
          <p:nvPr>
            <p:ph type="sldImg"/>
          </p:nvPr>
        </p:nvSpPr>
        <p:spPr>
          <a:xfrm>
            <a:off x="381000" y="685800"/>
            <a:ext cx="6096000" cy="3429000"/>
          </a:xfrm>
          <a:ln/>
        </p:spPr>
      </p:sp>
      <p:sp>
        <p:nvSpPr>
          <p:cNvPr id="647171"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73779C4E-E010-4238-9416-677CD95E6F2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4479476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4DE8AFCF-28C4-49D0-B044-E430F0C2F2EB}" type="slidenum">
              <a:rPr lang="en-US"/>
              <a:pPr/>
              <a:t>218</a:t>
            </a:fld>
            <a:r>
              <a:rPr lang="en-US" dirty="0"/>
              <a:t>##</a:t>
            </a:r>
          </a:p>
        </p:txBody>
      </p:sp>
      <p:sp>
        <p:nvSpPr>
          <p:cNvPr id="563202" name="Rectangle 2"/>
          <p:cNvSpPr>
            <a:spLocks noGrp="1" noRot="1" noChangeAspect="1" noChangeArrowheads="1" noTextEdit="1"/>
          </p:cNvSpPr>
          <p:nvPr>
            <p:ph type="sldImg"/>
          </p:nvPr>
        </p:nvSpPr>
        <p:spPr>
          <a:xfrm>
            <a:off x="381000" y="685800"/>
            <a:ext cx="6096000" cy="3429000"/>
          </a:xfrm>
          <a:ln/>
        </p:spPr>
      </p:sp>
      <p:sp>
        <p:nvSpPr>
          <p:cNvPr id="563203"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89C92F2D-27F1-4B33-9015-8BEEC5A632B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9115733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BBA4314D-9142-443D-9050-C21ABEC42780}" type="slidenum">
              <a:rPr lang="en-US"/>
              <a:pPr/>
              <a:t>219</a:t>
            </a:fld>
            <a:r>
              <a:rPr lang="en-US" dirty="0"/>
              <a:t>##</a:t>
            </a:r>
          </a:p>
        </p:txBody>
      </p:sp>
      <p:sp>
        <p:nvSpPr>
          <p:cNvPr id="565250" name="Rectangle 2"/>
          <p:cNvSpPr>
            <a:spLocks noGrp="1" noRot="1" noChangeAspect="1" noChangeArrowheads="1" noTextEdit="1"/>
          </p:cNvSpPr>
          <p:nvPr>
            <p:ph type="sldImg"/>
          </p:nvPr>
        </p:nvSpPr>
        <p:spPr>
          <a:xfrm>
            <a:off x="381000" y="685800"/>
            <a:ext cx="6096000" cy="3429000"/>
          </a:xfrm>
          <a:ln/>
        </p:spPr>
      </p:sp>
      <p:sp>
        <p:nvSpPr>
          <p:cNvPr id="565251"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8AA0BED0-D81C-43E7-A692-EFBA796FFFD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5164736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3A524B3F-307C-46D2-B2A1-9A0C3BF3E426}" type="slidenum">
              <a:rPr lang="en-US"/>
              <a:pPr/>
              <a:t>220</a:t>
            </a:fld>
            <a:r>
              <a:rPr lang="en-US" dirty="0"/>
              <a:t>##</a:t>
            </a:r>
          </a:p>
        </p:txBody>
      </p:sp>
      <p:sp>
        <p:nvSpPr>
          <p:cNvPr id="638978" name="Rectangle 2"/>
          <p:cNvSpPr>
            <a:spLocks noGrp="1" noRot="1" noChangeAspect="1" noChangeArrowheads="1" noTextEdit="1"/>
          </p:cNvSpPr>
          <p:nvPr>
            <p:ph type="sldImg"/>
          </p:nvPr>
        </p:nvSpPr>
        <p:spPr>
          <a:xfrm>
            <a:off x="381000" y="685800"/>
            <a:ext cx="6096000" cy="3429000"/>
          </a:xfrm>
          <a:ln/>
        </p:spPr>
      </p:sp>
      <p:sp>
        <p:nvSpPr>
          <p:cNvPr id="638979"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51AFD412-C988-4403-B1FF-65D557C362C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505732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9C149E57-0798-442F-9EDF-19F617E03DDC}" type="slidenum">
              <a:rPr lang="en-US"/>
              <a:pPr/>
              <a:t>221</a:t>
            </a:fld>
            <a:r>
              <a:rPr lang="en-US" dirty="0"/>
              <a:t>##</a:t>
            </a:r>
          </a:p>
        </p:txBody>
      </p:sp>
      <p:sp>
        <p:nvSpPr>
          <p:cNvPr id="567298" name="Rectangle 2"/>
          <p:cNvSpPr>
            <a:spLocks noGrp="1" noRot="1" noChangeAspect="1" noChangeArrowheads="1" noTextEdit="1"/>
          </p:cNvSpPr>
          <p:nvPr>
            <p:ph type="sldImg"/>
          </p:nvPr>
        </p:nvSpPr>
        <p:spPr>
          <a:xfrm>
            <a:off x="381000" y="685800"/>
            <a:ext cx="6096000" cy="3429000"/>
          </a:xfrm>
          <a:ln/>
        </p:spPr>
      </p:sp>
      <p:sp>
        <p:nvSpPr>
          <p:cNvPr id="567299"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82B64C4F-CC8D-4329-8014-0B7DF71402C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04891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F067CD-8E6B-4360-9AA8-C5DF2A48A6D1}" type="slidenum">
              <a:rPr lang="en-US" smtClean="0"/>
              <a:t>20</a:t>
            </a:fld>
            <a:endParaRPr lang="en-US" dirty="0"/>
          </a:p>
        </p:txBody>
      </p:sp>
      <p:sp>
        <p:nvSpPr>
          <p:cNvPr id="7" name="Footer Placeholder 7">
            <a:extLst>
              <a:ext uri="{FF2B5EF4-FFF2-40B4-BE49-F238E27FC236}">
                <a16:creationId xmlns:a16="http://schemas.microsoft.com/office/drawing/2014/main" id="{AE29D9E8-38A0-4107-85BF-FEBCDB0DD28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311119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5BDD92AE-254A-448F-B235-F9EFA2042F54}" type="slidenum">
              <a:rPr lang="en-US"/>
              <a:pPr/>
              <a:t>224</a:t>
            </a:fld>
            <a:r>
              <a:rPr lang="en-US" dirty="0"/>
              <a:t>##</a:t>
            </a:r>
          </a:p>
        </p:txBody>
      </p:sp>
      <p:sp>
        <p:nvSpPr>
          <p:cNvPr id="591874" name="Rectangle 2"/>
          <p:cNvSpPr>
            <a:spLocks noGrp="1" noRot="1" noChangeAspect="1" noChangeArrowheads="1" noTextEdit="1"/>
          </p:cNvSpPr>
          <p:nvPr>
            <p:ph type="sldImg"/>
          </p:nvPr>
        </p:nvSpPr>
        <p:spPr>
          <a:xfrm>
            <a:off x="381000" y="685800"/>
            <a:ext cx="6096000" cy="3429000"/>
          </a:xfrm>
          <a:ln/>
        </p:spPr>
      </p:sp>
      <p:sp>
        <p:nvSpPr>
          <p:cNvPr id="591875"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F1896AEB-BEA2-4CD9-911E-2EDC10A1764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5392700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A2F0BA62-3ACE-41F1-A92A-05FBE87679B7}" type="slidenum">
              <a:rPr lang="en-US"/>
              <a:pPr/>
              <a:t>228</a:t>
            </a:fld>
            <a:r>
              <a:rPr lang="en-US" dirty="0"/>
              <a:t>##</a:t>
            </a:r>
          </a:p>
        </p:txBody>
      </p:sp>
      <p:sp>
        <p:nvSpPr>
          <p:cNvPr id="595970" name="Rectangle 2"/>
          <p:cNvSpPr>
            <a:spLocks noGrp="1" noRot="1" noChangeAspect="1" noChangeArrowheads="1" noTextEdit="1"/>
          </p:cNvSpPr>
          <p:nvPr>
            <p:ph type="sldImg"/>
          </p:nvPr>
        </p:nvSpPr>
        <p:spPr>
          <a:xfrm>
            <a:off x="381000" y="685800"/>
            <a:ext cx="6096000" cy="3429000"/>
          </a:xfrm>
          <a:ln/>
        </p:spPr>
      </p:sp>
      <p:sp>
        <p:nvSpPr>
          <p:cNvPr id="595971"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57A5B12D-FB2F-40B2-87C9-0ECC8BFDABB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491524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21FF5AD4-E841-42B1-BCA5-7247C1AB98F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628601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7">
            <a:extLst>
              <a:ext uri="{FF2B5EF4-FFF2-40B4-BE49-F238E27FC236}">
                <a16:creationId xmlns:a16="http://schemas.microsoft.com/office/drawing/2014/main" id="{F363EFDB-ACA6-4C32-B88A-5784FCA6F43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2801791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233</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dirty="0"/>
          </a:p>
        </p:txBody>
      </p:sp>
      <p:sp>
        <p:nvSpPr>
          <p:cNvPr id="7" name="Footer Placeholder 7">
            <a:extLst>
              <a:ext uri="{FF2B5EF4-FFF2-40B4-BE49-F238E27FC236}">
                <a16:creationId xmlns:a16="http://schemas.microsoft.com/office/drawing/2014/main" id="{EE5858F5-57A8-4C21-AD2A-CD3C046309C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8776475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234</a:t>
            </a:fld>
            <a:endParaRPr lang="en-US" dirty="0"/>
          </a:p>
        </p:txBody>
      </p:sp>
      <p:sp>
        <p:nvSpPr>
          <p:cNvPr id="6" name="Footer Placeholder 7">
            <a:extLst>
              <a:ext uri="{FF2B5EF4-FFF2-40B4-BE49-F238E27FC236}">
                <a16:creationId xmlns:a16="http://schemas.microsoft.com/office/drawing/2014/main" id="{2BF7E386-EFB6-4CD5-ABA0-E9DD82E6E9E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92108083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your opinion which operation is most likely to cause your Operation system to fail?</a:t>
            </a:r>
          </a:p>
          <a:p>
            <a:pPr lvl="0"/>
            <a:r>
              <a:rPr lang="en-US" sz="1200" kern="1200" dirty="0">
                <a:solidFill>
                  <a:schemeClr val="tx1"/>
                </a:solidFill>
                <a:effectLst/>
                <a:latin typeface="+mn-lt"/>
                <a:ea typeface="+mn-ea"/>
                <a:cs typeface="+mn-cs"/>
              </a:rPr>
              <a:t>- Opening Microsoft Word</a:t>
            </a:r>
          </a:p>
          <a:p>
            <a:pPr lvl="0"/>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Open IE</a:t>
            </a:r>
          </a:p>
          <a:p>
            <a:pPr lvl="0"/>
            <a:r>
              <a:rPr lang="en-US" sz="1200" kern="1200" dirty="0">
                <a:solidFill>
                  <a:schemeClr val="tx1"/>
                </a:solidFill>
                <a:effectLst/>
                <a:latin typeface="+mn-lt"/>
                <a:ea typeface="+mn-ea"/>
                <a:cs typeface="+mn-cs"/>
              </a:rPr>
              <a:t>- Opening 10 different application all at the same time</a:t>
            </a:r>
          </a:p>
          <a:p>
            <a:endParaRPr lang="en-US" dirty="0"/>
          </a:p>
        </p:txBody>
      </p:sp>
      <p:sp>
        <p:nvSpPr>
          <p:cNvPr id="4" name="Slide Number Placeholder 3"/>
          <p:cNvSpPr>
            <a:spLocks noGrp="1"/>
          </p:cNvSpPr>
          <p:nvPr>
            <p:ph type="sldNum" sz="quarter" idx="10"/>
          </p:nvPr>
        </p:nvSpPr>
        <p:spPr/>
        <p:txBody>
          <a:bodyPr/>
          <a:lstStyle/>
          <a:p>
            <a:fld id="{68CD167B-4817-4434-BCA0-BA5CE9CD0AA9}" type="slidenum">
              <a:rPr lang="en-US" smtClean="0"/>
              <a:pPr/>
              <a:t>237</a:t>
            </a:fld>
            <a:endParaRPr lang="en-US" dirty="0"/>
          </a:p>
        </p:txBody>
      </p:sp>
      <p:sp>
        <p:nvSpPr>
          <p:cNvPr id="7" name="Footer Placeholder 7">
            <a:extLst>
              <a:ext uri="{FF2B5EF4-FFF2-40B4-BE49-F238E27FC236}">
                <a16:creationId xmlns:a16="http://schemas.microsoft.com/office/drawing/2014/main" id="{99F123D2-D837-4FA0-A789-C70BD26F5B3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64962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CD167B-4817-4434-BCA0-BA5CE9CD0AA9}" type="slidenum">
              <a:rPr lang="en-US" smtClean="0"/>
              <a:pPr/>
              <a:t>239</a:t>
            </a:fld>
            <a:endParaRPr lang="en-US" dirty="0"/>
          </a:p>
        </p:txBody>
      </p:sp>
      <p:sp>
        <p:nvSpPr>
          <p:cNvPr id="7" name="Footer Placeholder 7">
            <a:extLst>
              <a:ext uri="{FF2B5EF4-FFF2-40B4-BE49-F238E27FC236}">
                <a16:creationId xmlns:a16="http://schemas.microsoft.com/office/drawing/2014/main" id="{412774B8-E864-439F-89C8-097DD0E417E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904717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244</a:t>
            </a:fld>
            <a:endParaRPr lang="en-US" dirty="0"/>
          </a:p>
        </p:txBody>
      </p:sp>
      <p:sp>
        <p:nvSpPr>
          <p:cNvPr id="6" name="Footer Placeholder 7">
            <a:extLst>
              <a:ext uri="{FF2B5EF4-FFF2-40B4-BE49-F238E27FC236}">
                <a16:creationId xmlns:a16="http://schemas.microsoft.com/office/drawing/2014/main" id="{2C9CEEAB-5995-415F-B240-EC6925CCC0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4510392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245</a:t>
            </a:fld>
            <a:endParaRPr lang="en-US" dirty="0"/>
          </a:p>
        </p:txBody>
      </p:sp>
      <p:sp>
        <p:nvSpPr>
          <p:cNvPr id="6" name="Footer Placeholder 7">
            <a:extLst>
              <a:ext uri="{FF2B5EF4-FFF2-40B4-BE49-F238E27FC236}">
                <a16:creationId xmlns:a16="http://schemas.microsoft.com/office/drawing/2014/main" id="{34449A7C-57BF-4A53-8549-53D76318EF9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62905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BB1FBC00-20AE-400C-A76B-3606AC7B173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6630422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249</a:t>
            </a:fld>
            <a:endParaRPr lang="en-US" dirty="0"/>
          </a:p>
        </p:txBody>
      </p:sp>
      <p:sp>
        <p:nvSpPr>
          <p:cNvPr id="6" name="Footer Placeholder 7">
            <a:extLst>
              <a:ext uri="{FF2B5EF4-FFF2-40B4-BE49-F238E27FC236}">
                <a16:creationId xmlns:a16="http://schemas.microsoft.com/office/drawing/2014/main" id="{8A3C45D1-7D35-4B5D-8124-91311B07245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5252407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252</a:t>
            </a:fld>
            <a:endParaRPr lang="en-US" dirty="0"/>
          </a:p>
        </p:txBody>
      </p:sp>
      <p:sp>
        <p:nvSpPr>
          <p:cNvPr id="6" name="Footer Placeholder 7">
            <a:extLst>
              <a:ext uri="{FF2B5EF4-FFF2-40B4-BE49-F238E27FC236}">
                <a16:creationId xmlns:a16="http://schemas.microsoft.com/office/drawing/2014/main" id="{EBA0F0BF-5569-4F76-91FE-CAE1264BC69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8903459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253</a:t>
            </a:fld>
            <a:endParaRPr lang="en-US" dirty="0"/>
          </a:p>
        </p:txBody>
      </p:sp>
      <p:sp>
        <p:nvSpPr>
          <p:cNvPr id="6" name="Footer Placeholder 7">
            <a:extLst>
              <a:ext uri="{FF2B5EF4-FFF2-40B4-BE49-F238E27FC236}">
                <a16:creationId xmlns:a16="http://schemas.microsoft.com/office/drawing/2014/main" id="{982568B1-E2AB-45B0-917B-3BB1A75E87D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13946459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254</a:t>
            </a:fld>
            <a:endParaRPr lang="en-US" dirty="0"/>
          </a:p>
        </p:txBody>
      </p:sp>
      <p:sp>
        <p:nvSpPr>
          <p:cNvPr id="6" name="Footer Placeholder 7">
            <a:extLst>
              <a:ext uri="{FF2B5EF4-FFF2-40B4-BE49-F238E27FC236}">
                <a16:creationId xmlns:a16="http://schemas.microsoft.com/office/drawing/2014/main" id="{3EEFF356-DD11-4A4D-9694-4FB4934B8F2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514869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255</a:t>
            </a:fld>
            <a:endParaRPr lang="en-US" dirty="0"/>
          </a:p>
        </p:txBody>
      </p:sp>
      <p:sp>
        <p:nvSpPr>
          <p:cNvPr id="6" name="Footer Placeholder 7">
            <a:extLst>
              <a:ext uri="{FF2B5EF4-FFF2-40B4-BE49-F238E27FC236}">
                <a16:creationId xmlns:a16="http://schemas.microsoft.com/office/drawing/2014/main" id="{ABD27ABC-A37C-44B3-A931-106B6DEB878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065092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256</a:t>
            </a:fld>
            <a:endParaRPr lang="en-US" dirty="0"/>
          </a:p>
        </p:txBody>
      </p:sp>
      <p:sp>
        <p:nvSpPr>
          <p:cNvPr id="6" name="Footer Placeholder 7">
            <a:extLst>
              <a:ext uri="{FF2B5EF4-FFF2-40B4-BE49-F238E27FC236}">
                <a16:creationId xmlns:a16="http://schemas.microsoft.com/office/drawing/2014/main" id="{73DDAA73-7557-448E-8B47-CF4EFE67A53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88339975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258</a:t>
            </a:fld>
            <a:endParaRPr lang="en-US" dirty="0"/>
          </a:p>
        </p:txBody>
      </p:sp>
      <p:sp>
        <p:nvSpPr>
          <p:cNvPr id="6" name="Footer Placeholder 7">
            <a:extLst>
              <a:ext uri="{FF2B5EF4-FFF2-40B4-BE49-F238E27FC236}">
                <a16:creationId xmlns:a16="http://schemas.microsoft.com/office/drawing/2014/main" id="{172EE8F2-8185-4624-B20E-69CB3A44253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7189429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259</a:t>
            </a:fld>
            <a:endParaRPr lang="en-US" dirty="0"/>
          </a:p>
        </p:txBody>
      </p:sp>
      <p:sp>
        <p:nvSpPr>
          <p:cNvPr id="6" name="Footer Placeholder 7">
            <a:extLst>
              <a:ext uri="{FF2B5EF4-FFF2-40B4-BE49-F238E27FC236}">
                <a16:creationId xmlns:a16="http://schemas.microsoft.com/office/drawing/2014/main" id="{C5C523C4-416E-430C-A726-F9F96A3386F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7282444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260</a:t>
            </a:fld>
            <a:endParaRPr lang="en-US" dirty="0"/>
          </a:p>
        </p:txBody>
      </p:sp>
      <p:sp>
        <p:nvSpPr>
          <p:cNvPr id="6" name="Footer Placeholder 7">
            <a:extLst>
              <a:ext uri="{FF2B5EF4-FFF2-40B4-BE49-F238E27FC236}">
                <a16:creationId xmlns:a16="http://schemas.microsoft.com/office/drawing/2014/main" id="{56A97C93-D05C-48C9-AC85-F51E74468E4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6554963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261</a:t>
            </a:fld>
            <a:endParaRPr lang="en-US" dirty="0"/>
          </a:p>
        </p:txBody>
      </p:sp>
      <p:sp>
        <p:nvSpPr>
          <p:cNvPr id="6" name="Footer Placeholder 7">
            <a:extLst>
              <a:ext uri="{FF2B5EF4-FFF2-40B4-BE49-F238E27FC236}">
                <a16:creationId xmlns:a16="http://schemas.microsoft.com/office/drawing/2014/main" id="{8134EB6D-E2BE-4074-A2B9-11BFFF88380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78161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7">
            <a:extLst>
              <a:ext uri="{FF2B5EF4-FFF2-40B4-BE49-F238E27FC236}">
                <a16:creationId xmlns:a16="http://schemas.microsoft.com/office/drawing/2014/main" id="{43CFAC5A-10C5-4C02-916F-AF474A6B7C9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5732716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262</a:t>
            </a:fld>
            <a:endParaRPr lang="en-US" dirty="0"/>
          </a:p>
        </p:txBody>
      </p:sp>
      <p:sp>
        <p:nvSpPr>
          <p:cNvPr id="6" name="Footer Placeholder 7">
            <a:extLst>
              <a:ext uri="{FF2B5EF4-FFF2-40B4-BE49-F238E27FC236}">
                <a16:creationId xmlns:a16="http://schemas.microsoft.com/office/drawing/2014/main" id="{13E4B16A-ECF5-4A88-9B3B-D0409ECD680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2864506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263</a:t>
            </a:fld>
            <a:endParaRPr lang="en-US" dirty="0"/>
          </a:p>
        </p:txBody>
      </p:sp>
      <p:sp>
        <p:nvSpPr>
          <p:cNvPr id="6" name="Footer Placeholder 7">
            <a:extLst>
              <a:ext uri="{FF2B5EF4-FFF2-40B4-BE49-F238E27FC236}">
                <a16:creationId xmlns:a16="http://schemas.microsoft.com/office/drawing/2014/main" id="{7F5B5038-0192-4654-B6A1-2EFC58CE012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3023876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264</a:t>
            </a:fld>
            <a:endParaRPr lang="en-US" dirty="0"/>
          </a:p>
        </p:txBody>
      </p:sp>
      <p:sp>
        <p:nvSpPr>
          <p:cNvPr id="6" name="Footer Placeholder 7">
            <a:extLst>
              <a:ext uri="{FF2B5EF4-FFF2-40B4-BE49-F238E27FC236}">
                <a16:creationId xmlns:a16="http://schemas.microsoft.com/office/drawing/2014/main" id="{D4022A06-CC88-41BC-9B75-1EB84283FDD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7540527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265</a:t>
            </a:fld>
            <a:endParaRPr lang="en-US" dirty="0"/>
          </a:p>
        </p:txBody>
      </p:sp>
      <p:sp>
        <p:nvSpPr>
          <p:cNvPr id="6" name="Footer Placeholder 7">
            <a:extLst>
              <a:ext uri="{FF2B5EF4-FFF2-40B4-BE49-F238E27FC236}">
                <a16:creationId xmlns:a16="http://schemas.microsoft.com/office/drawing/2014/main" id="{D698B9BC-C62D-417E-A07C-F051664603A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7467994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D6DB96C6-D07D-4009-87F7-45CAD66AB72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6475920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1"/>
          </p:nvPr>
        </p:nvSpPr>
        <p:spPr/>
        <p:txBody>
          <a:bodyPr/>
          <a:lstStyle/>
          <a:p>
            <a:fld id="{3EBA5BD7-F043-4D1B-AA17-CD412FC534DE}" type="slidenum">
              <a:rPr lang="en-US" smtClean="0"/>
              <a:pPr/>
              <a:t>267</a:t>
            </a:fld>
            <a:endParaRPr lang="en-US" dirty="0"/>
          </a:p>
        </p:txBody>
      </p:sp>
      <p:sp>
        <p:nvSpPr>
          <p:cNvPr id="7" name="Footer Placeholder 7">
            <a:extLst>
              <a:ext uri="{FF2B5EF4-FFF2-40B4-BE49-F238E27FC236}">
                <a16:creationId xmlns:a16="http://schemas.microsoft.com/office/drawing/2014/main" id="{C501DACC-96EB-4050-A575-140C3477803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509347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3" name="Slide Number Placeholder 2"/>
          <p:cNvSpPr>
            <a:spLocks noGrp="1"/>
          </p:cNvSpPr>
          <p:nvPr>
            <p:ph type="sldNum" sz="quarter" idx="11"/>
          </p:nvPr>
        </p:nvSpPr>
        <p:spPr/>
        <p:txBody>
          <a:bodyPr/>
          <a:lstStyle/>
          <a:p>
            <a:fld id="{3EBA5BD7-F043-4D1B-AA17-CD412FC534DE}" type="slidenum">
              <a:rPr lang="en-US" smtClean="0"/>
              <a:pPr/>
              <a:t>268</a:t>
            </a:fld>
            <a:endParaRPr lang="en-US" dirty="0"/>
          </a:p>
        </p:txBody>
      </p:sp>
      <p:sp>
        <p:nvSpPr>
          <p:cNvPr id="6" name="Footer Placeholder 7">
            <a:extLst>
              <a:ext uri="{FF2B5EF4-FFF2-40B4-BE49-F238E27FC236}">
                <a16:creationId xmlns:a16="http://schemas.microsoft.com/office/drawing/2014/main" id="{BBCA75A1-404F-4E04-8A51-C5A35EB2D39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259391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BA5BD7-F043-4D1B-AA17-CD412FC534DE}" type="slidenum">
              <a:rPr lang="en-US" smtClean="0"/>
              <a:pPr/>
              <a:t>269</a:t>
            </a:fld>
            <a:endParaRPr lang="en-US" dirty="0"/>
          </a:p>
        </p:txBody>
      </p:sp>
      <p:sp>
        <p:nvSpPr>
          <p:cNvPr id="6" name="Footer Placeholder 7">
            <a:extLst>
              <a:ext uri="{FF2B5EF4-FFF2-40B4-BE49-F238E27FC236}">
                <a16:creationId xmlns:a16="http://schemas.microsoft.com/office/drawing/2014/main" id="{D3B280DA-2BA5-41AB-BA6D-C7286B8BD23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2156006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3EBA5BD7-F043-4D1B-AA17-CD412FC534DE}" type="slidenum">
              <a:rPr lang="en-US" smtClean="0"/>
              <a:pPr/>
              <a:t>275</a:t>
            </a:fld>
            <a:endParaRPr lang="en-US" dirty="0"/>
          </a:p>
        </p:txBody>
      </p:sp>
      <p:sp>
        <p:nvSpPr>
          <p:cNvPr id="6" name="Footer Placeholder 7">
            <a:extLst>
              <a:ext uri="{FF2B5EF4-FFF2-40B4-BE49-F238E27FC236}">
                <a16:creationId xmlns:a16="http://schemas.microsoft.com/office/drawing/2014/main" id="{4340B91E-4C64-40EF-BEBA-D3313307E97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8476297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276</a:t>
            </a:fld>
            <a:endParaRPr lang="en-US" dirty="0"/>
          </a:p>
        </p:txBody>
      </p:sp>
      <p:sp>
        <p:nvSpPr>
          <p:cNvPr id="7" name="Footer Placeholder 7">
            <a:extLst>
              <a:ext uri="{FF2B5EF4-FFF2-40B4-BE49-F238E27FC236}">
                <a16:creationId xmlns:a16="http://schemas.microsoft.com/office/drawing/2014/main" id="{36C63169-E5BC-47D5-8DA7-E121EA3F652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580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dirty="0"/>
          </a:p>
        </p:txBody>
      </p:sp>
      <p:sp>
        <p:nvSpPr>
          <p:cNvPr id="6" name="Footer Placeholder 7">
            <a:extLst>
              <a:ext uri="{FF2B5EF4-FFF2-40B4-BE49-F238E27FC236}">
                <a16:creationId xmlns:a16="http://schemas.microsoft.com/office/drawing/2014/main" id="{7B8183BC-3992-4C13-BD87-6C582FD587B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07457638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278</a:t>
            </a:fld>
            <a:endParaRPr lang="en-US" dirty="0"/>
          </a:p>
        </p:txBody>
      </p:sp>
      <p:sp>
        <p:nvSpPr>
          <p:cNvPr id="6" name="Footer Placeholder 7">
            <a:extLst>
              <a:ext uri="{FF2B5EF4-FFF2-40B4-BE49-F238E27FC236}">
                <a16:creationId xmlns:a16="http://schemas.microsoft.com/office/drawing/2014/main" id="{D791C957-D9FA-4245-BE1F-9C0657A3D3F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135196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279</a:t>
            </a:fld>
            <a:endParaRPr lang="en-US" dirty="0"/>
          </a:p>
        </p:txBody>
      </p:sp>
      <p:sp>
        <p:nvSpPr>
          <p:cNvPr id="6" name="Footer Placeholder 7">
            <a:extLst>
              <a:ext uri="{FF2B5EF4-FFF2-40B4-BE49-F238E27FC236}">
                <a16:creationId xmlns:a16="http://schemas.microsoft.com/office/drawing/2014/main" id="{5006EE30-A28B-48FD-80FE-AA28D223CD4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2726923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282</a:t>
            </a:fld>
            <a:endParaRPr lang="en-US" dirty="0"/>
          </a:p>
        </p:txBody>
      </p:sp>
      <p:sp>
        <p:nvSpPr>
          <p:cNvPr id="6" name="Footer Placeholder 7">
            <a:extLst>
              <a:ext uri="{FF2B5EF4-FFF2-40B4-BE49-F238E27FC236}">
                <a16:creationId xmlns:a16="http://schemas.microsoft.com/office/drawing/2014/main" id="{B99EBDAE-4422-4E43-B5BE-DCEA693BA65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1013208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285</a:t>
            </a:fld>
            <a:endParaRPr lang="en-US" dirty="0"/>
          </a:p>
        </p:txBody>
      </p:sp>
      <p:sp>
        <p:nvSpPr>
          <p:cNvPr id="6" name="Footer Placeholder 7">
            <a:extLst>
              <a:ext uri="{FF2B5EF4-FFF2-40B4-BE49-F238E27FC236}">
                <a16:creationId xmlns:a16="http://schemas.microsoft.com/office/drawing/2014/main" id="{B3B3E08F-A418-4868-B22C-2A418A970AD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85240181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287</a:t>
            </a:fld>
            <a:endParaRPr lang="en-US" dirty="0"/>
          </a:p>
        </p:txBody>
      </p:sp>
      <p:sp>
        <p:nvSpPr>
          <p:cNvPr id="6" name="Footer Placeholder 7">
            <a:extLst>
              <a:ext uri="{FF2B5EF4-FFF2-40B4-BE49-F238E27FC236}">
                <a16:creationId xmlns:a16="http://schemas.microsoft.com/office/drawing/2014/main" id="{A65AC063-2C35-4587-8596-55562E7A63A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5437470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295</a:t>
            </a:fld>
            <a:endParaRPr lang="en-US" dirty="0"/>
          </a:p>
        </p:txBody>
      </p:sp>
      <p:sp>
        <p:nvSpPr>
          <p:cNvPr id="6" name="Footer Placeholder 7">
            <a:extLst>
              <a:ext uri="{FF2B5EF4-FFF2-40B4-BE49-F238E27FC236}">
                <a16:creationId xmlns:a16="http://schemas.microsoft.com/office/drawing/2014/main" id="{8222C210-7119-4F2E-A8E2-F588DF7991F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2858654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306</a:t>
            </a:fld>
            <a:endParaRPr lang="en-US" dirty="0"/>
          </a:p>
        </p:txBody>
      </p:sp>
      <p:sp>
        <p:nvSpPr>
          <p:cNvPr id="6" name="Footer Placeholder 7">
            <a:extLst>
              <a:ext uri="{FF2B5EF4-FFF2-40B4-BE49-F238E27FC236}">
                <a16:creationId xmlns:a16="http://schemas.microsoft.com/office/drawing/2014/main" id="{7A5C2432-3178-4680-B050-4F0416D603F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95562019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316</a:t>
            </a:fld>
            <a:endParaRPr lang="en-US" dirty="0"/>
          </a:p>
        </p:txBody>
      </p:sp>
      <p:sp>
        <p:nvSpPr>
          <p:cNvPr id="6" name="Footer Placeholder 7">
            <a:extLst>
              <a:ext uri="{FF2B5EF4-FFF2-40B4-BE49-F238E27FC236}">
                <a16:creationId xmlns:a16="http://schemas.microsoft.com/office/drawing/2014/main" id="{C53004CC-A2EB-497D-8FF8-492D3B5403D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11909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31E1E7E1-64D6-48E4-BD30-2A856CA06FA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80166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Encapsulation</a:t>
            </a:r>
            <a:r>
              <a:rPr lang="en-US" dirty="0"/>
              <a:t> hides the implementation details</a:t>
            </a:r>
          </a:p>
          <a:p>
            <a:r>
              <a:rPr lang="en-US" dirty="0"/>
              <a:t>Class announces only a few operations (methods) available for its clients – its </a:t>
            </a:r>
            <a:r>
              <a:rPr lang="en-US" dirty="0">
                <a:solidFill>
                  <a:schemeClr val="tx2">
                    <a:lumMod val="75000"/>
                  </a:schemeClr>
                </a:solidFill>
              </a:rPr>
              <a:t>public interface</a:t>
            </a:r>
          </a:p>
          <a:p>
            <a:r>
              <a:rPr lang="en-US" dirty="0"/>
              <a:t>All data members (fields) of a class should be hidden</a:t>
            </a:r>
          </a:p>
          <a:p>
            <a:pPr lvl="1"/>
            <a:r>
              <a:rPr lang="en-US" dirty="0"/>
              <a:t>Accessed via properties (read-only and read-write)</a:t>
            </a:r>
          </a:p>
          <a:p>
            <a:r>
              <a:rPr lang="en-US" dirty="0"/>
              <a:t>No interface members should be hidden</a:t>
            </a:r>
          </a:p>
          <a:p>
            <a:r>
              <a:rPr lang="en-US" dirty="0">
                <a:solidFill>
                  <a:schemeClr val="tx2">
                    <a:lumMod val="75000"/>
                  </a:schemeClr>
                </a:solidFill>
              </a:rPr>
              <a:t>Encapsulation</a:t>
            </a:r>
            <a:r>
              <a:rPr lang="en-US" dirty="0"/>
              <a:t> == hide (encapsulate) data behind constructors and properties</a:t>
            </a: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9A880BC6-AEA1-441B-8825-7D03772198D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958074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2">
                    <a:lumMod val="75000"/>
                  </a:schemeClr>
                </a:solidFill>
              </a:rPr>
              <a:t>Encapsulation</a:t>
            </a:r>
            <a:r>
              <a:rPr lang="en-US" dirty="0"/>
              <a:t> hides the implementation details</a:t>
            </a:r>
          </a:p>
          <a:p>
            <a:r>
              <a:rPr lang="en-US" dirty="0"/>
              <a:t>Class announces only a few operations (methods) available for its clients – its </a:t>
            </a:r>
            <a:r>
              <a:rPr lang="en-US" dirty="0">
                <a:solidFill>
                  <a:schemeClr val="tx2">
                    <a:lumMod val="75000"/>
                  </a:schemeClr>
                </a:solidFill>
              </a:rPr>
              <a:t>public interface</a:t>
            </a:r>
          </a:p>
          <a:p>
            <a:r>
              <a:rPr lang="en-US" dirty="0"/>
              <a:t>All data members (fields) of a class should be hidden</a:t>
            </a:r>
          </a:p>
          <a:p>
            <a:pPr lvl="1"/>
            <a:r>
              <a:rPr lang="en-US" dirty="0"/>
              <a:t>Accessed via properties (read-only and read-write)</a:t>
            </a:r>
          </a:p>
          <a:p>
            <a:r>
              <a:rPr lang="en-US" dirty="0"/>
              <a:t>No interface members should be hidden</a:t>
            </a:r>
          </a:p>
          <a:p>
            <a:r>
              <a:rPr lang="en-US" dirty="0">
                <a:solidFill>
                  <a:schemeClr val="tx2">
                    <a:lumMod val="75000"/>
                  </a:schemeClr>
                </a:solidFill>
              </a:rPr>
              <a:t>Encapsulation</a:t>
            </a:r>
            <a:r>
              <a:rPr lang="en-US" dirty="0"/>
              <a:t> == hide (encapsulate) data behind constructors and properties</a:t>
            </a: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31</a:t>
            </a:fld>
            <a:endParaRPr lang="en-US" dirty="0"/>
          </a:p>
        </p:txBody>
      </p:sp>
      <p:sp>
        <p:nvSpPr>
          <p:cNvPr id="6" name="Footer Placeholder 7">
            <a:extLst>
              <a:ext uri="{FF2B5EF4-FFF2-40B4-BE49-F238E27FC236}">
                <a16:creationId xmlns:a16="http://schemas.microsoft.com/office/drawing/2014/main" id="{6BF61184-E1A8-4A89-8DCA-A1B3EC8E1F4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9750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3452766D-5988-4A85-9A9D-1504D9E40207}" type="slidenum">
              <a:rPr lang="en-US"/>
              <a:pPr/>
              <a:t>2</a:t>
            </a:fld>
            <a:r>
              <a:rPr lang="en-US" dirty="0"/>
              <a:t>##</a:t>
            </a:r>
          </a:p>
        </p:txBody>
      </p:sp>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C6CE7BD1-0F36-42CD-8A0E-EC50639F0B1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70911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dirty="0"/>
              <a:t>Fields are </a:t>
            </a:r>
            <a:r>
              <a:rPr lang="en-US" b="1" dirty="0">
                <a:solidFill>
                  <a:schemeClr val="tx2">
                    <a:lumMod val="75000"/>
                  </a:schemeClr>
                </a:solidFill>
                <a:latin typeface="Consolas" panose="020B0609020204030204" pitchFamily="49" charset="0"/>
                <a:cs typeface="Consolas" panose="020B0609020204030204" pitchFamily="49" charset="0"/>
              </a:rPr>
              <a:t>private</a:t>
            </a:r>
          </a:p>
          <a:p>
            <a:pPr>
              <a:lnSpc>
                <a:spcPct val="100000"/>
              </a:lnSpc>
            </a:pPr>
            <a:r>
              <a:rPr lang="en-US" dirty="0"/>
              <a:t>Constructors and accessors are defined (</a:t>
            </a:r>
            <a:r>
              <a:rPr lang="en-US" dirty="0">
                <a:solidFill>
                  <a:schemeClr val="tx2">
                    <a:lumMod val="75000"/>
                  </a:schemeClr>
                </a:solidFill>
              </a:rPr>
              <a:t>getters</a:t>
            </a:r>
            <a:r>
              <a:rPr lang="en-US" dirty="0"/>
              <a:t> and </a:t>
            </a:r>
            <a:r>
              <a:rPr lang="en-US" dirty="0">
                <a:solidFill>
                  <a:schemeClr val="tx2">
                    <a:lumMod val="75000"/>
                  </a:schemeClr>
                </a:solidFill>
              </a:rPr>
              <a:t>setters</a:t>
            </a:r>
            <a:r>
              <a:rPr lang="en-US" dirty="0"/>
              <a:t>)</a:t>
            </a:r>
            <a:endParaRPr lang="bg-BG" dirty="0"/>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52616B96-AB90-4FAB-843A-A5B0570E456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802510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33</a:t>
            </a:fld>
            <a:endParaRPr lang="en-US" dirty="0"/>
          </a:p>
        </p:txBody>
      </p:sp>
      <p:sp>
        <p:nvSpPr>
          <p:cNvPr id="6" name="Footer Placeholder 7">
            <a:extLst>
              <a:ext uri="{FF2B5EF4-FFF2-40B4-BE49-F238E27FC236}">
                <a16:creationId xmlns:a16="http://schemas.microsoft.com/office/drawing/2014/main" id="{6C98BBD5-B1E6-4736-A3AA-5C45059090C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81077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34</a:t>
            </a:fld>
            <a:endParaRPr lang="en-US" dirty="0"/>
          </a:p>
        </p:txBody>
      </p:sp>
      <p:sp>
        <p:nvSpPr>
          <p:cNvPr id="6" name="Footer Placeholder 7">
            <a:extLst>
              <a:ext uri="{FF2B5EF4-FFF2-40B4-BE49-F238E27FC236}">
                <a16:creationId xmlns:a16="http://schemas.microsoft.com/office/drawing/2014/main" id="{09F97142-939B-402C-8EBC-98FD5E6490D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767525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638A81C2-84B7-4554-BD36-7AF214E73DE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884262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Access Level "public"</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When we use the modifier </a:t>
            </a:r>
            <a:r>
              <a:rPr lang="en-GB" sz="1600" b="1" i="0" kern="1200" dirty="0">
                <a:solidFill>
                  <a:schemeClr val="tx1"/>
                </a:solidFill>
                <a:effectLst/>
                <a:latin typeface="+mn-lt"/>
                <a:ea typeface="+mn-ea"/>
                <a:cs typeface="+mn-cs"/>
              </a:rPr>
              <a:t>public</a:t>
            </a:r>
            <a:r>
              <a:rPr lang="en-GB" sz="1600" b="0" i="0" kern="1200" dirty="0">
                <a:solidFill>
                  <a:schemeClr val="tx1"/>
                </a:solidFill>
                <a:effectLst/>
                <a:latin typeface="+mn-lt"/>
                <a:ea typeface="+mn-ea"/>
                <a:cs typeface="+mn-cs"/>
              </a:rPr>
              <a:t> in front of some element, we are telling the compiler, that this element </a:t>
            </a:r>
            <a:r>
              <a:rPr lang="en-GB" sz="1600" b="1" i="0" kern="1200" dirty="0">
                <a:solidFill>
                  <a:schemeClr val="tx1"/>
                </a:solidFill>
                <a:effectLst/>
                <a:latin typeface="+mn-lt"/>
                <a:ea typeface="+mn-ea"/>
                <a:cs typeface="+mn-cs"/>
              </a:rPr>
              <a:t>can be accessed from every class</a:t>
            </a:r>
            <a:r>
              <a:rPr lang="en-GB" sz="1600" b="0" i="0" kern="1200" dirty="0">
                <a:solidFill>
                  <a:schemeClr val="tx1"/>
                </a:solidFill>
                <a:effectLst/>
                <a:latin typeface="+mn-lt"/>
                <a:ea typeface="+mn-ea"/>
                <a:cs typeface="+mn-cs"/>
              </a:rPr>
              <a:t>, no matter from the current project (assembly), from the current package. The access level </a:t>
            </a:r>
            <a:r>
              <a:rPr lang="en-GB" sz="1600" b="1" i="0" kern="1200" dirty="0">
                <a:solidFill>
                  <a:schemeClr val="tx1"/>
                </a:solidFill>
                <a:effectLst/>
                <a:latin typeface="+mn-lt"/>
                <a:ea typeface="+mn-ea"/>
                <a:cs typeface="+mn-cs"/>
              </a:rPr>
              <a:t>public </a:t>
            </a:r>
            <a:r>
              <a:rPr lang="en-GB" sz="1600" b="0" i="0" kern="1200" dirty="0">
                <a:solidFill>
                  <a:schemeClr val="tx1"/>
                </a:solidFill>
                <a:effectLst/>
                <a:latin typeface="+mn-lt"/>
                <a:ea typeface="+mn-ea"/>
                <a:cs typeface="+mn-cs"/>
              </a:rPr>
              <a:t>defines the miss of restrictions regarding the visibility. This access level is the least restricted access level in Java.</a:t>
            </a:r>
          </a:p>
          <a:p>
            <a:r>
              <a:rPr lang="en-GB" sz="1600" b="1" i="0" kern="1200" dirty="0">
                <a:solidFill>
                  <a:schemeClr val="tx1"/>
                </a:solidFill>
                <a:effectLst/>
                <a:latin typeface="+mn-lt"/>
                <a:ea typeface="+mn-ea"/>
                <a:cs typeface="+mn-cs"/>
              </a:rPr>
              <a:t>Access Level "private"</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package. </a:t>
            </a:r>
          </a:p>
          <a:p>
            <a:r>
              <a:rPr lang="en-GB" sz="1600" b="1" i="0" kern="1200" dirty="0">
                <a:solidFill>
                  <a:schemeClr val="tx1"/>
                </a:solidFill>
                <a:effectLst/>
                <a:latin typeface="+mn-lt"/>
                <a:ea typeface="+mn-ea"/>
                <a:cs typeface="+mn-cs"/>
              </a:rPr>
              <a:t>Access Level “protected"</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namespace.</a:t>
            </a:r>
          </a:p>
          <a:p>
            <a:r>
              <a:rPr lang="en-GB" sz="1600" b="1" i="0" kern="1200" dirty="0">
                <a:solidFill>
                  <a:schemeClr val="tx1"/>
                </a:solidFill>
                <a:effectLst/>
                <a:latin typeface="+mn-lt"/>
                <a:ea typeface="+mn-ea"/>
                <a:cs typeface="+mn-cs"/>
              </a:rPr>
              <a:t>Access Level “default"</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This is the default access level, i.e. it is used when there is no access level modifier in front of the respective element of a class. Members</a:t>
            </a:r>
            <a:r>
              <a:rPr lang="en-GB" sz="1600" b="0" i="0" kern="1200" baseline="0" dirty="0">
                <a:solidFill>
                  <a:schemeClr val="tx1"/>
                </a:solidFill>
                <a:effectLst/>
                <a:latin typeface="+mn-lt"/>
                <a:ea typeface="+mn-ea"/>
                <a:cs typeface="+mn-cs"/>
              </a:rPr>
              <a:t> </a:t>
            </a:r>
            <a:r>
              <a:rPr lang="en-US" dirty="0"/>
              <a:t>can be accessed only from the same package.</a:t>
            </a:r>
            <a:endParaRPr lang="en-GB" sz="1600" b="0" i="0" kern="1200" dirty="0">
              <a:solidFill>
                <a:schemeClr val="tx1"/>
              </a:solidFill>
              <a:effectLst/>
              <a:latin typeface="+mn-lt"/>
              <a:ea typeface="+mn-ea"/>
              <a:cs typeface="+mn-cs"/>
            </a:endParaRPr>
          </a:p>
          <a:p>
            <a:endParaRPr lang="en-GB" sz="1600" b="0" i="0" kern="1200" dirty="0">
              <a:solidFill>
                <a:schemeClr val="tx1"/>
              </a:solidFill>
              <a:effectLst/>
              <a:latin typeface="+mn-lt"/>
              <a:ea typeface="+mn-ea"/>
              <a:cs typeface="+mn-cs"/>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05577598-AFA3-4075-9154-C85F3513481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50878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Access Level "public"</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When we use the modifier </a:t>
            </a:r>
            <a:r>
              <a:rPr lang="en-GB" sz="1600" b="1" i="0" kern="1200" dirty="0">
                <a:solidFill>
                  <a:schemeClr val="tx1"/>
                </a:solidFill>
                <a:effectLst/>
                <a:latin typeface="+mn-lt"/>
                <a:ea typeface="+mn-ea"/>
                <a:cs typeface="+mn-cs"/>
              </a:rPr>
              <a:t>public</a:t>
            </a:r>
            <a:r>
              <a:rPr lang="en-GB" sz="1600" b="0" i="0" kern="1200" dirty="0">
                <a:solidFill>
                  <a:schemeClr val="tx1"/>
                </a:solidFill>
                <a:effectLst/>
                <a:latin typeface="+mn-lt"/>
                <a:ea typeface="+mn-ea"/>
                <a:cs typeface="+mn-cs"/>
              </a:rPr>
              <a:t> in front of some element, we are telling the compiler, that this element </a:t>
            </a:r>
            <a:r>
              <a:rPr lang="en-GB" sz="1600" b="1" i="0" kern="1200" dirty="0">
                <a:solidFill>
                  <a:schemeClr val="tx1"/>
                </a:solidFill>
                <a:effectLst/>
                <a:latin typeface="+mn-lt"/>
                <a:ea typeface="+mn-ea"/>
                <a:cs typeface="+mn-cs"/>
              </a:rPr>
              <a:t>can be accessed from every class</a:t>
            </a:r>
            <a:r>
              <a:rPr lang="en-GB" sz="1600" b="0" i="0" kern="1200" dirty="0">
                <a:solidFill>
                  <a:schemeClr val="tx1"/>
                </a:solidFill>
                <a:effectLst/>
                <a:latin typeface="+mn-lt"/>
                <a:ea typeface="+mn-ea"/>
                <a:cs typeface="+mn-cs"/>
              </a:rPr>
              <a:t>, no matter from the current project (assembly), from the current package. The access level </a:t>
            </a:r>
            <a:r>
              <a:rPr lang="en-GB" sz="1600" b="1" i="0" kern="1200" dirty="0">
                <a:solidFill>
                  <a:schemeClr val="tx1"/>
                </a:solidFill>
                <a:effectLst/>
                <a:latin typeface="+mn-lt"/>
                <a:ea typeface="+mn-ea"/>
                <a:cs typeface="+mn-cs"/>
              </a:rPr>
              <a:t>public </a:t>
            </a:r>
            <a:r>
              <a:rPr lang="en-GB" sz="1600" b="0" i="0" kern="1200" dirty="0">
                <a:solidFill>
                  <a:schemeClr val="tx1"/>
                </a:solidFill>
                <a:effectLst/>
                <a:latin typeface="+mn-lt"/>
                <a:ea typeface="+mn-ea"/>
                <a:cs typeface="+mn-cs"/>
              </a:rPr>
              <a:t>defines the miss of restrictions regarding the visibility. This access level is the least restricted access level in Java.</a:t>
            </a:r>
          </a:p>
          <a:p>
            <a:r>
              <a:rPr lang="en-GB" sz="1600" b="1" i="0" kern="1200" dirty="0">
                <a:solidFill>
                  <a:schemeClr val="tx1"/>
                </a:solidFill>
                <a:effectLst/>
                <a:latin typeface="+mn-lt"/>
                <a:ea typeface="+mn-ea"/>
                <a:cs typeface="+mn-cs"/>
              </a:rPr>
              <a:t>Access Level "private"</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package. </a:t>
            </a:r>
          </a:p>
          <a:p>
            <a:r>
              <a:rPr lang="en-GB" sz="1600" b="1" i="0" kern="1200" dirty="0">
                <a:solidFill>
                  <a:schemeClr val="tx1"/>
                </a:solidFill>
                <a:effectLst/>
                <a:latin typeface="+mn-lt"/>
                <a:ea typeface="+mn-ea"/>
                <a:cs typeface="+mn-cs"/>
              </a:rPr>
              <a:t>Access Level “protected"</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namespace.</a:t>
            </a:r>
          </a:p>
          <a:p>
            <a:r>
              <a:rPr lang="en-GB" sz="1600" b="1" i="0" kern="1200" dirty="0">
                <a:solidFill>
                  <a:schemeClr val="tx1"/>
                </a:solidFill>
                <a:effectLst/>
                <a:latin typeface="+mn-lt"/>
                <a:ea typeface="+mn-ea"/>
                <a:cs typeface="+mn-cs"/>
              </a:rPr>
              <a:t>Access Level “default"</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This is the default access level, i.e. it is used when there is no access level modifier in front of the respective element of a class. Members</a:t>
            </a:r>
            <a:r>
              <a:rPr lang="en-GB" sz="1600" b="0" i="0" kern="1200" baseline="0" dirty="0">
                <a:solidFill>
                  <a:schemeClr val="tx1"/>
                </a:solidFill>
                <a:effectLst/>
                <a:latin typeface="+mn-lt"/>
                <a:ea typeface="+mn-ea"/>
                <a:cs typeface="+mn-cs"/>
              </a:rPr>
              <a:t> </a:t>
            </a:r>
            <a:r>
              <a:rPr lang="en-US" dirty="0"/>
              <a:t>can be accessed only from the same package.</a:t>
            </a:r>
            <a:endParaRPr lang="en-GB" sz="1600" b="0" i="0" kern="1200" dirty="0">
              <a:solidFill>
                <a:schemeClr val="tx1"/>
              </a:solidFill>
              <a:effectLst/>
              <a:latin typeface="+mn-lt"/>
              <a:ea typeface="+mn-ea"/>
              <a:cs typeface="+mn-cs"/>
            </a:endParaRPr>
          </a:p>
          <a:p>
            <a:endParaRPr lang="en-GB" sz="1600" b="0" i="0" kern="1200" dirty="0">
              <a:solidFill>
                <a:schemeClr val="tx1"/>
              </a:solidFill>
              <a:effectLst/>
              <a:latin typeface="+mn-lt"/>
              <a:ea typeface="+mn-ea"/>
              <a:cs typeface="+mn-cs"/>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B16C97F1-71A7-45EE-99F1-CAEF853AEA2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036527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Access Level "public"</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When we use the modifier </a:t>
            </a:r>
            <a:r>
              <a:rPr lang="en-GB" sz="1600" b="1" i="0" kern="1200" dirty="0">
                <a:solidFill>
                  <a:schemeClr val="tx1"/>
                </a:solidFill>
                <a:effectLst/>
                <a:latin typeface="+mn-lt"/>
                <a:ea typeface="+mn-ea"/>
                <a:cs typeface="+mn-cs"/>
              </a:rPr>
              <a:t>public</a:t>
            </a:r>
            <a:r>
              <a:rPr lang="en-GB" sz="1600" b="0" i="0" kern="1200" dirty="0">
                <a:solidFill>
                  <a:schemeClr val="tx1"/>
                </a:solidFill>
                <a:effectLst/>
                <a:latin typeface="+mn-lt"/>
                <a:ea typeface="+mn-ea"/>
                <a:cs typeface="+mn-cs"/>
              </a:rPr>
              <a:t> in front of some element, we are telling the compiler, that this element </a:t>
            </a:r>
            <a:r>
              <a:rPr lang="en-GB" sz="1600" b="1" i="0" kern="1200" dirty="0">
                <a:solidFill>
                  <a:schemeClr val="tx1"/>
                </a:solidFill>
                <a:effectLst/>
                <a:latin typeface="+mn-lt"/>
                <a:ea typeface="+mn-ea"/>
                <a:cs typeface="+mn-cs"/>
              </a:rPr>
              <a:t>can be accessed from every class</a:t>
            </a:r>
            <a:r>
              <a:rPr lang="en-GB" sz="1600" b="0" i="0" kern="1200" dirty="0">
                <a:solidFill>
                  <a:schemeClr val="tx1"/>
                </a:solidFill>
                <a:effectLst/>
                <a:latin typeface="+mn-lt"/>
                <a:ea typeface="+mn-ea"/>
                <a:cs typeface="+mn-cs"/>
              </a:rPr>
              <a:t>, no matter from the current project (assembly), from the current package. The access level </a:t>
            </a:r>
            <a:r>
              <a:rPr lang="en-GB" sz="1600" b="1" i="0" kern="1200" dirty="0">
                <a:solidFill>
                  <a:schemeClr val="tx1"/>
                </a:solidFill>
                <a:effectLst/>
                <a:latin typeface="+mn-lt"/>
                <a:ea typeface="+mn-ea"/>
                <a:cs typeface="+mn-cs"/>
              </a:rPr>
              <a:t>public </a:t>
            </a:r>
            <a:r>
              <a:rPr lang="en-GB" sz="1600" b="0" i="0" kern="1200" dirty="0">
                <a:solidFill>
                  <a:schemeClr val="tx1"/>
                </a:solidFill>
                <a:effectLst/>
                <a:latin typeface="+mn-lt"/>
                <a:ea typeface="+mn-ea"/>
                <a:cs typeface="+mn-cs"/>
              </a:rPr>
              <a:t>defines the miss of restrictions regarding the visibility. This access level is the least restricted access level in Java.</a:t>
            </a:r>
          </a:p>
          <a:p>
            <a:r>
              <a:rPr lang="en-GB" sz="1600" b="1" i="0" kern="1200" dirty="0">
                <a:solidFill>
                  <a:schemeClr val="tx1"/>
                </a:solidFill>
                <a:effectLst/>
                <a:latin typeface="+mn-lt"/>
                <a:ea typeface="+mn-ea"/>
                <a:cs typeface="+mn-cs"/>
              </a:rPr>
              <a:t>Access Level "private"</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package. </a:t>
            </a:r>
          </a:p>
          <a:p>
            <a:r>
              <a:rPr lang="en-GB" sz="1600" b="1" i="0" kern="1200" dirty="0">
                <a:solidFill>
                  <a:schemeClr val="tx1"/>
                </a:solidFill>
                <a:effectLst/>
                <a:latin typeface="+mn-lt"/>
                <a:ea typeface="+mn-ea"/>
                <a:cs typeface="+mn-cs"/>
              </a:rPr>
              <a:t>Access Level “protected"</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namespace.</a:t>
            </a:r>
          </a:p>
          <a:p>
            <a:r>
              <a:rPr lang="en-GB" sz="1600" b="1" i="0" kern="1200" dirty="0">
                <a:solidFill>
                  <a:schemeClr val="tx1"/>
                </a:solidFill>
                <a:effectLst/>
                <a:latin typeface="+mn-lt"/>
                <a:ea typeface="+mn-ea"/>
                <a:cs typeface="+mn-cs"/>
              </a:rPr>
              <a:t>Access Level “default"</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This is the default access level, i.e. it is used when there is no access level modifier in front of the respective element of a class. Members</a:t>
            </a:r>
            <a:r>
              <a:rPr lang="en-GB" sz="1600" b="0" i="0" kern="1200" baseline="0" dirty="0">
                <a:solidFill>
                  <a:schemeClr val="tx1"/>
                </a:solidFill>
                <a:effectLst/>
                <a:latin typeface="+mn-lt"/>
                <a:ea typeface="+mn-ea"/>
                <a:cs typeface="+mn-cs"/>
              </a:rPr>
              <a:t> </a:t>
            </a:r>
            <a:r>
              <a:rPr lang="en-US" dirty="0"/>
              <a:t>can be accessed only from the same package.</a:t>
            </a:r>
            <a:endParaRPr lang="en-GB" sz="1600" b="0" i="0" kern="1200" dirty="0">
              <a:solidFill>
                <a:schemeClr val="tx1"/>
              </a:solidFill>
              <a:effectLst/>
              <a:latin typeface="+mn-lt"/>
              <a:ea typeface="+mn-ea"/>
              <a:cs typeface="+mn-cs"/>
            </a:endParaRPr>
          </a:p>
          <a:p>
            <a:endParaRPr lang="en-GB" sz="1600" b="0" i="0" kern="1200" dirty="0">
              <a:solidFill>
                <a:schemeClr val="tx1"/>
              </a:solidFill>
              <a:effectLst/>
              <a:latin typeface="+mn-lt"/>
              <a:ea typeface="+mn-ea"/>
              <a:cs typeface="+mn-cs"/>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FCBB4F3B-22F0-460E-8AEF-22D08061B03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26215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i="0" kern="1200" dirty="0">
                <a:solidFill>
                  <a:schemeClr val="tx1"/>
                </a:solidFill>
                <a:effectLst/>
                <a:latin typeface="+mn-lt"/>
                <a:ea typeface="+mn-ea"/>
                <a:cs typeface="+mn-cs"/>
              </a:rPr>
              <a:t>Access Level "public"</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When we use the modifier </a:t>
            </a:r>
            <a:r>
              <a:rPr lang="en-GB" sz="1600" b="1" i="0" kern="1200" dirty="0">
                <a:solidFill>
                  <a:schemeClr val="tx1"/>
                </a:solidFill>
                <a:effectLst/>
                <a:latin typeface="+mn-lt"/>
                <a:ea typeface="+mn-ea"/>
                <a:cs typeface="+mn-cs"/>
              </a:rPr>
              <a:t>public</a:t>
            </a:r>
            <a:r>
              <a:rPr lang="en-GB" sz="1600" b="0" i="0" kern="1200" dirty="0">
                <a:solidFill>
                  <a:schemeClr val="tx1"/>
                </a:solidFill>
                <a:effectLst/>
                <a:latin typeface="+mn-lt"/>
                <a:ea typeface="+mn-ea"/>
                <a:cs typeface="+mn-cs"/>
              </a:rPr>
              <a:t> in front of some element, we are telling the compiler, that this element </a:t>
            </a:r>
            <a:r>
              <a:rPr lang="en-GB" sz="1600" b="1" i="0" kern="1200" dirty="0">
                <a:solidFill>
                  <a:schemeClr val="tx1"/>
                </a:solidFill>
                <a:effectLst/>
                <a:latin typeface="+mn-lt"/>
                <a:ea typeface="+mn-ea"/>
                <a:cs typeface="+mn-cs"/>
              </a:rPr>
              <a:t>can be accessed from every class</a:t>
            </a:r>
            <a:r>
              <a:rPr lang="en-GB" sz="1600" b="0" i="0" kern="1200" dirty="0">
                <a:solidFill>
                  <a:schemeClr val="tx1"/>
                </a:solidFill>
                <a:effectLst/>
                <a:latin typeface="+mn-lt"/>
                <a:ea typeface="+mn-ea"/>
                <a:cs typeface="+mn-cs"/>
              </a:rPr>
              <a:t>, no matter from the current project (assembly), from the current package. The access level </a:t>
            </a:r>
            <a:r>
              <a:rPr lang="en-GB" sz="1600" b="1" i="0" kern="1200" dirty="0">
                <a:solidFill>
                  <a:schemeClr val="tx1"/>
                </a:solidFill>
                <a:effectLst/>
                <a:latin typeface="+mn-lt"/>
                <a:ea typeface="+mn-ea"/>
                <a:cs typeface="+mn-cs"/>
              </a:rPr>
              <a:t>public </a:t>
            </a:r>
            <a:r>
              <a:rPr lang="en-GB" sz="1600" b="0" i="0" kern="1200" dirty="0">
                <a:solidFill>
                  <a:schemeClr val="tx1"/>
                </a:solidFill>
                <a:effectLst/>
                <a:latin typeface="+mn-lt"/>
                <a:ea typeface="+mn-ea"/>
                <a:cs typeface="+mn-cs"/>
              </a:rPr>
              <a:t>defines the miss of restrictions regarding the visibility. This access level is the least restricted access level in Java.</a:t>
            </a:r>
          </a:p>
          <a:p>
            <a:r>
              <a:rPr lang="en-GB" sz="1600" b="1" i="0" kern="1200" dirty="0">
                <a:solidFill>
                  <a:schemeClr val="tx1"/>
                </a:solidFill>
                <a:effectLst/>
                <a:latin typeface="+mn-lt"/>
                <a:ea typeface="+mn-ea"/>
                <a:cs typeface="+mn-cs"/>
              </a:rPr>
              <a:t>Access Level "private"</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package. </a:t>
            </a:r>
          </a:p>
          <a:p>
            <a:r>
              <a:rPr lang="en-GB" sz="1600" b="1" i="0" kern="1200" dirty="0">
                <a:solidFill>
                  <a:schemeClr val="tx1"/>
                </a:solidFill>
                <a:effectLst/>
                <a:latin typeface="+mn-lt"/>
                <a:ea typeface="+mn-ea"/>
                <a:cs typeface="+mn-cs"/>
              </a:rPr>
              <a:t>Access Level “protected"</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The access level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the one, which defines </a:t>
            </a:r>
            <a:r>
              <a:rPr lang="en-GB" sz="1600" b="1" i="0" kern="1200" dirty="0">
                <a:solidFill>
                  <a:schemeClr val="tx1"/>
                </a:solidFill>
                <a:effectLst/>
                <a:latin typeface="+mn-lt"/>
                <a:ea typeface="+mn-ea"/>
                <a:cs typeface="+mn-cs"/>
              </a:rPr>
              <a:t>the most restrictive level of visibility</a:t>
            </a:r>
            <a:r>
              <a:rPr lang="en-GB" sz="1600" b="0" i="0" kern="1200" dirty="0">
                <a:solidFill>
                  <a:schemeClr val="tx1"/>
                </a:solidFill>
                <a:effectLst/>
                <a:latin typeface="+mn-lt"/>
                <a:ea typeface="+mn-ea"/>
                <a:cs typeface="+mn-cs"/>
              </a:rPr>
              <a:t> of the class and its elements. The modifier </a:t>
            </a:r>
            <a:r>
              <a:rPr lang="en-GB" sz="1600" b="1" i="0" kern="1200" dirty="0">
                <a:solidFill>
                  <a:schemeClr val="tx1"/>
                </a:solidFill>
                <a:effectLst/>
                <a:latin typeface="+mn-lt"/>
                <a:ea typeface="+mn-ea"/>
                <a:cs typeface="+mn-cs"/>
              </a:rPr>
              <a:t>private</a:t>
            </a:r>
            <a:r>
              <a:rPr lang="en-GB" sz="1600" b="0" i="0" kern="1200" dirty="0">
                <a:solidFill>
                  <a:schemeClr val="tx1"/>
                </a:solidFill>
                <a:effectLst/>
                <a:latin typeface="+mn-lt"/>
                <a:ea typeface="+mn-ea"/>
                <a:cs typeface="+mn-cs"/>
              </a:rPr>
              <a:t> is used to indicate, that the element, to which is issued, </a:t>
            </a:r>
            <a:r>
              <a:rPr lang="en-GB" sz="1600" b="1" i="0" kern="1200" dirty="0">
                <a:solidFill>
                  <a:schemeClr val="tx1"/>
                </a:solidFill>
                <a:effectLst/>
                <a:latin typeface="+mn-lt"/>
                <a:ea typeface="+mn-ea"/>
                <a:cs typeface="+mn-cs"/>
              </a:rPr>
              <a:t>cannot be accessed from any other class </a:t>
            </a:r>
            <a:r>
              <a:rPr lang="en-GB" sz="1600" b="0" i="0" kern="1200" dirty="0">
                <a:solidFill>
                  <a:schemeClr val="tx1"/>
                </a:solidFill>
                <a:effectLst/>
                <a:latin typeface="+mn-lt"/>
                <a:ea typeface="+mn-ea"/>
                <a:cs typeface="+mn-cs"/>
              </a:rPr>
              <a:t>(except the class, in which it is defined), even if this class exists in the same namespace.</a:t>
            </a:r>
          </a:p>
          <a:p>
            <a:r>
              <a:rPr lang="en-GB" sz="1600" b="1" i="0" kern="1200" dirty="0">
                <a:solidFill>
                  <a:schemeClr val="tx1"/>
                </a:solidFill>
                <a:effectLst/>
                <a:latin typeface="+mn-lt"/>
                <a:ea typeface="+mn-ea"/>
                <a:cs typeface="+mn-cs"/>
              </a:rPr>
              <a:t>Access Level “default"</a:t>
            </a:r>
            <a:endParaRPr lang="en-GB" sz="1600" b="0" i="0" kern="1200" dirty="0">
              <a:solidFill>
                <a:schemeClr val="tx1"/>
              </a:solidFill>
              <a:effectLst/>
              <a:latin typeface="+mn-lt"/>
              <a:ea typeface="+mn-ea"/>
              <a:cs typeface="+mn-cs"/>
            </a:endParaRPr>
          </a:p>
          <a:p>
            <a:r>
              <a:rPr lang="en-GB" sz="1600" b="0" i="0" kern="1200" dirty="0">
                <a:solidFill>
                  <a:schemeClr val="tx1"/>
                </a:solidFill>
                <a:effectLst/>
                <a:latin typeface="+mn-lt"/>
                <a:ea typeface="+mn-ea"/>
                <a:cs typeface="+mn-cs"/>
              </a:rPr>
              <a:t>This is the default access level, i.e. it is used when there is no access level modifier in front of the respective element of a class. Members</a:t>
            </a:r>
            <a:r>
              <a:rPr lang="en-GB" sz="1600" b="0" i="0" kern="1200" baseline="0" dirty="0">
                <a:solidFill>
                  <a:schemeClr val="tx1"/>
                </a:solidFill>
                <a:effectLst/>
                <a:latin typeface="+mn-lt"/>
                <a:ea typeface="+mn-ea"/>
                <a:cs typeface="+mn-cs"/>
              </a:rPr>
              <a:t> </a:t>
            </a:r>
            <a:r>
              <a:rPr lang="en-US" dirty="0"/>
              <a:t>can be accessed only from the same package.</a:t>
            </a:r>
            <a:endParaRPr lang="en-GB" sz="1600" b="0" i="0" kern="1200" dirty="0">
              <a:solidFill>
                <a:schemeClr val="tx1"/>
              </a:solidFill>
              <a:effectLst/>
              <a:latin typeface="+mn-lt"/>
              <a:ea typeface="+mn-ea"/>
              <a:cs typeface="+mn-cs"/>
            </a:endParaRPr>
          </a:p>
          <a:p>
            <a:endParaRPr lang="en-GB" sz="1600" b="0" i="0" kern="1200" dirty="0">
              <a:solidFill>
                <a:schemeClr val="tx1"/>
              </a:solidFill>
              <a:effectLst/>
              <a:latin typeface="+mn-lt"/>
              <a:ea typeface="+mn-ea"/>
              <a:cs typeface="+mn-cs"/>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65744BB5-B786-4A74-A1DE-CF48760A540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74708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332BC832-9EC7-4AF8-9368-D9E084136501}"/>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18139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41</a:t>
            </a:fld>
            <a:endParaRPr lang="en-US" dirty="0"/>
          </a:p>
        </p:txBody>
      </p:sp>
      <p:sp>
        <p:nvSpPr>
          <p:cNvPr id="6" name="Footer Placeholder 7">
            <a:extLst>
              <a:ext uri="{FF2B5EF4-FFF2-40B4-BE49-F238E27FC236}">
                <a16:creationId xmlns:a16="http://schemas.microsoft.com/office/drawing/2014/main" id="{29218E95-7189-4D34-A21F-57ADA75146F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28056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a:t>
            </a:fld>
            <a:endParaRPr lang="en-US" dirty="0"/>
          </a:p>
        </p:txBody>
      </p:sp>
      <p:sp>
        <p:nvSpPr>
          <p:cNvPr id="6" name="Footer Placeholder 7">
            <a:extLst>
              <a:ext uri="{FF2B5EF4-FFF2-40B4-BE49-F238E27FC236}">
                <a16:creationId xmlns:a16="http://schemas.microsoft.com/office/drawing/2014/main" id="{C8368DED-11A1-48BE-AAA9-3DA1910D661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073224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42</a:t>
            </a:fld>
            <a:endParaRPr lang="en-US" dirty="0"/>
          </a:p>
        </p:txBody>
      </p:sp>
      <p:sp>
        <p:nvSpPr>
          <p:cNvPr id="6" name="Footer Placeholder 7">
            <a:extLst>
              <a:ext uri="{FF2B5EF4-FFF2-40B4-BE49-F238E27FC236}">
                <a16:creationId xmlns:a16="http://schemas.microsoft.com/office/drawing/2014/main" id="{2C199691-C73E-4BF0-AAF3-92E35D1E977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23137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Fields are always declared </a:t>
            </a:r>
            <a:r>
              <a:rPr lang="en-US" sz="3200" b="1" dirty="0">
                <a:solidFill>
                  <a:schemeClr val="tx2">
                    <a:lumMod val="75000"/>
                  </a:schemeClr>
                </a:solidFill>
                <a:latin typeface="Consolas" pitchFamily="49" charset="0"/>
                <a:cs typeface="Consolas" pitchFamily="49" charset="0"/>
              </a:rPr>
              <a:t>private</a:t>
            </a:r>
          </a:p>
          <a:p>
            <a:pPr lvl="1">
              <a:lnSpc>
                <a:spcPct val="100000"/>
              </a:lnSpc>
            </a:pPr>
            <a:r>
              <a:rPr lang="en-US" dirty="0"/>
              <a:t>Accessed </a:t>
            </a:r>
            <a:r>
              <a:rPr lang="en-GB" dirty="0"/>
              <a:t>through </a:t>
            </a:r>
            <a:r>
              <a:rPr lang="en-US" dirty="0">
                <a:solidFill>
                  <a:schemeClr val="tx2">
                    <a:lumMod val="75000"/>
                  </a:schemeClr>
                </a:solidFill>
              </a:rPr>
              <a:t>getters </a:t>
            </a:r>
            <a:r>
              <a:rPr lang="en-GB" dirty="0"/>
              <a:t>and</a:t>
            </a:r>
            <a:r>
              <a:rPr lang="en-US" dirty="0">
                <a:solidFill>
                  <a:schemeClr val="tx2">
                    <a:lumMod val="75000"/>
                  </a:schemeClr>
                </a:solidFill>
              </a:rPr>
              <a:t> setters</a:t>
            </a:r>
            <a:r>
              <a:rPr lang="en-GB" dirty="0">
                <a:solidFill>
                  <a:schemeClr val="tx2">
                    <a:lumMod val="75000"/>
                  </a:schemeClr>
                </a:solidFill>
              </a:rPr>
              <a:t> </a:t>
            </a:r>
            <a:r>
              <a:rPr lang="en-GB" dirty="0"/>
              <a:t>in read-only or read-write mode</a:t>
            </a:r>
          </a:p>
          <a:p>
            <a:pPr lvl="1">
              <a:lnSpc>
                <a:spcPct val="100000"/>
              </a:lnSpc>
            </a:pPr>
            <a:r>
              <a:rPr lang="en-GB" dirty="0"/>
              <a:t>Setters perform checks to fight invalid data</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345A66AF-3879-4225-8200-A0327A8B14E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18964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Fields are always declared </a:t>
            </a:r>
            <a:r>
              <a:rPr lang="en-US" sz="3200" b="1" dirty="0">
                <a:solidFill>
                  <a:schemeClr val="tx2">
                    <a:lumMod val="75000"/>
                  </a:schemeClr>
                </a:solidFill>
                <a:latin typeface="Consolas" pitchFamily="49" charset="0"/>
                <a:cs typeface="Consolas" pitchFamily="49" charset="0"/>
              </a:rPr>
              <a:t>private</a:t>
            </a:r>
          </a:p>
          <a:p>
            <a:pPr lvl="1">
              <a:lnSpc>
                <a:spcPct val="100000"/>
              </a:lnSpc>
            </a:pPr>
            <a:r>
              <a:rPr lang="en-US" dirty="0"/>
              <a:t>Accessed </a:t>
            </a:r>
            <a:r>
              <a:rPr lang="en-GB" dirty="0"/>
              <a:t>through </a:t>
            </a:r>
            <a:r>
              <a:rPr lang="en-US" dirty="0">
                <a:solidFill>
                  <a:schemeClr val="tx2">
                    <a:lumMod val="75000"/>
                  </a:schemeClr>
                </a:solidFill>
              </a:rPr>
              <a:t>getters </a:t>
            </a:r>
            <a:r>
              <a:rPr lang="en-GB" dirty="0"/>
              <a:t>and</a:t>
            </a:r>
            <a:r>
              <a:rPr lang="en-US" dirty="0">
                <a:solidFill>
                  <a:schemeClr val="tx2">
                    <a:lumMod val="75000"/>
                  </a:schemeClr>
                </a:solidFill>
              </a:rPr>
              <a:t> setters</a:t>
            </a:r>
            <a:r>
              <a:rPr lang="en-GB" dirty="0">
                <a:solidFill>
                  <a:schemeClr val="tx2">
                    <a:lumMod val="75000"/>
                  </a:schemeClr>
                </a:solidFill>
              </a:rPr>
              <a:t> </a:t>
            </a:r>
            <a:r>
              <a:rPr lang="en-GB" dirty="0"/>
              <a:t>in read-only or read-write mode</a:t>
            </a:r>
          </a:p>
          <a:p>
            <a:pPr lvl="1">
              <a:lnSpc>
                <a:spcPct val="100000"/>
              </a:lnSpc>
            </a:pPr>
            <a:r>
              <a:rPr lang="en-GB" dirty="0"/>
              <a:t>Setters perform checks to fight invalid data</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CF952A57-90EA-46A0-9A67-2609C9C5378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233880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Fields are always declared </a:t>
            </a:r>
            <a:r>
              <a:rPr lang="en-US" sz="3200" b="1" dirty="0">
                <a:solidFill>
                  <a:schemeClr val="tx2">
                    <a:lumMod val="75000"/>
                  </a:schemeClr>
                </a:solidFill>
                <a:latin typeface="Consolas" pitchFamily="49" charset="0"/>
                <a:cs typeface="Consolas" pitchFamily="49" charset="0"/>
              </a:rPr>
              <a:t>private</a:t>
            </a:r>
          </a:p>
          <a:p>
            <a:pPr lvl="1">
              <a:lnSpc>
                <a:spcPct val="100000"/>
              </a:lnSpc>
            </a:pPr>
            <a:r>
              <a:rPr lang="en-US" dirty="0"/>
              <a:t>Accessed </a:t>
            </a:r>
            <a:r>
              <a:rPr lang="en-GB" dirty="0"/>
              <a:t>through </a:t>
            </a:r>
            <a:r>
              <a:rPr lang="en-US" dirty="0">
                <a:solidFill>
                  <a:schemeClr val="tx2">
                    <a:lumMod val="75000"/>
                  </a:schemeClr>
                </a:solidFill>
              </a:rPr>
              <a:t>getters </a:t>
            </a:r>
            <a:r>
              <a:rPr lang="en-GB" dirty="0"/>
              <a:t>and</a:t>
            </a:r>
            <a:r>
              <a:rPr lang="en-US" dirty="0">
                <a:solidFill>
                  <a:schemeClr val="tx2">
                    <a:lumMod val="75000"/>
                  </a:schemeClr>
                </a:solidFill>
              </a:rPr>
              <a:t> setters</a:t>
            </a:r>
            <a:r>
              <a:rPr lang="en-GB" dirty="0">
                <a:solidFill>
                  <a:schemeClr val="tx2">
                    <a:lumMod val="75000"/>
                  </a:schemeClr>
                </a:solidFill>
              </a:rPr>
              <a:t> </a:t>
            </a:r>
            <a:r>
              <a:rPr lang="en-GB" dirty="0"/>
              <a:t>in read-only or read-write mode</a:t>
            </a:r>
          </a:p>
          <a:p>
            <a:pPr lvl="1">
              <a:lnSpc>
                <a:spcPct val="100000"/>
              </a:lnSpc>
            </a:pPr>
            <a:r>
              <a:rPr lang="en-GB" dirty="0"/>
              <a:t>Setters perform checks to fight invalid data</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059101E7-612F-4E8B-A98E-5BE8294A3FA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71680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t>Constructors are declared</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Constructors perform checks to keep the object state valid</a:t>
            </a:r>
          </a:p>
          <a:p>
            <a:pPr>
              <a:lnSpc>
                <a:spcPct val="100000"/>
              </a:lnSpc>
            </a:pPr>
            <a:r>
              <a:rPr lang="en-US" dirty="0"/>
              <a:t>Interface methods are always</a:t>
            </a:r>
            <a:r>
              <a:rPr lang="en-US" dirty="0">
                <a:solidFill>
                  <a:srgbClr val="EBFFD2"/>
                </a:solidFill>
              </a:rPr>
              <a:t> </a:t>
            </a:r>
            <a:r>
              <a:rPr lang="en-US" sz="3200" b="1" dirty="0">
                <a:solidFill>
                  <a:schemeClr val="tx2">
                    <a:lumMod val="75000"/>
                  </a:schemeClr>
                </a:solidFill>
                <a:latin typeface="Consolas" pitchFamily="49" charset="0"/>
                <a:cs typeface="Consolas" pitchFamily="49" charset="0"/>
              </a:rPr>
              <a:t>public</a:t>
            </a:r>
          </a:p>
          <a:p>
            <a:pPr lvl="1">
              <a:lnSpc>
                <a:spcPct val="100000"/>
              </a:lnSpc>
            </a:pPr>
            <a:r>
              <a:rPr lang="en-US" dirty="0"/>
              <a:t>Not explicitly declared with </a:t>
            </a:r>
            <a:r>
              <a:rPr lang="en-US" b="1" dirty="0">
                <a:solidFill>
                  <a:schemeClr val="tx2">
                    <a:lumMod val="75000"/>
                  </a:schemeClr>
                </a:solidFill>
                <a:latin typeface="Consolas" pitchFamily="49" charset="0"/>
                <a:cs typeface="Consolas" pitchFamily="49" charset="0"/>
              </a:rPr>
              <a:t>public</a:t>
            </a:r>
            <a:endParaRPr lang="en-US" b="1" dirty="0">
              <a:solidFill>
                <a:schemeClr val="tx2">
                  <a:lumMod val="75000"/>
                </a:schemeClr>
              </a:solidFill>
            </a:endParaRPr>
          </a:p>
          <a:p>
            <a:pPr>
              <a:lnSpc>
                <a:spcPct val="100000"/>
              </a:lnSpc>
            </a:pPr>
            <a:r>
              <a:rPr lang="en-US" dirty="0"/>
              <a:t>Non-interface</a:t>
            </a:r>
            <a:r>
              <a:rPr lang="en-US" i="1" dirty="0"/>
              <a:t> </a:t>
            </a:r>
            <a:r>
              <a:rPr lang="en-US" dirty="0"/>
              <a:t>methods are declared </a:t>
            </a:r>
            <a:r>
              <a:rPr lang="en-US" sz="3200" b="1" dirty="0">
                <a:solidFill>
                  <a:schemeClr val="tx2">
                    <a:lumMod val="75000"/>
                  </a:schemeClr>
                </a:solidFill>
                <a:latin typeface="Consolas" pitchFamily="49" charset="0"/>
                <a:cs typeface="Consolas" pitchFamily="49" charset="0"/>
              </a:rPr>
              <a:t>private</a:t>
            </a:r>
            <a:r>
              <a:rPr lang="en-US" dirty="0">
                <a:solidFill>
                  <a:schemeClr val="tx2">
                    <a:lumMod val="75000"/>
                  </a:schemeClr>
                </a:solidFill>
              </a:rPr>
              <a:t> </a:t>
            </a:r>
            <a:r>
              <a:rPr lang="en-US" dirty="0">
                <a:solidFill>
                  <a:srgbClr val="EBFFD2"/>
                </a:solidFill>
              </a:rPr>
              <a:t>/</a:t>
            </a:r>
            <a:r>
              <a:rPr lang="en-US" dirty="0"/>
              <a:t> </a:t>
            </a:r>
            <a:r>
              <a:rPr lang="en-US" sz="3200" b="1" dirty="0">
                <a:solidFill>
                  <a:schemeClr val="tx2">
                    <a:lumMod val="75000"/>
                  </a:schemeClr>
                </a:solidFill>
                <a:latin typeface="Consolas" pitchFamily="49" charset="0"/>
                <a:cs typeface="Consolas" pitchFamily="49" charset="0"/>
              </a:rPr>
              <a:t>protected</a:t>
            </a:r>
            <a:endParaRPr lang="bg-BG" sz="3200" b="1" dirty="0">
              <a:solidFill>
                <a:schemeClr val="tx2">
                  <a:lumMod val="75000"/>
                </a:schemeClr>
              </a:solidFill>
            </a:endParaRPr>
          </a:p>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50</a:t>
            </a:fld>
            <a:endParaRPr lang="en-US" dirty="0"/>
          </a:p>
        </p:txBody>
      </p:sp>
      <p:sp>
        <p:nvSpPr>
          <p:cNvPr id="6" name="Footer Placeholder 7">
            <a:extLst>
              <a:ext uri="{FF2B5EF4-FFF2-40B4-BE49-F238E27FC236}">
                <a16:creationId xmlns:a16="http://schemas.microsoft.com/office/drawing/2014/main" id="{53C8F920-6B10-4F73-910F-53553590BE8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77104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4F44611D-DC5A-4776-BE6C-3002B91E504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167638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0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Footer Placeholder 7">
            <a:extLst>
              <a:ext uri="{FF2B5EF4-FFF2-40B4-BE49-F238E27FC236}">
                <a16:creationId xmlns:a16="http://schemas.microsoft.com/office/drawing/2014/main" id="{D203BA1B-C881-4142-8A92-682314397E2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1048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bg-BG"/>
          </a:p>
        </p:txBody>
      </p:sp>
      <p:sp>
        <p:nvSpPr>
          <p:cNvPr id="6" name="Footer Placeholder 7">
            <a:extLst>
              <a:ext uri="{FF2B5EF4-FFF2-40B4-BE49-F238E27FC236}">
                <a16:creationId xmlns:a16="http://schemas.microsoft.com/office/drawing/2014/main" id="{8EF80824-A268-4C2F-93B4-3FC8E54FBBC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32327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7131C5E-1E6B-46FF-9756-44B6556E2A79}" type="slidenum">
              <a:rPr lang="en-US"/>
              <a:pPr/>
              <a:t>55</a:t>
            </a:fld>
            <a:r>
              <a:rPr lang="en-US" dirty="0"/>
              <a:t>##</a:t>
            </a:r>
          </a:p>
        </p:txBody>
      </p:sp>
      <p:sp>
        <p:nvSpPr>
          <p:cNvPr id="1234946" name="Rectangle 2"/>
          <p:cNvSpPr>
            <a:spLocks noGrp="1" noRot="1" noChangeAspect="1" noChangeArrowheads="1" noTextEdit="1"/>
          </p:cNvSpPr>
          <p:nvPr>
            <p:ph type="sldImg"/>
          </p:nvPr>
        </p:nvSpPr>
        <p:spPr>
          <a:xfrm>
            <a:off x="381000" y="685800"/>
            <a:ext cx="6096000" cy="3429000"/>
          </a:xfrm>
          <a:ln/>
        </p:spPr>
      </p:sp>
      <p:sp>
        <p:nvSpPr>
          <p:cNvPr id="1234947" name="Rectangle 3"/>
          <p:cNvSpPr>
            <a:spLocks noGrp="1" noChangeArrowheads="1"/>
          </p:cNvSpPr>
          <p:nvPr>
            <p:ph type="body" idx="1"/>
          </p:nvPr>
        </p:nvSpPr>
        <p:spPr/>
        <p:txBody>
          <a:bodyPr/>
          <a:lstStyle/>
          <a:p>
            <a:endParaRPr lang="bg-BG"/>
          </a:p>
        </p:txBody>
      </p:sp>
      <p:sp>
        <p:nvSpPr>
          <p:cNvPr id="6" name="Footer Placeholder 7">
            <a:extLst>
              <a:ext uri="{FF2B5EF4-FFF2-40B4-BE49-F238E27FC236}">
                <a16:creationId xmlns:a16="http://schemas.microsoft.com/office/drawing/2014/main" id="{80BDF737-4165-4730-A0E3-5B0FE6829AC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8172368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60</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60</a:t>
            </a:fld>
            <a:r>
              <a:rPr lang="en-US" sz="1000" i="1" dirty="0"/>
              <a:t>##</a:t>
            </a:r>
            <a:endParaRPr lang="en-US" sz="1200" i="1" dirty="0"/>
          </a:p>
        </p:txBody>
      </p:sp>
      <p:sp>
        <p:nvSpPr>
          <p:cNvPr id="10" name="Footer Placeholder 7">
            <a:extLst>
              <a:ext uri="{FF2B5EF4-FFF2-40B4-BE49-F238E27FC236}">
                <a16:creationId xmlns:a16="http://schemas.microsoft.com/office/drawing/2014/main" id="{02C89512-10FF-4B2F-9165-41889A57BE0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77032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5</a:t>
            </a:fld>
            <a:endParaRPr lang="en-US" dirty="0"/>
          </a:p>
        </p:txBody>
      </p:sp>
      <p:sp>
        <p:nvSpPr>
          <p:cNvPr id="6" name="Footer Placeholder 7">
            <a:extLst>
              <a:ext uri="{FF2B5EF4-FFF2-40B4-BE49-F238E27FC236}">
                <a16:creationId xmlns:a16="http://schemas.microsoft.com/office/drawing/2014/main" id="{34048F94-F3CF-4E6C-A86F-F71F95CC6538}"/>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73261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61</a:t>
            </a:fld>
            <a:endParaRPr lang="en-US" dirty="0"/>
          </a:p>
        </p:txBody>
      </p:sp>
      <p:sp>
        <p:nvSpPr>
          <p:cNvPr id="6" name="Footer Placeholder 7">
            <a:extLst>
              <a:ext uri="{FF2B5EF4-FFF2-40B4-BE49-F238E27FC236}">
                <a16:creationId xmlns:a16="http://schemas.microsoft.com/office/drawing/2014/main" id="{3D412329-671E-4592-9EE3-4C18BA74246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80904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62</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62</a:t>
            </a:fld>
            <a:r>
              <a:rPr lang="en-US" sz="1000" i="1" dirty="0"/>
              <a:t>##</a:t>
            </a:r>
            <a:endParaRPr lang="en-US" sz="1200" i="1" dirty="0"/>
          </a:p>
        </p:txBody>
      </p:sp>
      <p:sp>
        <p:nvSpPr>
          <p:cNvPr id="10" name="Footer Placeholder 7">
            <a:extLst>
              <a:ext uri="{FF2B5EF4-FFF2-40B4-BE49-F238E27FC236}">
                <a16:creationId xmlns:a16="http://schemas.microsoft.com/office/drawing/2014/main" id="{6D84B5A2-DDD3-4C91-B30C-CA4100CB37D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50736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63</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63</a:t>
            </a:fld>
            <a:r>
              <a:rPr lang="en-US" sz="1000" i="1" dirty="0"/>
              <a:t>##</a:t>
            </a:r>
            <a:endParaRPr lang="en-US" sz="1200" i="1" dirty="0"/>
          </a:p>
        </p:txBody>
      </p:sp>
      <p:sp>
        <p:nvSpPr>
          <p:cNvPr id="10" name="Footer Placeholder 7">
            <a:extLst>
              <a:ext uri="{FF2B5EF4-FFF2-40B4-BE49-F238E27FC236}">
                <a16:creationId xmlns:a16="http://schemas.microsoft.com/office/drawing/2014/main" id="{A7332963-E969-441D-87CE-8854D90C101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82362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64</a:t>
            </a:fld>
            <a:endParaRPr lang="en-US" dirty="0"/>
          </a:p>
        </p:txBody>
      </p:sp>
      <p:sp>
        <p:nvSpPr>
          <p:cNvPr id="6" name="Footer Placeholder 7">
            <a:extLst>
              <a:ext uri="{FF2B5EF4-FFF2-40B4-BE49-F238E27FC236}">
                <a16:creationId xmlns:a16="http://schemas.microsoft.com/office/drawing/2014/main" id="{B8992B76-ABF0-4357-A533-5D75A033AD6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096123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65</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65</a:t>
            </a:fld>
            <a:r>
              <a:rPr lang="en-US" sz="1000" i="1" dirty="0"/>
              <a:t>##</a:t>
            </a:r>
            <a:endParaRPr lang="en-US" sz="1200" i="1" dirty="0"/>
          </a:p>
        </p:txBody>
      </p:sp>
      <p:sp>
        <p:nvSpPr>
          <p:cNvPr id="10" name="Footer Placeholder 7">
            <a:extLst>
              <a:ext uri="{FF2B5EF4-FFF2-40B4-BE49-F238E27FC236}">
                <a16:creationId xmlns:a16="http://schemas.microsoft.com/office/drawing/2014/main" id="{F79E384C-CA0F-459F-99A2-AAD3F687A18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0624689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66</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66</a:t>
            </a:fld>
            <a:r>
              <a:rPr lang="en-US" sz="1000" i="1" dirty="0"/>
              <a:t>##</a:t>
            </a:r>
            <a:endParaRPr lang="en-US" sz="1200" i="1" dirty="0"/>
          </a:p>
        </p:txBody>
      </p:sp>
      <p:sp>
        <p:nvSpPr>
          <p:cNvPr id="10" name="Footer Placeholder 7">
            <a:extLst>
              <a:ext uri="{FF2B5EF4-FFF2-40B4-BE49-F238E27FC236}">
                <a16:creationId xmlns:a16="http://schemas.microsoft.com/office/drawing/2014/main" id="{96467C67-4C7E-4EB2-8DAA-1A2811068A0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935497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67</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67</a:t>
            </a:fld>
            <a:r>
              <a:rPr lang="en-US" sz="1000" i="1" dirty="0"/>
              <a:t>##</a:t>
            </a:r>
            <a:endParaRPr lang="en-US" sz="1200" i="1" dirty="0"/>
          </a:p>
        </p:txBody>
      </p:sp>
      <p:sp>
        <p:nvSpPr>
          <p:cNvPr id="10" name="Footer Placeholder 7">
            <a:extLst>
              <a:ext uri="{FF2B5EF4-FFF2-40B4-BE49-F238E27FC236}">
                <a16:creationId xmlns:a16="http://schemas.microsoft.com/office/drawing/2014/main" id="{F6FEBE05-9ADA-46D2-881C-A4613C2DDBF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004542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69</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69</a:t>
            </a:fld>
            <a:r>
              <a:rPr lang="en-US" sz="1000" i="1" dirty="0"/>
              <a:t>##</a:t>
            </a:r>
            <a:endParaRPr lang="en-US" sz="1200" i="1" dirty="0"/>
          </a:p>
        </p:txBody>
      </p:sp>
      <p:sp>
        <p:nvSpPr>
          <p:cNvPr id="10" name="Footer Placeholder 7">
            <a:extLst>
              <a:ext uri="{FF2B5EF4-FFF2-40B4-BE49-F238E27FC236}">
                <a16:creationId xmlns:a16="http://schemas.microsoft.com/office/drawing/2014/main" id="{A6411AAA-AD79-4806-A276-4F01CC1AF46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9849481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70</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70</a:t>
            </a:fld>
            <a:r>
              <a:rPr lang="en-US" sz="1000" i="1" dirty="0"/>
              <a:t>##</a:t>
            </a:r>
            <a:endParaRPr lang="en-US" sz="1200" i="1" dirty="0"/>
          </a:p>
        </p:txBody>
      </p:sp>
      <p:sp>
        <p:nvSpPr>
          <p:cNvPr id="10" name="Footer Placeholder 7">
            <a:extLst>
              <a:ext uri="{FF2B5EF4-FFF2-40B4-BE49-F238E27FC236}">
                <a16:creationId xmlns:a16="http://schemas.microsoft.com/office/drawing/2014/main" id="{5C799F80-3C10-45F2-8B20-3F5630B9772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69927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71</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71</a:t>
            </a:fld>
            <a:r>
              <a:rPr lang="en-US" sz="1000" i="1" dirty="0"/>
              <a:t>##</a:t>
            </a:r>
            <a:endParaRPr lang="en-US" sz="1200" i="1" dirty="0"/>
          </a:p>
        </p:txBody>
      </p:sp>
      <p:sp>
        <p:nvSpPr>
          <p:cNvPr id="10" name="Footer Placeholder 7">
            <a:extLst>
              <a:ext uri="{FF2B5EF4-FFF2-40B4-BE49-F238E27FC236}">
                <a16:creationId xmlns:a16="http://schemas.microsoft.com/office/drawing/2014/main" id="{CCC30F0C-2B49-441A-9456-21E69D7DEAD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94287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6</a:t>
            </a:fld>
            <a:endParaRPr lang="en-US" dirty="0"/>
          </a:p>
        </p:txBody>
      </p:sp>
      <p:sp>
        <p:nvSpPr>
          <p:cNvPr id="6" name="Footer Placeholder 7">
            <a:extLst>
              <a:ext uri="{FF2B5EF4-FFF2-40B4-BE49-F238E27FC236}">
                <a16:creationId xmlns:a16="http://schemas.microsoft.com/office/drawing/2014/main" id="{4F581CF1-04FF-449E-A91B-90AB83A0B45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242366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72</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r>
              <a:rPr lang="en-US" dirty="0"/>
              <a:t>Extensibility / Polymorphism: New functionality may be easily plugged in without changing existing classes as long the new plug-in classes extend given base classes.</a:t>
            </a:r>
          </a:p>
          <a:p>
            <a:pPr eaLnBrk="1" hangingPunct="1"/>
            <a:endParaRPr lang="en-US" dirty="0"/>
          </a:p>
          <a:p>
            <a:pPr eaLnBrk="1" hangingPunct="1"/>
            <a:r>
              <a:rPr lang="en-US" dirty="0"/>
              <a:t>Reusability: For a set of similar applications a framework can be defined using a core set of classes that are to be extended by classes that fill in the application-dependent part.</a:t>
            </a:r>
          </a:p>
          <a:p>
            <a:pPr eaLnBrk="1" hangingPunct="1"/>
            <a:endParaRPr lang="en-US" dirty="0"/>
          </a:p>
          <a:p>
            <a:pPr eaLnBrk="1" hangingPunct="1"/>
            <a:r>
              <a:rPr lang="en-US" dirty="0"/>
              <a:t>Information Hiding: If a more general class using a simpler contract is sufficient, details from extending classes may be hidden to some of the client classes. This allows them to be more independent from possible changes and diminishes the load of contracts that must be understood by a reader of these client classes.</a:t>
            </a:r>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72</a:t>
            </a:fld>
            <a:r>
              <a:rPr lang="en-US" sz="1000" i="1" dirty="0"/>
              <a:t>##</a:t>
            </a:r>
            <a:endParaRPr lang="en-US" sz="1200" i="1" dirty="0"/>
          </a:p>
        </p:txBody>
      </p:sp>
      <p:sp>
        <p:nvSpPr>
          <p:cNvPr id="10" name="Footer Placeholder 7">
            <a:extLst>
              <a:ext uri="{FF2B5EF4-FFF2-40B4-BE49-F238E27FC236}">
                <a16:creationId xmlns:a16="http://schemas.microsoft.com/office/drawing/2014/main" id="{79120F6C-D9D9-48DA-A9AB-8C5EAB81C81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469932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73</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73</a:t>
            </a:fld>
            <a:r>
              <a:rPr lang="en-US" sz="1000" i="1" dirty="0"/>
              <a:t>##</a:t>
            </a:r>
            <a:endParaRPr lang="en-US" sz="1200" i="1" dirty="0"/>
          </a:p>
        </p:txBody>
      </p:sp>
      <p:sp>
        <p:nvSpPr>
          <p:cNvPr id="10" name="Footer Placeholder 7">
            <a:extLst>
              <a:ext uri="{FF2B5EF4-FFF2-40B4-BE49-F238E27FC236}">
                <a16:creationId xmlns:a16="http://schemas.microsoft.com/office/drawing/2014/main" id="{727E36AD-1529-4F21-A570-DE29FB34145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3807760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74</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74</a:t>
            </a:fld>
            <a:r>
              <a:rPr lang="en-US" sz="1000" i="1" dirty="0"/>
              <a:t>##</a:t>
            </a:r>
            <a:endParaRPr lang="en-US" sz="1200" i="1" dirty="0"/>
          </a:p>
        </p:txBody>
      </p:sp>
      <p:sp>
        <p:nvSpPr>
          <p:cNvPr id="10" name="Footer Placeholder 7">
            <a:extLst>
              <a:ext uri="{FF2B5EF4-FFF2-40B4-BE49-F238E27FC236}">
                <a16:creationId xmlns:a16="http://schemas.microsoft.com/office/drawing/2014/main" id="{B155C618-BD74-4E33-9510-A663314869E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544126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75</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75</a:t>
            </a:fld>
            <a:r>
              <a:rPr lang="en-US" sz="1000" i="1" dirty="0"/>
              <a:t>##</a:t>
            </a:r>
            <a:endParaRPr lang="en-US" sz="1200" i="1" dirty="0"/>
          </a:p>
        </p:txBody>
      </p:sp>
      <p:sp>
        <p:nvSpPr>
          <p:cNvPr id="10" name="Footer Placeholder 7">
            <a:extLst>
              <a:ext uri="{FF2B5EF4-FFF2-40B4-BE49-F238E27FC236}">
                <a16:creationId xmlns:a16="http://schemas.microsoft.com/office/drawing/2014/main" id="{E31C2ABA-5735-43FC-B66F-7BE5505B85C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68649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76</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76</a:t>
            </a:fld>
            <a:r>
              <a:rPr lang="en-US" sz="1000" i="1" dirty="0"/>
              <a:t>##</a:t>
            </a:r>
            <a:endParaRPr lang="en-US" sz="1200" i="1" dirty="0"/>
          </a:p>
        </p:txBody>
      </p:sp>
      <p:sp>
        <p:nvSpPr>
          <p:cNvPr id="10" name="Footer Placeholder 7">
            <a:extLst>
              <a:ext uri="{FF2B5EF4-FFF2-40B4-BE49-F238E27FC236}">
                <a16:creationId xmlns:a16="http://schemas.microsoft.com/office/drawing/2014/main" id="{553BF992-03FE-4FF1-BE99-3B0B1921064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427205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78</a:t>
            </a:fld>
            <a:endParaRPr lang="en-US" dirty="0"/>
          </a:p>
        </p:txBody>
      </p:sp>
      <p:sp>
        <p:nvSpPr>
          <p:cNvPr id="6" name="Footer Placeholder 7">
            <a:extLst>
              <a:ext uri="{FF2B5EF4-FFF2-40B4-BE49-F238E27FC236}">
                <a16:creationId xmlns:a16="http://schemas.microsoft.com/office/drawing/2014/main" id="{B98FB1BD-22B3-433B-8E99-125C850FC14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997336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79</a:t>
            </a:fld>
            <a:endParaRPr lang="en-US" dirty="0"/>
          </a:p>
        </p:txBody>
      </p:sp>
      <p:sp>
        <p:nvSpPr>
          <p:cNvPr id="6" name="Footer Placeholder 7">
            <a:extLst>
              <a:ext uri="{FF2B5EF4-FFF2-40B4-BE49-F238E27FC236}">
                <a16:creationId xmlns:a16="http://schemas.microsoft.com/office/drawing/2014/main" id="{B42FDFE4-3618-483A-A759-49690F7F01C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058428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80</a:t>
            </a:fld>
            <a:endParaRPr lang="en-US" dirty="0"/>
          </a:p>
        </p:txBody>
      </p:sp>
      <p:sp>
        <p:nvSpPr>
          <p:cNvPr id="6" name="Footer Placeholder 7">
            <a:extLst>
              <a:ext uri="{FF2B5EF4-FFF2-40B4-BE49-F238E27FC236}">
                <a16:creationId xmlns:a16="http://schemas.microsoft.com/office/drawing/2014/main" id="{ED334903-BFE0-4EC2-9F02-8A6B5C570F4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7535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332C4CEC-2DBE-4C38-BA31-7DE965C3FA11}" type="slidenum">
              <a:rPr lang="en-US"/>
              <a:pPr/>
              <a:t>81</a:t>
            </a:fld>
            <a:r>
              <a:rPr lang="en-US" dirty="0"/>
              <a:t>##</a:t>
            </a:r>
          </a:p>
        </p:txBody>
      </p:sp>
      <p:sp>
        <p:nvSpPr>
          <p:cNvPr id="54274" name="Slide Image Placeholder 1"/>
          <p:cNvSpPr>
            <a:spLocks noGrp="1" noRot="1" noChangeAspect="1" noTextEdit="1"/>
          </p:cNvSpPr>
          <p:nvPr>
            <p:ph type="sldImg"/>
          </p:nvPr>
        </p:nvSpPr>
        <p:spPr>
          <a:xfrm>
            <a:off x="381000" y="685800"/>
            <a:ext cx="6096000" cy="3429000"/>
          </a:xfrm>
          <a:ln/>
        </p:spPr>
      </p:sp>
      <p:sp>
        <p:nvSpPr>
          <p:cNvPr id="54275" name="Notes Placeholder 2"/>
          <p:cNvSpPr>
            <a:spLocks noGrp="1"/>
          </p:cNvSpPr>
          <p:nvPr>
            <p:ph type="body" idx="1"/>
          </p:nvPr>
        </p:nvSpPr>
        <p:spPr/>
        <p:txBody>
          <a:bodyPr/>
          <a:lstStyle/>
          <a:p>
            <a:pPr eaLnBrk="1" hangingPunct="1"/>
            <a:endParaRPr lang="en-US" dirty="0"/>
          </a:p>
        </p:txBody>
      </p:sp>
      <p:sp>
        <p:nvSpPr>
          <p:cNvPr id="54276" name="Header Placeholder 3"/>
          <p:cNvSpPr>
            <a:spLocks noGrp="1"/>
          </p:cNvSpPr>
          <p:nvPr>
            <p:ph type="hdr" sz="quarter"/>
          </p:nvPr>
        </p:nvSpPr>
        <p:spPr/>
        <p:txBody>
          <a:bodyPr/>
          <a:lstStyle/>
          <a:p>
            <a:r>
              <a:rPr lang="en-US" dirty="0"/>
              <a:t>*</a:t>
            </a:r>
          </a:p>
        </p:txBody>
      </p:sp>
      <p:sp>
        <p:nvSpPr>
          <p:cNvPr id="54277" name="Date Placeholder 4"/>
          <p:cNvSpPr>
            <a:spLocks noGrp="1"/>
          </p:cNvSpPr>
          <p:nvPr>
            <p:ph type="dt" sz="quarter" idx="1"/>
          </p:nvPr>
        </p:nvSpPr>
        <p:spPr/>
        <p:txBody>
          <a:bodyPr/>
          <a:lstStyle/>
          <a:p>
            <a:r>
              <a:rPr lang="en-US" dirty="0"/>
              <a:t>07/16/96</a:t>
            </a:r>
          </a:p>
        </p:txBody>
      </p:sp>
      <p:sp>
        <p:nvSpPr>
          <p:cNvPr id="54278" name="Footer Placeholder 5"/>
          <p:cNvSpPr txBox="1">
            <a:spLocks noGrp="1"/>
          </p:cNvSpPr>
          <p:nvPr/>
        </p:nvSpPr>
        <p:spPr bwMode="auto">
          <a:xfrm>
            <a:off x="1" y="8687297"/>
            <a:ext cx="2972004" cy="456703"/>
          </a:xfrm>
          <a:prstGeom prst="rect">
            <a:avLst/>
          </a:prstGeom>
          <a:noFill/>
          <a:ln w="9525">
            <a:noFill/>
            <a:miter lim="800000"/>
            <a:headEnd/>
            <a:tailEnd/>
          </a:ln>
        </p:spPr>
        <p:txBody>
          <a:bodyPr lIns="19047" tIns="0" rIns="19047" bIns="0" anchor="b"/>
          <a:lstStyle/>
          <a:p>
            <a:pPr defTabSz="914450"/>
            <a:r>
              <a:rPr lang="en-US" sz="1000" i="1" dirty="0"/>
              <a:t>(c) 2006 National Academy for Software Development - http://academy.devbg.org*</a:t>
            </a:r>
            <a:endParaRPr lang="en-US" sz="1200" i="1" dirty="0"/>
          </a:p>
        </p:txBody>
      </p:sp>
      <p:sp>
        <p:nvSpPr>
          <p:cNvPr id="54279" name="Slide Number Placeholder 6"/>
          <p:cNvSpPr txBox="1">
            <a:spLocks noGrp="1"/>
          </p:cNvSpPr>
          <p:nvPr/>
        </p:nvSpPr>
        <p:spPr bwMode="auto">
          <a:xfrm>
            <a:off x="3885996" y="8687297"/>
            <a:ext cx="2972004" cy="456703"/>
          </a:xfrm>
          <a:prstGeom prst="rect">
            <a:avLst/>
          </a:prstGeom>
          <a:noFill/>
          <a:ln w="9525">
            <a:noFill/>
            <a:miter lim="800000"/>
            <a:headEnd/>
            <a:tailEnd/>
          </a:ln>
        </p:spPr>
        <p:txBody>
          <a:bodyPr lIns="19047" tIns="0" rIns="19047" bIns="0" anchor="b"/>
          <a:lstStyle/>
          <a:p>
            <a:pPr algn="r" defTabSz="914450"/>
            <a:fld id="{1CAF241F-65C9-4E85-866D-33A924D9866A}" type="slidenum">
              <a:rPr lang="en-US" sz="1000" i="1"/>
              <a:pPr algn="r" defTabSz="914450"/>
              <a:t>81</a:t>
            </a:fld>
            <a:r>
              <a:rPr lang="en-US" sz="1000" i="1" dirty="0"/>
              <a:t>##</a:t>
            </a:r>
            <a:endParaRPr lang="en-US" sz="1200" i="1" dirty="0"/>
          </a:p>
        </p:txBody>
      </p:sp>
      <p:sp>
        <p:nvSpPr>
          <p:cNvPr id="10" name="Footer Placeholder 7">
            <a:extLst>
              <a:ext uri="{FF2B5EF4-FFF2-40B4-BE49-F238E27FC236}">
                <a16:creationId xmlns:a16="http://schemas.microsoft.com/office/drawing/2014/main" id="{08727C0A-8912-48FF-B63D-3F0C39B4E51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2813552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7279D4AB-6B0B-4C79-BA6B-E20510866DC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18445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a:t>
            </a:fld>
            <a:endParaRPr lang="en-US" dirty="0"/>
          </a:p>
        </p:txBody>
      </p:sp>
      <p:sp>
        <p:nvSpPr>
          <p:cNvPr id="6" name="Footer Placeholder 7">
            <a:extLst>
              <a:ext uri="{FF2B5EF4-FFF2-40B4-BE49-F238E27FC236}">
                <a16:creationId xmlns:a16="http://schemas.microsoft.com/office/drawing/2014/main" id="{08EA7ADF-5220-4EF1-82ED-EC46869D912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986428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1"/>
          </p:nvPr>
        </p:nvSpPr>
        <p:spPr/>
        <p:txBody>
          <a:bodyPr/>
          <a:lstStyle/>
          <a:p>
            <a:fld id="{3EBA5BD7-F043-4D1B-AA17-CD412FC534DE}" type="slidenum">
              <a:rPr lang="en-US" smtClean="0"/>
              <a:pPr/>
              <a:t>83</a:t>
            </a:fld>
            <a:endParaRPr lang="en-US" dirty="0"/>
          </a:p>
        </p:txBody>
      </p:sp>
      <p:sp>
        <p:nvSpPr>
          <p:cNvPr id="7" name="Footer Placeholder 7">
            <a:extLst>
              <a:ext uri="{FF2B5EF4-FFF2-40B4-BE49-F238E27FC236}">
                <a16:creationId xmlns:a16="http://schemas.microsoft.com/office/drawing/2014/main" id="{2761B3C3-B2D1-4979-873E-6CA806A017A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777491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84</a:t>
            </a:fld>
            <a:r>
              <a:rPr lang="en-US" dirty="0"/>
              <a:t>##</a:t>
            </a:r>
          </a:p>
        </p:txBody>
      </p:sp>
      <p:sp>
        <p:nvSpPr>
          <p:cNvPr id="424962" name="Rectangle 2"/>
          <p:cNvSpPr>
            <a:spLocks noGrp="1" noRot="1" noChangeAspect="1" noChangeArrowheads="1" noTextEdit="1"/>
          </p:cNvSpPr>
          <p:nvPr>
            <p:ph type="sldImg"/>
          </p:nvPr>
        </p:nvSpPr>
        <p:spPr>
          <a:xfrm>
            <a:off x="381000" y="685800"/>
            <a:ext cx="6096000" cy="3429000"/>
          </a:xfrm>
          <a:ln/>
        </p:spPr>
      </p:sp>
      <p:sp>
        <p:nvSpPr>
          <p:cNvPr id="424963" name="Rectangle 3"/>
          <p:cNvSpPr>
            <a:spLocks noGrp="1" noChangeArrowheads="1"/>
          </p:cNvSpPr>
          <p:nvPr>
            <p:ph type="body" idx="1"/>
          </p:nvPr>
        </p:nvSpPr>
        <p:spPr/>
        <p:txBody>
          <a:bodyPr/>
          <a:lstStyle/>
          <a:p>
            <a:endParaRPr lang="bg-BG"/>
          </a:p>
        </p:txBody>
      </p:sp>
      <p:sp>
        <p:nvSpPr>
          <p:cNvPr id="7" name="Footer Placeholder 7">
            <a:extLst>
              <a:ext uri="{FF2B5EF4-FFF2-40B4-BE49-F238E27FC236}">
                <a16:creationId xmlns:a16="http://schemas.microsoft.com/office/drawing/2014/main" id="{A283BCA3-0BC7-4837-8AB8-E5478D33101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185967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85</a:t>
            </a:fld>
            <a:endParaRPr lang="en-US" dirty="0"/>
          </a:p>
        </p:txBody>
      </p:sp>
      <p:sp>
        <p:nvSpPr>
          <p:cNvPr id="6" name="Footer Placeholder 7">
            <a:extLst>
              <a:ext uri="{FF2B5EF4-FFF2-40B4-BE49-F238E27FC236}">
                <a16:creationId xmlns:a16="http://schemas.microsoft.com/office/drawing/2014/main" id="{C2558875-11D4-4DCD-8789-568F5949803B}"/>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269403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86</a:t>
            </a:fld>
            <a:endParaRPr lang="en-US" dirty="0"/>
          </a:p>
        </p:txBody>
      </p:sp>
      <p:sp>
        <p:nvSpPr>
          <p:cNvPr id="6" name="Footer Placeholder 7">
            <a:extLst>
              <a:ext uri="{FF2B5EF4-FFF2-40B4-BE49-F238E27FC236}">
                <a16:creationId xmlns:a16="http://schemas.microsoft.com/office/drawing/2014/main" id="{0EB00290-81EC-4B97-BF9A-EE01C762164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334023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88</a:t>
            </a:fld>
            <a:endParaRPr lang="en-US" dirty="0"/>
          </a:p>
        </p:txBody>
      </p:sp>
      <p:sp>
        <p:nvSpPr>
          <p:cNvPr id="6" name="Footer Placeholder 7">
            <a:extLst>
              <a:ext uri="{FF2B5EF4-FFF2-40B4-BE49-F238E27FC236}">
                <a16:creationId xmlns:a16="http://schemas.microsoft.com/office/drawing/2014/main" id="{201ABC04-ACDB-4271-8C36-EEDB55EDA3A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4503421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BA5BD7-F043-4D1B-AA17-CD412FC534DE}" type="slidenum">
              <a:rPr lang="en-US" smtClean="0"/>
              <a:pPr/>
              <a:t>90</a:t>
            </a:fld>
            <a:endParaRPr lang="en-US" dirty="0"/>
          </a:p>
        </p:txBody>
      </p:sp>
      <p:sp>
        <p:nvSpPr>
          <p:cNvPr id="6" name="Footer Placeholder 7">
            <a:extLst>
              <a:ext uri="{FF2B5EF4-FFF2-40B4-BE49-F238E27FC236}">
                <a16:creationId xmlns:a16="http://schemas.microsoft.com/office/drawing/2014/main" id="{02824480-C3A3-4B58-9420-555AC23841C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408431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91</a:t>
            </a:fld>
            <a:endParaRPr lang="en-US" dirty="0"/>
          </a:p>
        </p:txBody>
      </p:sp>
      <p:sp>
        <p:nvSpPr>
          <p:cNvPr id="6" name="Footer Placeholder 7">
            <a:extLst>
              <a:ext uri="{FF2B5EF4-FFF2-40B4-BE49-F238E27FC236}">
                <a16:creationId xmlns:a16="http://schemas.microsoft.com/office/drawing/2014/main" id="{20CCF7F3-EA20-430A-B83B-8CEAFFE7F13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8085776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92</a:t>
            </a:fld>
            <a:endParaRPr lang="en-US" dirty="0"/>
          </a:p>
        </p:txBody>
      </p:sp>
      <p:sp>
        <p:nvSpPr>
          <p:cNvPr id="6" name="Footer Placeholder 7">
            <a:extLst>
              <a:ext uri="{FF2B5EF4-FFF2-40B4-BE49-F238E27FC236}">
                <a16:creationId xmlns:a16="http://schemas.microsoft.com/office/drawing/2014/main" id="{0E7C52E6-BEAC-4E37-A179-40E605D2146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40486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93</a:t>
            </a:fld>
            <a:endParaRPr lang="en-US" dirty="0"/>
          </a:p>
        </p:txBody>
      </p:sp>
      <p:sp>
        <p:nvSpPr>
          <p:cNvPr id="6" name="Footer Placeholder 7">
            <a:extLst>
              <a:ext uri="{FF2B5EF4-FFF2-40B4-BE49-F238E27FC236}">
                <a16:creationId xmlns:a16="http://schemas.microsoft.com/office/drawing/2014/main" id="{084D68CE-10EE-48C1-A77B-23774F322A8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658137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94</a:t>
            </a:fld>
            <a:endParaRPr lang="en-US" dirty="0"/>
          </a:p>
        </p:txBody>
      </p:sp>
      <p:sp>
        <p:nvSpPr>
          <p:cNvPr id="6" name="Footer Placeholder 7">
            <a:extLst>
              <a:ext uri="{FF2B5EF4-FFF2-40B4-BE49-F238E27FC236}">
                <a16:creationId xmlns:a16="http://schemas.microsoft.com/office/drawing/2014/main" id="{5A4B8753-DDCD-4852-B0D5-0A347CA1FEA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40225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a:t>
            </a:fld>
            <a:endParaRPr lang="en-US" dirty="0"/>
          </a:p>
        </p:txBody>
      </p:sp>
      <p:sp>
        <p:nvSpPr>
          <p:cNvPr id="6" name="Footer Placeholder 7">
            <a:extLst>
              <a:ext uri="{FF2B5EF4-FFF2-40B4-BE49-F238E27FC236}">
                <a16:creationId xmlns:a16="http://schemas.microsoft.com/office/drawing/2014/main" id="{7C835068-9372-4CC6-ACCE-9D7B5DC9664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2202224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95</a:t>
            </a:fld>
            <a:endParaRPr lang="en-US" dirty="0"/>
          </a:p>
        </p:txBody>
      </p:sp>
      <p:sp>
        <p:nvSpPr>
          <p:cNvPr id="6" name="Footer Placeholder 7">
            <a:extLst>
              <a:ext uri="{FF2B5EF4-FFF2-40B4-BE49-F238E27FC236}">
                <a16:creationId xmlns:a16="http://schemas.microsoft.com/office/drawing/2014/main" id="{CBE757D1-AB9A-4790-8B0C-35566853271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165072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96</a:t>
            </a:fld>
            <a:endParaRPr lang="en-US" dirty="0"/>
          </a:p>
        </p:txBody>
      </p:sp>
      <p:sp>
        <p:nvSpPr>
          <p:cNvPr id="6" name="Footer Placeholder 7">
            <a:extLst>
              <a:ext uri="{FF2B5EF4-FFF2-40B4-BE49-F238E27FC236}">
                <a16:creationId xmlns:a16="http://schemas.microsoft.com/office/drawing/2014/main" id="{CD830E98-3923-4D87-82AA-5DBDBD8F85C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390623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97</a:t>
            </a:fld>
            <a:endParaRPr lang="en-US" dirty="0"/>
          </a:p>
        </p:txBody>
      </p:sp>
      <p:sp>
        <p:nvSpPr>
          <p:cNvPr id="6" name="Footer Placeholder 7">
            <a:extLst>
              <a:ext uri="{FF2B5EF4-FFF2-40B4-BE49-F238E27FC236}">
                <a16:creationId xmlns:a16="http://schemas.microsoft.com/office/drawing/2014/main" id="{A6627895-2DFE-4848-9FCD-BD27EB69F9F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9713801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98</a:t>
            </a:fld>
            <a:endParaRPr lang="en-US" dirty="0"/>
          </a:p>
        </p:txBody>
      </p:sp>
      <p:sp>
        <p:nvSpPr>
          <p:cNvPr id="6" name="Footer Placeholder 7">
            <a:extLst>
              <a:ext uri="{FF2B5EF4-FFF2-40B4-BE49-F238E27FC236}">
                <a16:creationId xmlns:a16="http://schemas.microsoft.com/office/drawing/2014/main" id="{E279DE14-D0DF-41E0-BCDE-2E30441BF58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0040292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a:t>
            </a:r>
            <a:r>
              <a:rPr lang="en-GB" baseline="0" dirty="0"/>
              <a:t> are two ways to achieve abstraction </a:t>
            </a:r>
          </a:p>
          <a:p>
            <a:r>
              <a:rPr lang="en-GB" baseline="0" dirty="0"/>
              <a:t>- Using Abstract Classes</a:t>
            </a:r>
          </a:p>
          <a:p>
            <a:r>
              <a:rPr lang="en-GB" baseline="0" dirty="0"/>
              <a:t>- Using Interfaces</a:t>
            </a:r>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100</a:t>
            </a:fld>
            <a:endParaRPr lang="en-US" dirty="0"/>
          </a:p>
        </p:txBody>
      </p:sp>
      <p:sp>
        <p:nvSpPr>
          <p:cNvPr id="6" name="Footer Placeholder 7">
            <a:extLst>
              <a:ext uri="{FF2B5EF4-FFF2-40B4-BE49-F238E27FC236}">
                <a16:creationId xmlns:a16="http://schemas.microsoft.com/office/drawing/2014/main" id="{9B22D75C-F4B9-488A-94E0-804776B5CEC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850905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3EBA5BD7-F043-4D1B-AA17-CD412FC534DE}" type="slidenum">
              <a:rPr lang="en-US" smtClean="0"/>
              <a:pPr/>
              <a:t>105</a:t>
            </a:fld>
            <a:endParaRPr lang="en-US" dirty="0"/>
          </a:p>
        </p:txBody>
      </p:sp>
      <p:sp>
        <p:nvSpPr>
          <p:cNvPr id="6" name="Footer Placeholder 7">
            <a:extLst>
              <a:ext uri="{FF2B5EF4-FFF2-40B4-BE49-F238E27FC236}">
                <a16:creationId xmlns:a16="http://schemas.microsoft.com/office/drawing/2014/main" id="{893A226F-CECC-4523-A52F-12B3B6B0FD6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724002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7">
            <a:extLst>
              <a:ext uri="{FF2B5EF4-FFF2-40B4-BE49-F238E27FC236}">
                <a16:creationId xmlns:a16="http://schemas.microsoft.com/office/drawing/2014/main" id="{1B727011-CC51-4397-9661-A3DB24FA446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4118699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9657B27E-985F-48B3-8850-E7A19971FA51}" type="slidenum">
              <a:rPr lang="en-US"/>
              <a:pPr/>
              <a:t>107</a:t>
            </a:fld>
            <a:r>
              <a:rPr lang="en-US" dirty="0"/>
              <a:t>##</a:t>
            </a:r>
          </a:p>
        </p:txBody>
      </p:sp>
      <p:sp>
        <p:nvSpPr>
          <p:cNvPr id="683010" name="Rectangle 2"/>
          <p:cNvSpPr>
            <a:spLocks noGrp="1" noRot="1" noChangeAspect="1" noChangeArrowheads="1" noTextEdit="1"/>
          </p:cNvSpPr>
          <p:nvPr>
            <p:ph type="sldImg"/>
          </p:nvPr>
        </p:nvSpPr>
        <p:spPr>
          <a:ln/>
        </p:spPr>
      </p:sp>
      <p:sp>
        <p:nvSpPr>
          <p:cNvPr id="683011" name="Rectangle 3"/>
          <p:cNvSpPr>
            <a:spLocks noGrp="1" noChangeArrowheads="1"/>
          </p:cNvSpPr>
          <p:nvPr>
            <p:ph type="body" idx="1"/>
          </p:nvPr>
        </p:nvSpPr>
        <p:spPr/>
        <p:txBody>
          <a:bodyPr/>
          <a:lstStyle/>
          <a:p>
            <a:endParaRPr lang="bg-BG" dirty="0"/>
          </a:p>
        </p:txBody>
      </p:sp>
      <p:sp>
        <p:nvSpPr>
          <p:cNvPr id="7" name="Footer Placeholder 7">
            <a:extLst>
              <a:ext uri="{FF2B5EF4-FFF2-40B4-BE49-F238E27FC236}">
                <a16:creationId xmlns:a16="http://schemas.microsoft.com/office/drawing/2014/main" id="{6AFE18A2-6FC6-44C9-98D2-501E5B45D97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714203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108</a:t>
            </a:fld>
            <a:endParaRPr lang="en-US" dirty="0"/>
          </a:p>
        </p:txBody>
      </p:sp>
      <p:sp>
        <p:nvSpPr>
          <p:cNvPr id="6" name="Footer Placeholder 7">
            <a:extLst>
              <a:ext uri="{FF2B5EF4-FFF2-40B4-BE49-F238E27FC236}">
                <a16:creationId xmlns:a16="http://schemas.microsoft.com/office/drawing/2014/main" id="{D0D13D21-74FF-4306-965A-3842AD978E4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760275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Polymorphism is the ability of an object to take on many forms. The most common use of polymorphism in OOP occurs when a parent class reference is used to refer to a child class object.</a:t>
            </a:r>
            <a:endParaRPr lang="en-US"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109</a:t>
            </a:fld>
            <a:endParaRPr lang="en-US" dirty="0"/>
          </a:p>
        </p:txBody>
      </p:sp>
      <p:sp>
        <p:nvSpPr>
          <p:cNvPr id="6" name="Footer Placeholder 7">
            <a:extLst>
              <a:ext uri="{FF2B5EF4-FFF2-40B4-BE49-F238E27FC236}">
                <a16:creationId xmlns:a16="http://schemas.microsoft.com/office/drawing/2014/main" id="{98FF0639-7A3E-4861-ADBE-E7F2508F5DE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0934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a:t>
            </a:fld>
            <a:endParaRPr lang="en-US" dirty="0"/>
          </a:p>
        </p:txBody>
      </p:sp>
      <p:sp>
        <p:nvSpPr>
          <p:cNvPr id="6" name="Footer Placeholder 7">
            <a:extLst>
              <a:ext uri="{FF2B5EF4-FFF2-40B4-BE49-F238E27FC236}">
                <a16:creationId xmlns:a16="http://schemas.microsoft.com/office/drawing/2014/main" id="{BDF2F9D4-4A69-4CB5-9E04-FBA7B16B3F8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7867130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113</a:t>
            </a:fld>
            <a:endParaRPr lang="en-US" dirty="0"/>
          </a:p>
        </p:txBody>
      </p:sp>
      <p:sp>
        <p:nvSpPr>
          <p:cNvPr id="6" name="Footer Placeholder 7">
            <a:extLst>
              <a:ext uri="{FF2B5EF4-FFF2-40B4-BE49-F238E27FC236}">
                <a16:creationId xmlns:a16="http://schemas.microsoft.com/office/drawing/2014/main" id="{E1C2B1E4-169A-4FE2-8D53-78F6CEAF6A2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336364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114</a:t>
            </a:fld>
            <a:endParaRPr lang="en-US" dirty="0"/>
          </a:p>
        </p:txBody>
      </p:sp>
      <p:sp>
        <p:nvSpPr>
          <p:cNvPr id="6" name="Footer Placeholder 7">
            <a:extLst>
              <a:ext uri="{FF2B5EF4-FFF2-40B4-BE49-F238E27FC236}">
                <a16:creationId xmlns:a16="http://schemas.microsoft.com/office/drawing/2014/main" id="{C4055829-E810-4DA4-87EE-B3BBF59E688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52472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1">
                    <a:lumMod val="40000"/>
                    <a:lumOff val="60000"/>
                  </a:schemeClr>
                </a:solidFill>
              </a:rPr>
              <a:t>To pass more specific object to method</a:t>
            </a:r>
            <a:endParaRPr lang="bg-BG" dirty="0">
              <a:solidFill>
                <a:schemeClr val="tx1">
                  <a:lumMod val="40000"/>
                  <a:lumOff val="60000"/>
                </a:schemeClr>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115</a:t>
            </a:fld>
            <a:endParaRPr lang="en-US" dirty="0"/>
          </a:p>
        </p:txBody>
      </p:sp>
      <p:sp>
        <p:nvSpPr>
          <p:cNvPr id="6" name="Footer Placeholder 7">
            <a:extLst>
              <a:ext uri="{FF2B5EF4-FFF2-40B4-BE49-F238E27FC236}">
                <a16:creationId xmlns:a16="http://schemas.microsoft.com/office/drawing/2014/main" id="{13ADDA78-4494-47B5-8E6C-C7BFE0CDE257}"/>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2908176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116</a:t>
            </a:fld>
            <a:endParaRPr lang="en-US" dirty="0"/>
          </a:p>
        </p:txBody>
      </p:sp>
      <p:sp>
        <p:nvSpPr>
          <p:cNvPr id="6" name="Footer Placeholder 7">
            <a:extLst>
              <a:ext uri="{FF2B5EF4-FFF2-40B4-BE49-F238E27FC236}">
                <a16:creationId xmlns:a16="http://schemas.microsoft.com/office/drawing/2014/main" id="{37D6A4F8-8930-4201-B029-94FC42F0C92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129246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Demo</a:t>
            </a:r>
            <a:r>
              <a:rPr lang="bg-BG" dirty="0"/>
              <a:t> (</a:t>
            </a:r>
            <a:r>
              <a:rPr lang="en-US" dirty="0"/>
              <a:t>look at View -&gt; Notes Page)</a:t>
            </a:r>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117</a:t>
            </a:fld>
            <a:endParaRPr lang="en-US" dirty="0"/>
          </a:p>
        </p:txBody>
      </p:sp>
      <p:sp>
        <p:nvSpPr>
          <p:cNvPr id="6" name="Rectangle 5"/>
          <p:cNvSpPr>
            <a:spLocks noChangeArrowheads="1"/>
          </p:cNvSpPr>
          <p:nvPr/>
        </p:nvSpPr>
        <p:spPr bwMode="auto">
          <a:xfrm>
            <a:off x="457200" y="4876800"/>
            <a:ext cx="5943600" cy="2711100"/>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p>
            <a:r>
              <a:rPr lang="en-US" sz="1800" noProof="1"/>
              <a:t>public static void main(String[] args) {</a:t>
            </a:r>
          </a:p>
          <a:p>
            <a:r>
              <a:rPr lang="en-US" sz="1800" noProof="1"/>
              <a:t>    Vegetarian babyDeer = new Deer();</a:t>
            </a:r>
          </a:p>
          <a:p>
            <a:r>
              <a:rPr lang="en-US" sz="1800" noProof="1"/>
              <a:t>    Vegetarian babyElephant  = new Elephant();</a:t>
            </a:r>
          </a:p>
          <a:p>
            <a:endParaRPr lang="en-US" sz="1800" noProof="1"/>
          </a:p>
          <a:p>
            <a:r>
              <a:rPr lang="nn-NO" sz="1800" noProof="1"/>
              <a:t>    List&lt;</a:t>
            </a:r>
            <a:r>
              <a:rPr lang="nn-NO" sz="1800" noProof="1">
                <a:solidFill>
                  <a:schemeClr val="tx2">
                    <a:lumMod val="75000"/>
                  </a:schemeClr>
                </a:solidFill>
              </a:rPr>
              <a:t>Vegetarian</a:t>
            </a:r>
            <a:r>
              <a:rPr lang="nn-NO" sz="1800" noProof="1"/>
              <a:t>&gt; vegetarianAnimals = new ArrayList&lt;&gt;();</a:t>
            </a:r>
          </a:p>
          <a:p>
            <a:endParaRPr lang="nn-NO" sz="1800" noProof="1"/>
          </a:p>
          <a:p>
            <a:r>
              <a:rPr lang="nn-NO" sz="1800" noProof="1"/>
              <a:t>    vegetarianAnimals.add(</a:t>
            </a:r>
            <a:r>
              <a:rPr lang="nn-NO" sz="1800" noProof="1">
                <a:solidFill>
                  <a:schemeClr val="tx2">
                    <a:lumMod val="75000"/>
                  </a:schemeClr>
                </a:solidFill>
              </a:rPr>
              <a:t>babyDeer</a:t>
            </a:r>
            <a:r>
              <a:rPr lang="nn-NO" sz="1800" noProof="1"/>
              <a:t>);</a:t>
            </a:r>
          </a:p>
          <a:p>
            <a:r>
              <a:rPr lang="nn-NO" sz="1800" noProof="1"/>
              <a:t>    vegetarianAnimals.add(</a:t>
            </a:r>
            <a:r>
              <a:rPr lang="nn-NO" sz="1800" noProof="1">
                <a:solidFill>
                  <a:schemeClr val="tx2">
                    <a:lumMod val="75000"/>
                  </a:schemeClr>
                </a:solidFill>
              </a:rPr>
              <a:t>babyElephant</a:t>
            </a:r>
            <a:r>
              <a:rPr lang="nn-NO" sz="1800" noProof="1"/>
              <a:t>);</a:t>
            </a:r>
            <a:endParaRPr lang="en-US" sz="1800" noProof="1"/>
          </a:p>
          <a:p>
            <a:r>
              <a:rPr lang="en-US" sz="1800" noProof="1"/>
              <a:t>}</a:t>
            </a:r>
          </a:p>
        </p:txBody>
      </p:sp>
      <p:sp>
        <p:nvSpPr>
          <p:cNvPr id="7" name="Footer Placeholder 7">
            <a:extLst>
              <a:ext uri="{FF2B5EF4-FFF2-40B4-BE49-F238E27FC236}">
                <a16:creationId xmlns:a16="http://schemas.microsoft.com/office/drawing/2014/main" id="{E017F1D3-996A-40EE-BFDC-B3C1CA28E74D}"/>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7224053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1218987" rtl="0" eaLnBrk="1" fontAlgn="auto" latinLnBrk="0" hangingPunct="1">
              <a:lnSpc>
                <a:spcPct val="100000"/>
              </a:lnSpc>
              <a:spcBef>
                <a:spcPts val="0"/>
              </a:spcBef>
              <a:spcAft>
                <a:spcPts val="0"/>
              </a:spcAft>
              <a:buClrTx/>
              <a:buSzTx/>
              <a:buFontTx/>
              <a:buNone/>
              <a:tabLst/>
              <a:defRPr/>
            </a:pPr>
            <a:r>
              <a:rPr lang="en-US" dirty="0">
                <a:solidFill>
                  <a:schemeClr val="tx1">
                    <a:lumMod val="40000"/>
                    <a:lumOff val="60000"/>
                  </a:schemeClr>
                </a:solidFill>
              </a:rPr>
              <a:t>To pass more specific object to method</a:t>
            </a:r>
            <a:endParaRPr lang="bg-BG" dirty="0">
              <a:solidFill>
                <a:schemeClr val="tx1">
                  <a:lumMod val="40000"/>
                  <a:lumOff val="60000"/>
                </a:schemeClr>
              </a:solidFill>
            </a:endParaRPr>
          </a:p>
        </p:txBody>
      </p:sp>
      <p:sp>
        <p:nvSpPr>
          <p:cNvPr id="5" name="Slide Number Placeholder 4"/>
          <p:cNvSpPr>
            <a:spLocks noGrp="1"/>
          </p:cNvSpPr>
          <p:nvPr>
            <p:ph type="sldNum" sz="quarter" idx="11"/>
          </p:nvPr>
        </p:nvSpPr>
        <p:spPr/>
        <p:txBody>
          <a:bodyPr/>
          <a:lstStyle/>
          <a:p>
            <a:fld id="{3EBA5BD7-F043-4D1B-AA17-CD412FC534DE}" type="slidenum">
              <a:rPr lang="en-US" smtClean="0"/>
              <a:pPr/>
              <a:t>118</a:t>
            </a:fld>
            <a:endParaRPr lang="en-US" dirty="0"/>
          </a:p>
        </p:txBody>
      </p:sp>
      <p:sp>
        <p:nvSpPr>
          <p:cNvPr id="6" name="Footer Placeholder 7">
            <a:extLst>
              <a:ext uri="{FF2B5EF4-FFF2-40B4-BE49-F238E27FC236}">
                <a16:creationId xmlns:a16="http://schemas.microsoft.com/office/drawing/2014/main" id="{A61466F6-2B3A-454D-952A-E7677F6D16D3}"/>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6255088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bg-BG"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119</a:t>
            </a:fld>
            <a:endParaRPr lang="en-US" dirty="0"/>
          </a:p>
        </p:txBody>
      </p:sp>
      <p:sp>
        <p:nvSpPr>
          <p:cNvPr id="6" name="Footer Placeholder 7">
            <a:extLst>
              <a:ext uri="{FF2B5EF4-FFF2-40B4-BE49-F238E27FC236}">
                <a16:creationId xmlns:a16="http://schemas.microsoft.com/office/drawing/2014/main" id="{278735EC-6B1D-4E10-983F-4DCDF273B0E5}"/>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5507039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6F620BFB-C1F9-4264-8BF6-D1DAE096241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6150837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2" name="Shape 52"/>
          <p:cNvSpPr txBox="1">
            <a:spLocks noGrp="1"/>
          </p:cNvSpPr>
          <p:nvPr>
            <p:ph type="body" idx="1"/>
          </p:nvPr>
        </p:nvSpPr>
        <p:spPr>
          <a:xfrm>
            <a:off x="381000" y="4343400"/>
            <a:ext cx="60960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Calibri"/>
              <a:buNone/>
            </a:pPr>
            <a:endParaRPr sz="1600" b="0" i="0" u="none" strike="noStrike" cap="none" dirty="0">
              <a:solidFill>
                <a:schemeClr val="dk1"/>
              </a:solidFill>
              <a:latin typeface="Calibri"/>
              <a:ea typeface="Calibri"/>
              <a:cs typeface="Calibri"/>
              <a:sym typeface="Calibri"/>
            </a:endParaRPr>
          </a:p>
        </p:txBody>
      </p:sp>
      <p:sp>
        <p:nvSpPr>
          <p:cNvPr id="6" name="Footer Placeholder 7">
            <a:extLst>
              <a:ext uri="{FF2B5EF4-FFF2-40B4-BE49-F238E27FC236}">
                <a16:creationId xmlns:a16="http://schemas.microsoft.com/office/drawing/2014/main" id="{CCCCF896-DF1D-4252-A8BF-EAD6AFFF668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9017098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123</a:t>
            </a:fld>
            <a:r>
              <a:rPr lang="en-US" dirty="0"/>
              <a:t>##</a:t>
            </a:r>
          </a:p>
        </p:txBody>
      </p:sp>
      <p:sp>
        <p:nvSpPr>
          <p:cNvPr id="424962" name="Rectangle 2"/>
          <p:cNvSpPr>
            <a:spLocks noGrp="1" noRot="1" noChangeAspect="1" noChangeArrowheads="1" noTextEdit="1"/>
          </p:cNvSpPr>
          <p:nvPr>
            <p:ph type="sldImg"/>
          </p:nvPr>
        </p:nvSpPr>
        <p:spPr>
          <a:xfrm>
            <a:off x="381000" y="685800"/>
            <a:ext cx="6096000" cy="3429000"/>
          </a:xfrm>
          <a:ln/>
        </p:spPr>
      </p:sp>
      <p:sp>
        <p:nvSpPr>
          <p:cNvPr id="424963" name="Rectangle 3"/>
          <p:cNvSpPr>
            <a:spLocks noGrp="1" noChangeArrowheads="1"/>
          </p:cNvSpPr>
          <p:nvPr>
            <p:ph type="body" idx="1"/>
          </p:nvPr>
        </p:nvSpPr>
        <p:spPr/>
        <p:txBody>
          <a:bodyPr/>
          <a:lstStyle/>
          <a:p>
            <a:endParaRPr lang="bg-BG" dirty="0"/>
          </a:p>
        </p:txBody>
      </p:sp>
      <p:sp>
        <p:nvSpPr>
          <p:cNvPr id="7" name="Footer Placeholder 7">
            <a:extLst>
              <a:ext uri="{FF2B5EF4-FFF2-40B4-BE49-F238E27FC236}">
                <a16:creationId xmlns:a16="http://schemas.microsoft.com/office/drawing/2014/main" id="{2A48BC4E-8F0D-49D4-B727-9DD3A50FBC09}"/>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690545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12</a:t>
            </a:fld>
            <a:endParaRPr lang="en-US" dirty="0"/>
          </a:p>
        </p:txBody>
      </p:sp>
      <p:sp>
        <p:nvSpPr>
          <p:cNvPr id="6" name="Footer Placeholder 7">
            <a:extLst>
              <a:ext uri="{FF2B5EF4-FFF2-40B4-BE49-F238E27FC236}">
                <a16:creationId xmlns:a16="http://schemas.microsoft.com/office/drawing/2014/main" id="{0420890B-969B-446A-98FA-22DA2FC50A30}"/>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5963634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5"/>
          </p:nvPr>
        </p:nvSpPr>
        <p:spPr/>
        <p:txBody>
          <a:bodyPr/>
          <a:lstStyle/>
          <a:p>
            <a:fld id="{2BF067CD-8E6B-4360-9AA8-C5DF2A48A6D1}" type="slidenum">
              <a:rPr lang="en-US" smtClean="0"/>
              <a:t>156</a:t>
            </a:fld>
            <a:endParaRPr lang="en-US" dirty="0"/>
          </a:p>
        </p:txBody>
      </p:sp>
      <p:sp>
        <p:nvSpPr>
          <p:cNvPr id="5" name="Footer Placeholder 4"/>
          <p:cNvSpPr>
            <a:spLocks noGrp="1"/>
          </p:cNvSpPr>
          <p:nvPr>
            <p:ph type="ftr" sz="quarter" idx="4"/>
          </p:nvPr>
        </p:nvSpPr>
        <p:spPr/>
        <p:txBody>
          <a:bodyPr/>
          <a:lstStyle/>
          <a:p>
            <a:r>
              <a:rPr lang="en-US"/>
              <a:t>© SoftUni – </a:t>
            </a:r>
            <a:r>
              <a:rPr lang="en-US" u="sng">
                <a:hlinkClick r:id="rId3"/>
              </a:rPr>
              <a:t>https://softuni.org</a:t>
            </a:r>
            <a:r>
              <a:rPr lang="en-US"/>
              <a:t>. Copyrighted document. Unauthorized copy or reproduction is not permitted.</a:t>
            </a:r>
            <a:endParaRPr lang="en-US" dirty="0"/>
          </a:p>
        </p:txBody>
      </p:sp>
    </p:spTree>
    <p:extLst>
      <p:ext uri="{BB962C8B-B14F-4D97-AF65-F5344CB8AC3E}">
        <p14:creationId xmlns:p14="http://schemas.microsoft.com/office/powerpoint/2010/main" val="312296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161</a:t>
            </a:fld>
            <a:endParaRPr lang="en-US" dirty="0"/>
          </a:p>
        </p:txBody>
      </p:sp>
      <p:sp>
        <p:nvSpPr>
          <p:cNvPr id="6" name="Footer Placeholder 7">
            <a:extLst>
              <a:ext uri="{FF2B5EF4-FFF2-40B4-BE49-F238E27FC236}">
                <a16:creationId xmlns:a16="http://schemas.microsoft.com/office/drawing/2014/main" id="{93ED85F8-AE1A-4802-8C50-F163C5051B92}"/>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3467870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A5BD7-F043-4D1B-AA17-CD412FC534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7">
            <a:extLst>
              <a:ext uri="{FF2B5EF4-FFF2-40B4-BE49-F238E27FC236}">
                <a16:creationId xmlns:a16="http://schemas.microsoft.com/office/drawing/2014/main" id="{2F220844-B73A-4EE0-BA9B-326B1657FF2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79741337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Footer Placeholder 7">
            <a:extLst>
              <a:ext uri="{FF2B5EF4-FFF2-40B4-BE49-F238E27FC236}">
                <a16:creationId xmlns:a16="http://schemas.microsoft.com/office/drawing/2014/main" id="{C4B3AE82-1A9B-4A1B-BAB9-D99DA0856F1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8546105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6" name="Rectangle 7"/>
          <p:cNvSpPr>
            <a:spLocks noGrp="1" noChangeArrowheads="1"/>
          </p:cNvSpPr>
          <p:nvPr>
            <p:ph type="sldNum" sz="quarter" idx="5"/>
          </p:nvPr>
        </p:nvSpPr>
        <p:spPr>
          <a:ln/>
        </p:spPr>
        <p:txBody>
          <a:bodyPr/>
          <a:lstStyle/>
          <a:p>
            <a:fld id="{A5B3C35A-099E-4867-9ECA-C7C8A6FD2E28}" type="slidenum">
              <a:rPr lang="en-US"/>
              <a:pPr/>
              <a:t>165</a:t>
            </a:fld>
            <a:r>
              <a:rPr lang="en-US" dirty="0"/>
              <a:t>##</a:t>
            </a:r>
          </a:p>
        </p:txBody>
      </p:sp>
      <p:sp>
        <p:nvSpPr>
          <p:cNvPr id="424962" name="Rectangle 2"/>
          <p:cNvSpPr>
            <a:spLocks noGrp="1" noRot="1" noChangeAspect="1" noChangeArrowheads="1" noTextEdit="1"/>
          </p:cNvSpPr>
          <p:nvPr>
            <p:ph type="sldImg"/>
          </p:nvPr>
        </p:nvSpPr>
        <p:spPr>
          <a:xfrm>
            <a:off x="381000" y="685800"/>
            <a:ext cx="6096000" cy="3429000"/>
          </a:xfrm>
          <a:ln/>
        </p:spPr>
      </p:sp>
      <p:sp>
        <p:nvSpPr>
          <p:cNvPr id="424963" name="Rectangle 3"/>
          <p:cNvSpPr>
            <a:spLocks noGrp="1" noChangeArrowheads="1"/>
          </p:cNvSpPr>
          <p:nvPr>
            <p:ph type="body" idx="1"/>
          </p:nvPr>
        </p:nvSpPr>
        <p:spPr/>
        <p:txBody>
          <a:bodyPr/>
          <a:lstStyle/>
          <a:p>
            <a:endParaRPr lang="bg-BG" dirty="0"/>
          </a:p>
        </p:txBody>
      </p:sp>
      <p:sp>
        <p:nvSpPr>
          <p:cNvPr id="7" name="Footer Placeholder 7">
            <a:extLst>
              <a:ext uri="{FF2B5EF4-FFF2-40B4-BE49-F238E27FC236}">
                <a16:creationId xmlns:a16="http://schemas.microsoft.com/office/drawing/2014/main" id="{C0D7EC51-C395-4A79-8379-7ECA1DF36DAC}"/>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27693362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2BF067CD-8E6B-4360-9AA8-C5DF2A48A6D1}" type="slidenum">
              <a:rPr lang="en-US" smtClean="0"/>
              <a:t>170</a:t>
            </a:fld>
            <a:endParaRPr lang="en-US" dirty="0"/>
          </a:p>
        </p:txBody>
      </p:sp>
      <p:sp>
        <p:nvSpPr>
          <p:cNvPr id="7" name="Footer Placeholder 7">
            <a:extLst>
              <a:ext uri="{FF2B5EF4-FFF2-40B4-BE49-F238E27FC236}">
                <a16:creationId xmlns:a16="http://schemas.microsoft.com/office/drawing/2014/main" id="{1E27F1B9-14C6-47D2-A6A9-179CD7D59BAA}"/>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6614323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172</a:t>
            </a:fld>
            <a:endParaRPr lang="en-US" dirty="0"/>
          </a:p>
        </p:txBody>
      </p:sp>
      <p:sp>
        <p:nvSpPr>
          <p:cNvPr id="6" name="Footer Placeholder 7">
            <a:extLst>
              <a:ext uri="{FF2B5EF4-FFF2-40B4-BE49-F238E27FC236}">
                <a16:creationId xmlns:a16="http://schemas.microsoft.com/office/drawing/2014/main" id="{6F7F3A6B-5599-4C69-9724-A2E19BA4F476}"/>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4842396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173</a:t>
            </a:fld>
            <a:endParaRPr lang="en-US" dirty="0"/>
          </a:p>
        </p:txBody>
      </p:sp>
      <p:sp>
        <p:nvSpPr>
          <p:cNvPr id="6" name="Footer Placeholder 7">
            <a:extLst>
              <a:ext uri="{FF2B5EF4-FFF2-40B4-BE49-F238E27FC236}">
                <a16:creationId xmlns:a16="http://schemas.microsoft.com/office/drawing/2014/main" id="{5C978953-F98E-4E93-B4DB-7D9E643C184F}"/>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11664587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174</a:t>
            </a:fld>
            <a:endParaRPr lang="en-US" dirty="0"/>
          </a:p>
        </p:txBody>
      </p:sp>
      <p:sp>
        <p:nvSpPr>
          <p:cNvPr id="6" name="Footer Placeholder 7">
            <a:extLst>
              <a:ext uri="{FF2B5EF4-FFF2-40B4-BE49-F238E27FC236}">
                <a16:creationId xmlns:a16="http://schemas.microsoft.com/office/drawing/2014/main" id="{425BDA3E-D2C9-41A3-91D4-758408B52DF4}"/>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8109715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5" name="Slide Number Placeholder 4"/>
          <p:cNvSpPr>
            <a:spLocks noGrp="1"/>
          </p:cNvSpPr>
          <p:nvPr>
            <p:ph type="sldNum" sz="quarter" idx="11"/>
          </p:nvPr>
        </p:nvSpPr>
        <p:spPr/>
        <p:txBody>
          <a:bodyPr/>
          <a:lstStyle/>
          <a:p>
            <a:fld id="{3EBA5BD7-F043-4D1B-AA17-CD412FC534DE}" type="slidenum">
              <a:rPr lang="en-US" smtClean="0"/>
              <a:pPr/>
              <a:t>176</a:t>
            </a:fld>
            <a:endParaRPr lang="en-US" dirty="0"/>
          </a:p>
        </p:txBody>
      </p:sp>
      <p:sp>
        <p:nvSpPr>
          <p:cNvPr id="6" name="Footer Placeholder 7">
            <a:extLst>
              <a:ext uri="{FF2B5EF4-FFF2-40B4-BE49-F238E27FC236}">
                <a16:creationId xmlns:a16="http://schemas.microsoft.com/office/drawing/2014/main" id="{07AF05DD-ED54-4FFF-A09E-AED47BB1466E}"/>
              </a:ext>
            </a:extLst>
          </p:cNvPr>
          <p:cNvSpPr>
            <a:spLocks noGrp="1"/>
          </p:cNvSpPr>
          <p:nvPr>
            <p:ph type="ftr" sz="quarter" idx="4"/>
          </p:nvPr>
        </p:nvSpPr>
        <p:spPr>
          <a:xfrm>
            <a:off x="-1" y="8847000"/>
            <a:ext cx="6488999" cy="297000"/>
          </a:xfrm>
          <a:prstGeom prst="rect">
            <a:avLst/>
          </a:prstGeom>
        </p:spPr>
        <p:txBody>
          <a:bodyPr vert="horz" lIns="91440" tIns="45720" rIns="91440" bIns="45720" rtlCol="0" anchor="b"/>
          <a:lstStyle>
            <a:lvl1pPr algn="l">
              <a:defRPr sz="1100"/>
            </a:lvl1pPr>
          </a:lstStyle>
          <a:p>
            <a:r>
              <a:rPr lang="en-US" dirty="0"/>
              <a:t>© SoftUni – </a:t>
            </a:r>
            <a:r>
              <a:rPr lang="en-US" u="sng" dirty="0">
                <a:hlinkClick r:id="rId3"/>
              </a:rPr>
              <a:t>https://softuni.org</a:t>
            </a:r>
            <a:r>
              <a:rPr lang="en-US" dirty="0"/>
              <a:t>. Copyrighted document. Unauthorized copy or reproduction is not permitted.</a:t>
            </a:r>
          </a:p>
        </p:txBody>
      </p:sp>
    </p:spTree>
    <p:extLst>
      <p:ext uri="{BB962C8B-B14F-4D97-AF65-F5344CB8AC3E}">
        <p14:creationId xmlns:p14="http://schemas.microsoft.com/office/powerpoint/2010/main" val="3438723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hyperlink" Target="https://softuni.org/" TargetMode="Externa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hyperlink" Target="https://about.softuni.bg/" TargetMode="External"/><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8" Type="http://schemas.openxmlformats.org/officeDocument/2006/relationships/hyperlink" Target="https://softuni.bg/"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forum.softuni.bg/" TargetMode="External"/><Relationship Id="rId1" Type="http://schemas.openxmlformats.org/officeDocument/2006/relationships/slideMaster" Target="../slideMasters/slideMaster1.xml"/><Relationship Id="rId6" Type="http://schemas.openxmlformats.org/officeDocument/2006/relationships/hyperlink" Target="https://softuni.org/" TargetMode="External"/><Relationship Id="rId11" Type="http://schemas.openxmlformats.org/officeDocument/2006/relationships/image" Target="../media/image5.png"/><Relationship Id="rId5" Type="http://schemas.openxmlformats.org/officeDocument/2006/relationships/image" Target="../media/image17.png"/><Relationship Id="rId10" Type="http://schemas.openxmlformats.org/officeDocument/2006/relationships/hyperlink" Target="https://softuni.foundation/" TargetMode="External"/><Relationship Id="rId4" Type="http://schemas.openxmlformats.org/officeDocument/2006/relationships/hyperlink" Target="https://www.facebook.com/SoftwareUniversity" TargetMode="External"/><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16" name="Rectangle Bottom">
            <a:extLst>
              <a:ext uri="{FF2B5EF4-FFF2-40B4-BE49-F238E27FC236}">
                <a16:creationId xmlns:a16="http://schemas.microsoft.com/office/drawing/2014/main" id="{6854D183-0374-4B3E-B2CE-32F308A81591}"/>
              </a:ext>
            </a:extLst>
          </p:cNvPr>
          <p:cNvSpPr/>
          <p:nvPr/>
        </p:nvSpPr>
        <p:spPr>
          <a:xfrm>
            <a:off x="0" y="6702676"/>
            <a:ext cx="12195176" cy="1553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Picture Logo SoftUni" descr="SoftUni logo">
            <a:extLst>
              <a:ext uri="{FF2B5EF4-FFF2-40B4-BE49-F238E27FC236}">
                <a16:creationId xmlns:a16="http://schemas.microsoft.com/office/drawing/2014/main" id="{C4D6B2A2-DFF0-4712-BFEC-6676BEC99FEC}"/>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4460" y="5184000"/>
            <a:ext cx="3751540" cy="1297655"/>
          </a:xfrm>
          <a:prstGeom prst="rect">
            <a:avLst/>
          </a:prstGeom>
        </p:spPr>
      </p:pic>
      <p:sp>
        <p:nvSpPr>
          <p:cNvPr id="31" name="Text Placeholder Company Site">
            <a:extLst>
              <a:ext uri="{FF2B5EF4-FFF2-40B4-BE49-F238E27FC236}">
                <a16:creationId xmlns:a16="http://schemas.microsoft.com/office/drawing/2014/main" id="{3E6B87B7-9D33-4EBB-BD4F-C0436BA3FD72}"/>
              </a:ext>
            </a:extLst>
          </p:cNvPr>
          <p:cNvSpPr>
            <a:spLocks noGrp="1"/>
          </p:cNvSpPr>
          <p:nvPr>
            <p:ph type="body" sz="quarter" idx="18" hasCustomPrompt="1"/>
          </p:nvPr>
        </p:nvSpPr>
        <p:spPr bwMode="auto">
          <a:xfrm>
            <a:off x="8708505" y="6130863"/>
            <a:ext cx="2951518" cy="341556"/>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798" b="1" kern="1200" dirty="0" smtClean="0">
                <a:solidFill>
                  <a:schemeClr val="tx1">
                    <a:lumMod val="75000"/>
                  </a:schemeClr>
                </a:solidFill>
                <a:effectLst/>
                <a:latin typeface="+mn-lt"/>
                <a:ea typeface="+mn-ea"/>
                <a:cs typeface="+mn-cs"/>
              </a:defRPr>
            </a:lvl1pPr>
          </a:lstStyle>
          <a:p>
            <a:pPr lvl="0"/>
            <a:r>
              <a:rPr lang="en-US" noProof="0" dirty="0"/>
              <a:t>Company Web Site</a:t>
            </a:r>
          </a:p>
        </p:txBody>
      </p:sp>
      <p:sp>
        <p:nvSpPr>
          <p:cNvPr id="30" name="Text Placeholder Company Name">
            <a:extLst>
              <a:ext uri="{FF2B5EF4-FFF2-40B4-BE49-F238E27FC236}">
                <a16:creationId xmlns:a16="http://schemas.microsoft.com/office/drawing/2014/main" id="{2EA92DCA-4DB5-4D03-ACD3-A6A296592D0C}"/>
              </a:ext>
            </a:extLst>
          </p:cNvPr>
          <p:cNvSpPr>
            <a:spLocks noGrp="1"/>
          </p:cNvSpPr>
          <p:nvPr>
            <p:ph type="body" sz="quarter" idx="17" hasCustomPrompt="1"/>
          </p:nvPr>
        </p:nvSpPr>
        <p:spPr bwMode="auto">
          <a:xfrm>
            <a:off x="8708505" y="5756628"/>
            <a:ext cx="2951518" cy="367080"/>
          </a:xfrm>
          <a:prstGeom prst="rect">
            <a:avLst/>
          </a:prstGeom>
          <a:noFill/>
          <a:effectLst/>
        </p:spPr>
        <p:txBody>
          <a:bodyPr wrap="square" lIns="36000" tIns="36000" rIns="36000" bIns="36000" rtlCol="0" anchor="ctr" anchorCtr="0">
            <a:noAutofit/>
          </a:bodyPr>
          <a:lstStyle>
            <a:lvl1pPr marL="0" indent="0" algn="r" rtl="0" fontAlgn="base" latinLnBrk="0">
              <a:spcBef>
                <a:spcPct val="0"/>
              </a:spcBef>
              <a:spcAft>
                <a:spcPct val="0"/>
              </a:spcAft>
              <a:buNone/>
              <a:defRPr lang="en-US" sz="1998" b="1" kern="1200" dirty="0" smtClean="0">
                <a:solidFill>
                  <a:schemeClr val="tx1">
                    <a:lumMod val="75000"/>
                  </a:schemeClr>
                </a:solidFill>
                <a:effectLst/>
                <a:latin typeface="+mn-lt"/>
                <a:ea typeface="+mn-ea"/>
                <a:cs typeface="+mn-cs"/>
              </a:defRPr>
            </a:lvl1pPr>
          </a:lstStyle>
          <a:p>
            <a:pPr lvl="0"/>
            <a:r>
              <a:rPr lang="en-US" noProof="0" dirty="0"/>
              <a:t>Company Name</a:t>
            </a:r>
          </a:p>
        </p:txBody>
      </p:sp>
      <p:pic>
        <p:nvPicPr>
          <p:cNvPr id="35" name="Picture SoftUni Mascot" descr="SoftUni mascot">
            <a:extLst>
              <a:ext uri="{FF2B5EF4-FFF2-40B4-BE49-F238E27FC236}">
                <a16:creationId xmlns:a16="http://schemas.microsoft.com/office/drawing/2014/main" id="{951E7DA9-C5F0-43D9-B013-3BDF9EEF02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48924" y="2609644"/>
            <a:ext cx="2788893" cy="3018284"/>
          </a:xfrm>
          <a:prstGeom prst="rect">
            <a:avLst/>
          </a:prstGeom>
        </p:spPr>
      </p:pic>
      <p:pic>
        <p:nvPicPr>
          <p:cNvPr id="22" name="Picture Logo Software University" descr="Software University logo">
            <a:hlinkClick r:id="rId4"/>
            <a:extLst>
              <a:ext uri="{FF2B5EF4-FFF2-40B4-BE49-F238E27FC236}">
                <a16:creationId xmlns:a16="http://schemas.microsoft.com/office/drawing/2014/main" id="{F2315EB3-3FE4-4D3B-921E-5F209CEC13CB}"/>
              </a:ext>
            </a:extLst>
          </p:cNvPr>
          <p:cNvPicPr>
            <a:picLocks noChangeAspect="1"/>
          </p:cNvPicPr>
          <p:nvPr userDrawn="1"/>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7944" y="5918567"/>
            <a:ext cx="1830305" cy="628159"/>
          </a:xfrm>
          <a:prstGeom prst="rect">
            <a:avLst/>
          </a:prstGeom>
        </p:spPr>
      </p:pic>
      <p:sp>
        <p:nvSpPr>
          <p:cNvPr id="40" name="Text Placeholder Author Position">
            <a:extLst>
              <a:ext uri="{FF2B5EF4-FFF2-40B4-BE49-F238E27FC236}">
                <a16:creationId xmlns:a16="http://schemas.microsoft.com/office/drawing/2014/main" id="{CD940256-851E-46C8-8BFB-A5ECA6C7DA07}"/>
              </a:ext>
            </a:extLst>
          </p:cNvPr>
          <p:cNvSpPr>
            <a:spLocks noGrp="1"/>
          </p:cNvSpPr>
          <p:nvPr>
            <p:ph type="body" sz="quarter" idx="20" hasCustomPrompt="1"/>
          </p:nvPr>
        </p:nvSpPr>
        <p:spPr bwMode="auto">
          <a:xfrm>
            <a:off x="553082" y="5344180"/>
            <a:ext cx="2980696" cy="444793"/>
          </a:xfrm>
          <a:prstGeom prst="rect">
            <a:avLst/>
          </a:prstGeom>
          <a:noFill/>
          <a:effectLst/>
        </p:spPr>
        <p:txBody>
          <a:bodyPr wrap="square" lIns="36000" tIns="36000" rIns="36000" bIns="36000" rtlCol="0" anchor="ctr" anchorCtr="0">
            <a:spAutoFit/>
          </a:bodyPr>
          <a:lstStyle>
            <a:lvl1pPr marL="0" indent="0" algn="l" rtl="0" fontAlgn="base" latinLnBrk="0">
              <a:spcBef>
                <a:spcPct val="0"/>
              </a:spcBef>
              <a:spcAft>
                <a:spcPct val="0"/>
              </a:spcAft>
              <a:buNone/>
              <a:defRPr lang="en-US" sz="2398" b="1" kern="1200" dirty="0" smtClean="0">
                <a:solidFill>
                  <a:schemeClr val="tx1"/>
                </a:solidFill>
                <a:effectLst/>
                <a:latin typeface="+mn-lt"/>
                <a:ea typeface="+mn-ea"/>
                <a:cs typeface="+mn-cs"/>
              </a:defRPr>
            </a:lvl1pPr>
          </a:lstStyle>
          <a:p>
            <a:pPr lvl="0"/>
            <a:r>
              <a:rPr lang="en-US" noProof="0" dirty="0"/>
              <a:t>Position</a:t>
            </a:r>
          </a:p>
        </p:txBody>
      </p:sp>
      <p:sp>
        <p:nvSpPr>
          <p:cNvPr id="36" name="Text Placeholder Author Name">
            <a:extLst>
              <a:ext uri="{FF2B5EF4-FFF2-40B4-BE49-F238E27FC236}">
                <a16:creationId xmlns:a16="http://schemas.microsoft.com/office/drawing/2014/main" id="{3B21F47B-DE1F-442D-A2B7-6866F8786704}"/>
              </a:ext>
            </a:extLst>
          </p:cNvPr>
          <p:cNvSpPr>
            <a:spLocks noGrp="1"/>
          </p:cNvSpPr>
          <p:nvPr>
            <p:ph type="body" sz="quarter" idx="19" hasCustomPrompt="1"/>
          </p:nvPr>
        </p:nvSpPr>
        <p:spPr bwMode="auto">
          <a:xfrm>
            <a:off x="553082" y="4851838"/>
            <a:ext cx="2980696" cy="454398"/>
          </a:xfrm>
          <a:prstGeom prst="rect">
            <a:avLst/>
          </a:prstGeom>
          <a:noFill/>
          <a:effectLst/>
        </p:spPr>
        <p:txBody>
          <a:bodyPr wrap="square" lIns="36000" tIns="36000" rIns="36000" bIns="36000" rtlCol="0" anchor="ctr" anchorCtr="0">
            <a:noAutofit/>
          </a:bodyPr>
          <a:lstStyle>
            <a:lvl1pPr marL="0" indent="0" algn="l" rtl="0" fontAlgn="base" latinLnBrk="0">
              <a:spcBef>
                <a:spcPct val="0"/>
              </a:spcBef>
              <a:spcAft>
                <a:spcPct val="0"/>
              </a:spcAft>
              <a:buNone/>
              <a:defRPr lang="en-US" sz="2798" b="1" kern="1200" dirty="0" smtClean="0">
                <a:solidFill>
                  <a:schemeClr val="tx1"/>
                </a:solidFill>
                <a:effectLst/>
                <a:latin typeface="+mn-lt"/>
                <a:ea typeface="+mn-ea"/>
                <a:cs typeface="+mn-cs"/>
              </a:defRPr>
            </a:lvl1pPr>
          </a:lstStyle>
          <a:p>
            <a:pPr lvl="0"/>
            <a:r>
              <a:rPr lang="en-US" noProof="0" dirty="0"/>
              <a:t>Author Name</a:t>
            </a:r>
          </a:p>
        </p:txBody>
      </p:sp>
      <p:sp>
        <p:nvSpPr>
          <p:cNvPr id="33" name="Picture Placeholder Title Image">
            <a:extLst>
              <a:ext uri="{FF2B5EF4-FFF2-40B4-BE49-F238E27FC236}">
                <a16:creationId xmlns:a16="http://schemas.microsoft.com/office/drawing/2014/main" id="{A04D819A-89E2-4714-8C56-1838BF467EF7}"/>
              </a:ext>
            </a:extLst>
          </p:cNvPr>
          <p:cNvSpPr>
            <a:spLocks noGrp="1"/>
          </p:cNvSpPr>
          <p:nvPr>
            <p:ph type="pic" sz="quarter" idx="10"/>
          </p:nvPr>
        </p:nvSpPr>
        <p:spPr>
          <a:xfrm>
            <a:off x="553082" y="2740913"/>
            <a:ext cx="4642919" cy="1936503"/>
          </a:xfrm>
        </p:spPr>
        <p:txBody>
          <a:bodyPr/>
          <a:lstStyle>
            <a:lvl1pPr marL="0" indent="0" algn="ctr" latinLnBrk="0">
              <a:buNone/>
              <a:defRPr>
                <a:solidFill>
                  <a:schemeClr val="bg1"/>
                </a:solidFill>
              </a:defRPr>
            </a:lvl1pPr>
          </a:lstStyle>
          <a:p>
            <a:r>
              <a:rPr lang="en-US" noProof="0" dirty="0"/>
              <a:t>Click icon to add picture</a:t>
            </a:r>
          </a:p>
        </p:txBody>
      </p:sp>
      <p:sp>
        <p:nvSpPr>
          <p:cNvPr id="43" name="Presentation Subtitle">
            <a:extLst>
              <a:ext uri="{FF2B5EF4-FFF2-40B4-BE49-F238E27FC236}">
                <a16:creationId xmlns:a16="http://schemas.microsoft.com/office/drawing/2014/main" id="{37BDB812-1395-4B02-ABCF-6A331EEE23E5}"/>
              </a:ext>
            </a:extLst>
          </p:cNvPr>
          <p:cNvSpPr>
            <a:spLocks noGrp="1"/>
          </p:cNvSpPr>
          <p:nvPr>
            <p:ph type="subTitle" idx="1" hasCustomPrompt="1"/>
          </p:nvPr>
        </p:nvSpPr>
        <p:spPr>
          <a:xfrm>
            <a:off x="554182" y="1258272"/>
            <a:ext cx="11083636" cy="1315728"/>
          </a:xfrm>
        </p:spPr>
        <p:txBody>
          <a:bodyPr anchor="t" anchorCtr="0">
            <a:normAutofit/>
          </a:bodyPr>
          <a:lstStyle>
            <a:lvl1pPr marL="0" indent="0" algn="ctr" latinLnBrk="0">
              <a:buNone/>
              <a:defRPr sz="3598">
                <a:solidFill>
                  <a:schemeClr val="tx1"/>
                </a:solidFill>
              </a:defRPr>
            </a:lvl1pPr>
          </a:lstStyle>
          <a:p>
            <a:r>
              <a:rPr lang="en-US" noProof="0" dirty="0"/>
              <a:t>Presentation Subtitle</a:t>
            </a:r>
          </a:p>
        </p:txBody>
      </p:sp>
      <p:sp>
        <p:nvSpPr>
          <p:cNvPr id="2" name="Presentation Title">
            <a:extLst>
              <a:ext uri="{FF2B5EF4-FFF2-40B4-BE49-F238E27FC236}">
                <a16:creationId xmlns:a16="http://schemas.microsoft.com/office/drawing/2014/main" id="{A4DF3AB8-E6E3-4FCE-8A4A-ECD147720A5D}"/>
              </a:ext>
            </a:extLst>
          </p:cNvPr>
          <p:cNvSpPr>
            <a:spLocks noGrp="1"/>
          </p:cNvSpPr>
          <p:nvPr>
            <p:ph type="title" hasCustomPrompt="1"/>
          </p:nvPr>
        </p:nvSpPr>
        <p:spPr>
          <a:xfrm>
            <a:off x="554182" y="321502"/>
            <a:ext cx="11083636" cy="882654"/>
          </a:xfrm>
        </p:spPr>
        <p:txBody>
          <a:bodyPr/>
          <a:lstStyle>
            <a:lvl1pPr algn="ctr" latinLnBrk="0">
              <a:defRPr sz="4798"/>
            </a:lvl1pPr>
          </a:lstStyle>
          <a:p>
            <a:r>
              <a:rPr lang="en-US" noProof="0" dirty="0"/>
              <a:t>Presentation Title</a:t>
            </a:r>
          </a:p>
        </p:txBody>
      </p:sp>
    </p:spTree>
    <p:extLst>
      <p:ext uri="{BB962C8B-B14F-4D97-AF65-F5344CB8AC3E}">
        <p14:creationId xmlns:p14="http://schemas.microsoft.com/office/powerpoint/2010/main" val="9701792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15" name="Slide Number">
            <a:extLst>
              <a:ext uri="{FF2B5EF4-FFF2-40B4-BE49-F238E27FC236}">
                <a16:creationId xmlns:a16="http://schemas.microsoft.com/office/drawing/2014/main" id="{F888EE71-82B3-40F1-A63F-7417422FB4A4}"/>
              </a:ext>
            </a:extLst>
          </p:cNvPr>
          <p:cNvSpPr>
            <a:spLocks noGrp="1"/>
          </p:cNvSpPr>
          <p:nvPr>
            <p:ph type="sldNum" sz="quarter" idx="4"/>
          </p:nvPr>
        </p:nvSpPr>
        <p:spPr>
          <a:xfrm>
            <a:off x="11753030" y="6444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14" name="Text Placeholder Body">
            <a:extLst>
              <a:ext uri="{FF2B5EF4-FFF2-40B4-BE49-F238E27FC236}">
                <a16:creationId xmlns:a16="http://schemas.microsoft.com/office/drawing/2014/main" id="{A2ABE920-240F-4CF6-AD45-23ED489FAD6E}"/>
              </a:ext>
            </a:extLst>
          </p:cNvPr>
          <p:cNvSpPr>
            <a:spLocks noGrp="1"/>
          </p:cNvSpPr>
          <p:nvPr>
            <p:ph type="body" sz="quarter" idx="13" hasCustomPrompt="1"/>
          </p:nvPr>
        </p:nvSpPr>
        <p:spPr>
          <a:xfrm>
            <a:off x="4569002" y="1353866"/>
            <a:ext cx="7426234" cy="5219931"/>
          </a:xfrm>
        </p:spPr>
        <p:txBody>
          <a:bodyPr/>
          <a:lstStyle>
            <a:lvl1pPr latinLnBrk="0">
              <a:defRPr/>
            </a:lvl1pPr>
            <a:lvl2pPr latinLnBrk="0">
              <a:defRPr/>
            </a:lvl2pPr>
            <a:lvl3pPr latinLnBrk="0">
              <a:defRPr/>
            </a:lvl3pPr>
            <a:lvl4pPr latinLnBrk="0">
              <a:defRPr/>
            </a:lvl4pPr>
            <a:lvl5pPr latinLnBrk="0">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Picture Placeholder Left"/>
          <p:cNvSpPr>
            <a:spLocks noGrp="1"/>
          </p:cNvSpPr>
          <p:nvPr>
            <p:ph type="pic" idx="1" hasCustomPrompt="1"/>
          </p:nvPr>
        </p:nvSpPr>
        <p:spPr>
          <a:xfrm>
            <a:off x="190405" y="1355077"/>
            <a:ext cx="3889373" cy="5366405"/>
          </a:xfrm>
          <a:prstGeom prst="rect">
            <a:avLst/>
          </a:prstGeom>
          <a:solidFill>
            <a:schemeClr val="bg2">
              <a:lumMod val="90000"/>
            </a:schemeClr>
          </a:solidFill>
        </p:spPr>
        <p:txBody>
          <a:bodyPr anchor="ctr"/>
          <a:lstStyle>
            <a:lvl1pPr marL="0" indent="0" algn="ctr" latinLnBrk="0">
              <a:buNone/>
              <a:defRPr sz="2131" baseline="0">
                <a:solidFill>
                  <a:schemeClr val="tx1"/>
                </a:solidFill>
                <a:latin typeface="+mn-lt"/>
                <a:cs typeface="Arial" pitchFamily="34" charset="0"/>
              </a:defRPr>
            </a:lvl1pPr>
            <a:lvl2pPr marL="609219" indent="0">
              <a:buNone/>
              <a:defRPr sz="3731"/>
            </a:lvl2pPr>
            <a:lvl3pPr marL="1218438" indent="0">
              <a:buNone/>
              <a:defRPr sz="3198"/>
            </a:lvl3pPr>
            <a:lvl4pPr marL="1827657" indent="0">
              <a:buNone/>
              <a:defRPr sz="2665"/>
            </a:lvl4pPr>
            <a:lvl5pPr marL="2436876" indent="0">
              <a:buNone/>
              <a:defRPr sz="2665"/>
            </a:lvl5pPr>
            <a:lvl6pPr marL="3046096" indent="0">
              <a:buNone/>
              <a:defRPr sz="2665"/>
            </a:lvl6pPr>
            <a:lvl7pPr marL="3655315" indent="0">
              <a:buNone/>
              <a:defRPr sz="2665"/>
            </a:lvl7pPr>
            <a:lvl8pPr marL="4264533" indent="0">
              <a:buNone/>
              <a:defRPr sz="2665"/>
            </a:lvl8pPr>
            <a:lvl9pPr marL="4873752" indent="0">
              <a:buNone/>
              <a:defRPr sz="2665"/>
            </a:lvl9pPr>
          </a:lstStyle>
          <a:p>
            <a:r>
              <a:rPr lang="en-US" altLang="ko-KR" noProof="0"/>
              <a:t>Your Picture Here</a:t>
            </a:r>
          </a:p>
        </p:txBody>
      </p:sp>
      <p:sp>
        <p:nvSpPr>
          <p:cNvPr id="3" name="Rectangle Left Second"/>
          <p:cNvSpPr/>
          <p:nvPr/>
        </p:nvSpPr>
        <p:spPr>
          <a:xfrm>
            <a:off x="4127777" y="1748999"/>
            <a:ext cx="240001" cy="336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2" name="Rectangle Left First"/>
          <p:cNvSpPr/>
          <p:nvPr/>
        </p:nvSpPr>
        <p:spPr>
          <a:xfrm>
            <a:off x="4079775" y="1355073"/>
            <a:ext cx="48001" cy="55029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0" name="Rectangle Down">
            <a:extLst>
              <a:ext uri="{FF2B5EF4-FFF2-40B4-BE49-F238E27FC236}">
                <a16:creationId xmlns:a16="http://schemas.microsoft.com/office/drawing/2014/main" id="{E9B994EC-35A8-4A11-98CB-25DC28852F94}"/>
              </a:ext>
            </a:extLst>
          </p:cNvPr>
          <p:cNvSpPr/>
          <p:nvPr/>
        </p:nvSpPr>
        <p:spPr>
          <a:xfrm>
            <a:off x="2" y="6721482"/>
            <a:ext cx="12192000" cy="1365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Rectangle Top">
            <a:extLst>
              <a:ext uri="{FF2B5EF4-FFF2-40B4-BE49-F238E27FC236}">
                <a16:creationId xmlns:a16="http://schemas.microsoft.com/office/drawing/2014/main" id="{274B8F05-DFCE-47BD-BAFD-DF93E1A63BDD}"/>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233CBB95-791E-4630-B3D9-FADFCE7BCF5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F218E34-55D7-4290-BFE4-80F31F941551}"/>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3774019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estions Slide">
    <p:bg>
      <p:bgPr>
        <a:solidFill>
          <a:schemeClr val="bg2"/>
        </a:solidFill>
        <a:effectLst/>
      </p:bgPr>
    </p:bg>
    <p:spTree>
      <p:nvGrpSpPr>
        <p:cNvPr id="1" name=""/>
        <p:cNvGrpSpPr/>
        <p:nvPr/>
      </p:nvGrpSpPr>
      <p:grpSpPr>
        <a:xfrm>
          <a:off x="0" y="0"/>
          <a:ext cx="0" cy="0"/>
          <a:chOff x="0" y="0"/>
          <a:chExt cx="0" cy="0"/>
        </a:xfrm>
      </p:grpSpPr>
      <p:sp>
        <p:nvSpPr>
          <p:cNvPr id="35" name="Rectangle Bottom">
            <a:extLst>
              <a:ext uri="{FF2B5EF4-FFF2-40B4-BE49-F238E27FC236}">
                <a16:creationId xmlns:a16="http://schemas.microsoft.com/office/drawing/2014/main" id="{550A59F9-9A9D-4956-95B4-F78CC0DB1D59}"/>
              </a:ext>
            </a:extLst>
          </p:cNvPr>
          <p:cNvSpPr/>
          <p:nvPr userDrawn="1"/>
        </p:nvSpPr>
        <p:spPr>
          <a:xfrm>
            <a:off x="0" y="6371332"/>
            <a:ext cx="12195176" cy="4872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53" name="Rectangle Bottom Copyright">
            <a:extLst>
              <a:ext uri="{FF2B5EF4-FFF2-40B4-BE49-F238E27FC236}">
                <a16:creationId xmlns:a16="http://schemas.microsoft.com/office/drawing/2014/main" id="{B07FB7FB-DA6C-4F5D-B068-357F0FCE27D8}"/>
              </a:ext>
            </a:extLst>
          </p:cNvPr>
          <p:cNvSpPr/>
          <p:nvPr userDrawn="1"/>
        </p:nvSpPr>
        <p:spPr>
          <a:xfrm>
            <a:off x="111000" y="6454758"/>
            <a:ext cx="11970000" cy="258449"/>
          </a:xfrm>
          <a:prstGeom prst="rect">
            <a:avLst/>
          </a:prstGeom>
        </p:spPr>
        <p:txBody>
          <a:bodyPr wrap="square">
            <a:noAutofit/>
          </a:bodyPr>
          <a:lstStyle/>
          <a:p>
            <a:pPr algn="ctr">
              <a:lnSpc>
                <a:spcPct val="100000"/>
              </a:lnSpc>
              <a:spcBef>
                <a:spcPts val="0"/>
              </a:spcBef>
              <a:spcAft>
                <a:spcPts val="0"/>
              </a:spcAft>
            </a:pP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SoftUni – </a:t>
            </a:r>
            <a:r>
              <a:rPr lang="en-US" sz="1600" u="sng"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hlinkClick r:id="rId2"/>
              </a:rPr>
              <a:t>https://about.softuni.bg</a:t>
            </a:r>
            <a:r>
              <a:rPr lang="en-US" sz="16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rPr>
              <a:t>. Copyrighted document. Unauthorized copy, reproduction or use is not permitted.</a:t>
            </a:r>
            <a:endParaRPr lang="en-US" sz="2400" noProof="0" dirty="0">
              <a:solidFill>
                <a:schemeClr val="bg2"/>
              </a:solidFill>
              <a:effectLst/>
              <a:latin typeface="Calibri" panose="020F0502020204030204" pitchFamily="34" charset="0"/>
              <a:ea typeface="Calibri" panose="020F0502020204030204" pitchFamily="34" charset="0"/>
              <a:cs typeface="Arial" panose="020B0604020202020204" pitchFamily="34" charset="0"/>
            </a:endParaRPr>
          </a:p>
        </p:txBody>
      </p:sp>
      <p:pic>
        <p:nvPicPr>
          <p:cNvPr id="26" name="Picture SoftUni Mascot" descr="SoftUni mascot with open hand">
            <a:extLst>
              <a:ext uri="{FF2B5EF4-FFF2-40B4-BE49-F238E27FC236}">
                <a16:creationId xmlns:a16="http://schemas.microsoft.com/office/drawing/2014/main" id="{247CFF3C-C4FA-493D-8505-DF469F4D36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586" y="2898830"/>
            <a:ext cx="2451608" cy="2959741"/>
          </a:xfrm>
          <a:prstGeom prst="rect">
            <a:avLst/>
          </a:prstGeom>
        </p:spPr>
      </p:pic>
      <p:grpSp>
        <p:nvGrpSpPr>
          <p:cNvPr id="2" name="Group SoftUni Brands">
            <a:extLst>
              <a:ext uri="{FF2B5EF4-FFF2-40B4-BE49-F238E27FC236}">
                <a16:creationId xmlns:a16="http://schemas.microsoft.com/office/drawing/2014/main" id="{418FAE34-C1F8-46C7-A4AE-F270D1E70F25}"/>
              </a:ext>
            </a:extLst>
          </p:cNvPr>
          <p:cNvGrpSpPr/>
          <p:nvPr userDrawn="1"/>
        </p:nvGrpSpPr>
        <p:grpSpPr>
          <a:xfrm>
            <a:off x="3332216" y="1702473"/>
            <a:ext cx="8314909" cy="3543782"/>
            <a:chOff x="3332216" y="1702473"/>
            <a:chExt cx="8314909" cy="3543782"/>
          </a:xfrm>
        </p:grpSpPr>
        <p:pic>
          <p:nvPicPr>
            <p:cNvPr id="24" name="Picture SoftUni Kids Logo" descr="SoftUni Kids logo">
              <a:extLst>
                <a:ext uri="{FF2B5EF4-FFF2-40B4-BE49-F238E27FC236}">
                  <a16:creationId xmlns:a16="http://schemas.microsoft.com/office/drawing/2014/main" id="{B0812936-74B6-4265-8C08-AEDC8C798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6883" y="3776294"/>
              <a:ext cx="1130242" cy="1389256"/>
            </a:xfrm>
            <a:prstGeom prst="rect">
              <a:avLst/>
            </a:prstGeom>
          </p:spPr>
        </p:pic>
        <p:pic>
          <p:nvPicPr>
            <p:cNvPr id="23" name="Picture SoftUni Foundation Logo" descr="SoftUni Foundation logo">
              <a:extLst>
                <a:ext uri="{FF2B5EF4-FFF2-40B4-BE49-F238E27FC236}">
                  <a16:creationId xmlns:a16="http://schemas.microsoft.com/office/drawing/2014/main" id="{6643F71A-2013-433A-8322-FBAAED3162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53913" y="3788231"/>
              <a:ext cx="1166400" cy="1350756"/>
            </a:xfrm>
            <a:prstGeom prst="rect">
              <a:avLst/>
            </a:prstGeom>
          </p:spPr>
        </p:pic>
        <p:pic>
          <p:nvPicPr>
            <p:cNvPr id="22" name="Picture SoftUni Digital Logo" descr="SoftUni Digital logo">
              <a:extLst>
                <a:ext uri="{FF2B5EF4-FFF2-40B4-BE49-F238E27FC236}">
                  <a16:creationId xmlns:a16="http://schemas.microsoft.com/office/drawing/2014/main" id="{0A83D66F-855B-463B-920B-BF239B01A20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7657695" y="3789000"/>
              <a:ext cx="1084614" cy="1457255"/>
            </a:xfrm>
            <a:prstGeom prst="rect">
              <a:avLst/>
            </a:prstGeom>
          </p:spPr>
        </p:pic>
        <p:pic>
          <p:nvPicPr>
            <p:cNvPr id="21" name="Picture SoftUni Creative Logo" descr="SoftUni Creative logo">
              <a:extLst>
                <a:ext uri="{FF2B5EF4-FFF2-40B4-BE49-F238E27FC236}">
                  <a16:creationId xmlns:a16="http://schemas.microsoft.com/office/drawing/2014/main" id="{EA755AAE-BA08-481C-9224-0061170EE4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3913" y="3776293"/>
              <a:ext cx="1166400" cy="1389257"/>
            </a:xfrm>
            <a:prstGeom prst="rect">
              <a:avLst/>
            </a:prstGeom>
          </p:spPr>
        </p:pic>
        <p:pic>
          <p:nvPicPr>
            <p:cNvPr id="20" name="Picture SoftUni Svetlina Logo" descr="SoftUni Svetlina logo">
              <a:extLst>
                <a:ext uri="{FF2B5EF4-FFF2-40B4-BE49-F238E27FC236}">
                  <a16:creationId xmlns:a16="http://schemas.microsoft.com/office/drawing/2014/main" id="{827D15FD-4C66-4B85-98E6-7826AA8F61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35029" y="3776293"/>
              <a:ext cx="1166400" cy="1402229"/>
            </a:xfrm>
            <a:prstGeom prst="rect">
              <a:avLst/>
            </a:prstGeom>
          </p:spPr>
        </p:pic>
        <p:pic>
          <p:nvPicPr>
            <p:cNvPr id="25" name="Picture Software University Logo" descr="Software University logo">
              <a:extLst>
                <a:ext uri="{FF2B5EF4-FFF2-40B4-BE49-F238E27FC236}">
                  <a16:creationId xmlns:a16="http://schemas.microsoft.com/office/drawing/2014/main" id="{C74C190C-5856-41B9-8819-AE8DE0E109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16" y="3776295"/>
              <a:ext cx="1164654" cy="1440000"/>
            </a:xfrm>
            <a:prstGeom prst="rect">
              <a:avLst/>
            </a:prstGeom>
          </p:spPr>
        </p:pic>
        <p:cxnSp>
          <p:nvCxnSpPr>
            <p:cNvPr id="33" name="Straight Connector 6">
              <a:extLst>
                <a:ext uri="{FF2B5EF4-FFF2-40B4-BE49-F238E27FC236}">
                  <a16:creationId xmlns:a16="http://schemas.microsoft.com/office/drawing/2014/main" id="{5C63D1E8-4A92-4691-8A24-A2FC7E8008E5}"/>
                </a:ext>
              </a:extLst>
            </p:cNvPr>
            <p:cNvCxnSpPr>
              <a:cxnSpLocks/>
            </p:cNvCxnSpPr>
            <p:nvPr userDrawn="1"/>
          </p:nvCxnSpPr>
          <p:spPr>
            <a:xfrm>
              <a:off x="110771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5">
              <a:extLst>
                <a:ext uri="{FF2B5EF4-FFF2-40B4-BE49-F238E27FC236}">
                  <a16:creationId xmlns:a16="http://schemas.microsoft.com/office/drawing/2014/main" id="{6E91D320-3732-40B8-864D-142D0A277ED1}"/>
                </a:ext>
              </a:extLst>
            </p:cNvPr>
            <p:cNvCxnSpPr>
              <a:cxnSpLocks/>
            </p:cNvCxnSpPr>
            <p:nvPr userDrawn="1"/>
          </p:nvCxnSpPr>
          <p:spPr>
            <a:xfrm>
              <a:off x="963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4">
              <a:extLst>
                <a:ext uri="{FF2B5EF4-FFF2-40B4-BE49-F238E27FC236}">
                  <a16:creationId xmlns:a16="http://schemas.microsoft.com/office/drawing/2014/main" id="{299ABE09-E33C-46B7-A80D-7BF4A6956211}"/>
                </a:ext>
              </a:extLst>
            </p:cNvPr>
            <p:cNvCxnSpPr/>
            <p:nvPr userDrawn="1"/>
          </p:nvCxnSpPr>
          <p:spPr>
            <a:xfrm>
              <a:off x="819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3">
              <a:extLst>
                <a:ext uri="{FF2B5EF4-FFF2-40B4-BE49-F238E27FC236}">
                  <a16:creationId xmlns:a16="http://schemas.microsoft.com/office/drawing/2014/main" id="{93DDBF37-0764-47AA-94E3-9A44F3ED8FB5}"/>
                </a:ext>
              </a:extLst>
            </p:cNvPr>
            <p:cNvCxnSpPr/>
            <p:nvPr userDrawn="1"/>
          </p:nvCxnSpPr>
          <p:spPr>
            <a:xfrm>
              <a:off x="6757113" y="332921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
              <a:extLst>
                <a:ext uri="{FF2B5EF4-FFF2-40B4-BE49-F238E27FC236}">
                  <a16:creationId xmlns:a16="http://schemas.microsoft.com/office/drawing/2014/main" id="{72BFE2F3-0845-4E5B-9375-E9D4027DD675}"/>
                </a:ext>
              </a:extLst>
            </p:cNvPr>
            <p:cNvCxnSpPr/>
            <p:nvPr userDrawn="1"/>
          </p:nvCxnSpPr>
          <p:spPr>
            <a:xfrm>
              <a:off x="5309913"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1">
              <a:extLst>
                <a:ext uri="{FF2B5EF4-FFF2-40B4-BE49-F238E27FC236}">
                  <a16:creationId xmlns:a16="http://schemas.microsoft.com/office/drawing/2014/main" id="{D4E5982E-3110-47E1-A5BB-91B7BECC3093}"/>
                </a:ext>
              </a:extLst>
            </p:cNvPr>
            <p:cNvCxnSpPr/>
            <p:nvPr userDrawn="1"/>
          </p:nvCxnSpPr>
          <p:spPr>
            <a:xfrm>
              <a:off x="3915327" y="333556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Horizontal">
              <a:extLst>
                <a:ext uri="{FF2B5EF4-FFF2-40B4-BE49-F238E27FC236}">
                  <a16:creationId xmlns:a16="http://schemas.microsoft.com/office/drawing/2014/main" id="{5F62FB7C-BD6E-4383-98C1-2CF30F34CAFD}"/>
                </a:ext>
              </a:extLst>
            </p:cNvPr>
            <p:cNvCxnSpPr>
              <a:cxnSpLocks/>
            </p:cNvCxnSpPr>
            <p:nvPr userDrawn="1"/>
          </p:nvCxnSpPr>
          <p:spPr>
            <a:xfrm>
              <a:off x="3915327" y="3335565"/>
              <a:ext cx="716178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0">
              <a:extLst>
                <a:ext uri="{FF2B5EF4-FFF2-40B4-BE49-F238E27FC236}">
                  <a16:creationId xmlns:a16="http://schemas.microsoft.com/office/drawing/2014/main" id="{C84A0FE1-723D-4682-8682-77BAD950EE15}"/>
                </a:ext>
              </a:extLst>
            </p:cNvPr>
            <p:cNvCxnSpPr/>
            <p:nvPr userDrawn="1"/>
          </p:nvCxnSpPr>
          <p:spPr>
            <a:xfrm>
              <a:off x="7496220" y="3092995"/>
              <a:ext cx="0" cy="23622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8" name="Picture SoftUni Logo" descr="SoftUni logo">
              <a:extLst>
                <a:ext uri="{FF2B5EF4-FFF2-40B4-BE49-F238E27FC236}">
                  <a16:creationId xmlns:a16="http://schemas.microsoft.com/office/drawing/2014/main" id="{A0675455-B7FA-4569-A5FD-A3B0F20B2A2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6770" y="1702473"/>
              <a:ext cx="1198901" cy="1198901"/>
            </a:xfrm>
            <a:prstGeom prst="rect">
              <a:avLst/>
            </a:prstGeom>
          </p:spPr>
        </p:pic>
      </p:grpSp>
      <p:sp>
        <p:nvSpPr>
          <p:cNvPr id="19" name="Slide Title">
            <a:extLst>
              <a:ext uri="{FF2B5EF4-FFF2-40B4-BE49-F238E27FC236}">
                <a16:creationId xmlns:a16="http://schemas.microsoft.com/office/drawing/2014/main" id="{7CFDBB16-985C-4CC7-B6DB-B81B36037922}"/>
              </a:ext>
            </a:extLst>
          </p:cNvPr>
          <p:cNvSpPr>
            <a:spLocks noGrp="1"/>
          </p:cNvSpPr>
          <p:nvPr>
            <p:ph type="title"/>
          </p:nvPr>
        </p:nvSpPr>
        <p:spPr>
          <a:xfrm>
            <a:off x="809628" y="703244"/>
            <a:ext cx="5916372" cy="1033303"/>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marR="0" lvl="0" indent="0" algn="l" defTabSz="913852" rtl="0" eaLnBrk="0" fontAlgn="auto" latinLnBrk="0" hangingPunct="0">
              <a:lnSpc>
                <a:spcPct val="100000"/>
              </a:lnSpc>
              <a:spcBef>
                <a:spcPts val="0"/>
              </a:spcBef>
              <a:spcAft>
                <a:spcPts val="0"/>
              </a:spcAft>
              <a:buClr>
                <a:srgbClr val="67748E">
                  <a:lumMod val="40000"/>
                  <a:lumOff val="60000"/>
                </a:srgbClr>
              </a:buClr>
              <a:buSzPct val="70000"/>
              <a:buFont typeface="Wingdings 2" pitchFamily="18" charset="2"/>
              <a:buNone/>
              <a:tabLst/>
              <a:defRPr/>
            </a:pPr>
            <a:r>
              <a:rPr kumimoji="0" lang="en-US" sz="8797" b="1" i="0" u="none" strike="noStrike" kern="1200" cap="none" spc="0" normalizeH="0" baseline="0" noProof="0" dirty="0">
                <a:ln>
                  <a:noFill/>
                </a:ln>
                <a:solidFill>
                  <a:srgbClr val="234465"/>
                </a:solidFill>
                <a:effectLst/>
                <a:uLnTx/>
                <a:uFillTx/>
                <a:latin typeface="Calibri" panose="020F0502020204030204"/>
                <a:ea typeface="+mn-ea"/>
                <a:cs typeface="+mn-cs"/>
              </a:rPr>
              <a:t>Questions?</a:t>
            </a:r>
            <a:endParaRPr kumimoji="0" lang="en-US" sz="8797" b="1" i="0" u="none" strike="noStrike" kern="1200" cap="none" spc="150" normalizeH="0" baseline="0" noProof="0" dirty="0">
              <a:ln w="11430"/>
              <a:solidFill>
                <a:srgbClr val="234465"/>
              </a:solidFill>
              <a:effectLst>
                <a:outerShdw blurRad="25400" algn="tl" rotWithShape="0">
                  <a:srgbClr val="000000">
                    <a:alpha val="43000"/>
                  </a:srgbClr>
                </a:outerShdw>
              </a:effectLst>
              <a:uLnTx/>
              <a:uFillTx/>
              <a:latin typeface="Calibri" panose="020F0502020204030204"/>
              <a:ea typeface="+mn-ea"/>
              <a:cs typeface="+mn-cs"/>
            </a:endParaRPr>
          </a:p>
        </p:txBody>
      </p:sp>
      <p:pic>
        <p:nvPicPr>
          <p:cNvPr id="36" name="Logo Software University" descr="Software University logo">
            <a:extLst>
              <a:ext uri="{FF2B5EF4-FFF2-40B4-BE49-F238E27FC236}">
                <a16:creationId xmlns:a16="http://schemas.microsoft.com/office/drawing/2014/main" id="{67FC4D2E-913D-432A-B658-F0D82839FA5E}"/>
              </a:ext>
            </a:extLst>
          </p:cNvPr>
          <p:cNvPicPr>
            <a:picLocks noChangeAspect="1"/>
          </p:cNvPicPr>
          <p:nvPr userDrawn="1"/>
        </p:nvPicPr>
        <p:blipFill>
          <a:blip r:embed="rId11"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Tree>
    <p:extLst>
      <p:ext uri="{BB962C8B-B14F-4D97-AF65-F5344CB8AC3E}">
        <p14:creationId xmlns:p14="http://schemas.microsoft.com/office/powerpoint/2010/main" val="41920612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13" name="Slide Number">
            <a:extLst>
              <a:ext uri="{FF2B5EF4-FFF2-40B4-BE49-F238E27FC236}">
                <a16:creationId xmlns:a16="http://schemas.microsoft.com/office/drawing/2014/main" id="{5B8761D8-B42F-4A70-A0CE-682CEB2AE31B}"/>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pic>
        <p:nvPicPr>
          <p:cNvPr id="19" name="Picture Forum" descr="Forum icon">
            <a:hlinkClick r:id="rId2" tooltip="Software University Discussion Forum"/>
            <a:extLst>
              <a:ext uri="{FF2B5EF4-FFF2-40B4-BE49-F238E27FC236}">
                <a16:creationId xmlns:a16="http://schemas.microsoft.com/office/drawing/2014/main" id="{98C579AD-FAF5-4B28-9B52-5457F1E9006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524350" y="5249556"/>
            <a:ext cx="970156" cy="965726"/>
          </a:xfrm>
          <a:prstGeom prst="rect">
            <a:avLst/>
          </a:prstGeom>
        </p:spPr>
      </p:pic>
      <p:pic>
        <p:nvPicPr>
          <p:cNvPr id="17" name="Picture Logo FB" descr="Facebook logo">
            <a:hlinkClick r:id="rId4" tooltip="Software University @ Facebook"/>
            <a:extLst>
              <a:ext uri="{FF2B5EF4-FFF2-40B4-BE49-F238E27FC236}">
                <a16:creationId xmlns:a16="http://schemas.microsoft.com/office/drawing/2014/main" id="{6B2C510E-5EF2-49F6-B926-2BD74CD3C7F8}"/>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10507451" y="3689937"/>
            <a:ext cx="1003954" cy="101756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Logo SoftUni Right" descr="Software University logo">
            <a:hlinkClick r:id="rId6"/>
            <a:extLst>
              <a:ext uri="{FF2B5EF4-FFF2-40B4-BE49-F238E27FC236}">
                <a16:creationId xmlns:a16="http://schemas.microsoft.com/office/drawing/2014/main" id="{F4604840-E810-44B7-9FF1-3B28CD68B758}"/>
              </a:ext>
            </a:extLst>
          </p:cNvPr>
          <p:cNvPicPr>
            <a:picLocks noChangeAspect="1"/>
          </p:cNvPicPr>
          <p:nvPr userDrawn="1"/>
        </p:nvPicPr>
        <p:blipFill>
          <a:blip r:embed="rId7" cstate="hqprint">
            <a:extLst>
              <a:ext uri="{28A0092B-C50C-407E-A947-70E740481C1C}">
                <a14:useLocalDpi xmlns:a14="http://schemas.microsoft.com/office/drawing/2010/main" val="0"/>
              </a:ext>
            </a:extLst>
          </a:blip>
          <a:stretch>
            <a:fillRect/>
          </a:stretch>
        </p:blipFill>
        <p:spPr>
          <a:xfrm>
            <a:off x="10413401" y="1674000"/>
            <a:ext cx="1192055" cy="1473880"/>
          </a:xfrm>
          <a:prstGeom prst="rect">
            <a:avLst/>
          </a:prstGeom>
        </p:spPr>
      </p:pic>
      <p:pic>
        <p:nvPicPr>
          <p:cNvPr id="16" name="Picture SoftUni Mascot" descr="SoftUni mascot">
            <a:hlinkClick r:id="rId8"/>
            <a:extLst>
              <a:ext uri="{FF2B5EF4-FFF2-40B4-BE49-F238E27FC236}">
                <a16:creationId xmlns:a16="http://schemas.microsoft.com/office/drawing/2014/main" id="{07C965FA-A87E-4824-AFA8-C67AF548A76A}"/>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81957" y="2584289"/>
            <a:ext cx="2732955" cy="3630993"/>
          </a:xfrm>
          <a:prstGeom prst="rect">
            <a:avLst/>
          </a:prstGeom>
        </p:spPr>
      </p:pic>
      <p:sp>
        <p:nvSpPr>
          <p:cNvPr id="12" name="Slide Body Text">
            <a:extLst>
              <a:ext uri="{FF2B5EF4-FFF2-40B4-BE49-F238E27FC236}">
                <a16:creationId xmlns:a16="http://schemas.microsoft.com/office/drawing/2014/main" id="{0C1F9416-8B6E-46DE-973C-777785E27A26}"/>
              </a:ext>
            </a:extLst>
          </p:cNvPr>
          <p:cNvSpPr>
            <a:spLocks noGrp="1"/>
          </p:cNvSpPr>
          <p:nvPr>
            <p:ph idx="4294967295" hasCustomPrompt="1"/>
          </p:nvPr>
        </p:nvSpPr>
        <p:spPr>
          <a:xfrm>
            <a:off x="152410" y="1186307"/>
            <a:ext cx="8688590" cy="5496127"/>
          </a:xfrm>
        </p:spPr>
        <p:txBody>
          <a:bodyPr wrap="square">
            <a:noAutofit/>
          </a:bodyPr>
          <a:lstStyle>
            <a:lvl1pPr latinLnBrk="0">
              <a:buClr>
                <a:schemeClr val="tx1"/>
              </a:buClr>
              <a:defRPr sz="2798"/>
            </a:lvl1pPr>
            <a:lvl2pPr marL="989981" marR="0" indent="-380762" algn="l" defTabSz="1218438" rtl="0" eaLnBrk="1" fontAlgn="auto" latinLnBrk="1" hangingPunct="1">
              <a:lnSpc>
                <a:spcPct val="100000"/>
              </a:lnSpc>
              <a:spcBef>
                <a:spcPts val="600"/>
              </a:spcBef>
              <a:spcAft>
                <a:spcPts val="600"/>
              </a:spcAft>
              <a:buClrTx/>
              <a:buSzTx/>
              <a:buFont typeface="Wingdings" panose="05000000000000000000" pitchFamily="2" charset="2"/>
              <a:buChar char="§"/>
              <a:tabLst>
                <a:tab pos="282405" algn="l"/>
              </a:tabLst>
              <a:defRPr sz="2800"/>
            </a:lvl2pPr>
            <a:lvl3pPr>
              <a:buClr>
                <a:schemeClr val="tx1"/>
              </a:buClr>
              <a:defRPr/>
            </a:lvl3pPr>
          </a:lstStyle>
          <a:p>
            <a:r>
              <a:rPr lang="en-US" sz="3000" noProof="0" dirty="0"/>
              <a:t>Software University – High-Quality Education, Profession and Job for Software Developers</a:t>
            </a:r>
          </a:p>
          <a:p>
            <a:pPr lvl="1"/>
            <a:r>
              <a:rPr lang="en-US" noProof="1">
                <a:hlinkClick r:id="rId8"/>
              </a:rPr>
              <a:t>softuni.bg</a:t>
            </a:r>
            <a:r>
              <a:rPr lang="en-US" noProof="1"/>
              <a:t> </a:t>
            </a:r>
          </a:p>
          <a:p>
            <a:r>
              <a:rPr lang="en-US" sz="3000" noProof="0" dirty="0"/>
              <a:t>Software University Foundation</a:t>
            </a:r>
          </a:p>
          <a:p>
            <a:pPr lvl="1"/>
            <a:r>
              <a:rPr lang="en-US" noProof="1">
                <a:hlinkClick r:id="rId10"/>
              </a:rPr>
              <a:t>softuni.foundation</a:t>
            </a:r>
            <a:endParaRPr lang="en-US" noProof="1"/>
          </a:p>
          <a:p>
            <a:r>
              <a:rPr lang="en-US" sz="3000" noProof="0" dirty="0"/>
              <a:t>Software University @ Facebook</a:t>
            </a:r>
          </a:p>
          <a:p>
            <a:pPr lvl="1"/>
            <a:r>
              <a:rPr lang="en-US" noProof="1">
                <a:hlinkClick r:id="rId4"/>
              </a:rPr>
              <a:t>facebook.com/SoftwareUniversity</a:t>
            </a:r>
            <a:endParaRPr lang="en-US" noProof="1"/>
          </a:p>
          <a:p>
            <a:r>
              <a:rPr lang="en-US" sz="3000" noProof="0" dirty="0"/>
              <a:t>Software University Forums</a:t>
            </a:r>
          </a:p>
          <a:p>
            <a:pPr lvl="1"/>
            <a:r>
              <a:rPr lang="en-US" noProof="1">
                <a:hlinkClick r:id="rId2"/>
              </a:rPr>
              <a:t>forum.softuni.bg</a:t>
            </a:r>
            <a:endParaRPr lang="en-US" noProof="1"/>
          </a:p>
        </p:txBody>
      </p:sp>
      <p:sp>
        <p:nvSpPr>
          <p:cNvPr id="10" name="Rectangle Top">
            <a:extLst>
              <a:ext uri="{FF2B5EF4-FFF2-40B4-BE49-F238E27FC236}">
                <a16:creationId xmlns:a16="http://schemas.microsoft.com/office/drawing/2014/main" id="{86646B95-5E3B-4DE8-9118-031C2C296D8C}"/>
              </a:ext>
            </a:extLst>
          </p:cNvPr>
          <p:cNvSpPr/>
          <p:nvPr userDrawn="1"/>
        </p:nvSpPr>
        <p:spPr>
          <a:xfrm>
            <a:off x="0" y="0"/>
            <a:ext cx="12195176"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58AB1944-B146-4E89-B2D9-426EB610F319}"/>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8" name="Slide Title">
            <a:extLst>
              <a:ext uri="{FF2B5EF4-FFF2-40B4-BE49-F238E27FC236}">
                <a16:creationId xmlns:a16="http://schemas.microsoft.com/office/drawing/2014/main" id="{AE87ED9C-76E1-4D85-9B06-3AF44AABB668}"/>
              </a:ext>
            </a:extLst>
          </p:cNvPr>
          <p:cNvSpPr>
            <a:spLocks noGrp="1"/>
          </p:cNvSpPr>
          <p:nvPr>
            <p:ph type="title" hasCustomPrompt="1"/>
          </p:nvPr>
        </p:nvSpPr>
        <p:spPr>
          <a:xfrm>
            <a:off x="172286" y="108873"/>
            <a:ext cx="9742626" cy="882654"/>
          </a:xfrm>
        </p:spPr>
        <p:txBody>
          <a:bodyPr/>
          <a:lstStyle>
            <a:lvl1pPr latinLnBrk="0">
              <a:defRPr>
                <a:solidFill>
                  <a:schemeClr val="bg2"/>
                </a:solidFill>
              </a:defRPr>
            </a:lvl1pPr>
          </a:lstStyle>
          <a:p>
            <a:r>
              <a:rPr lang="en-US" noProof="0" dirty="0"/>
              <a:t>Trainings @ Software University (SoftUni)</a:t>
            </a:r>
          </a:p>
        </p:txBody>
      </p:sp>
    </p:spTree>
    <p:extLst>
      <p:ext uri="{BB962C8B-B14F-4D97-AF65-F5344CB8AC3E}">
        <p14:creationId xmlns:p14="http://schemas.microsoft.com/office/powerpoint/2010/main" val="21964663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Title Slide">
    <p:spTree>
      <p:nvGrpSpPr>
        <p:cNvPr id="1" name=""/>
        <p:cNvGrpSpPr/>
        <p:nvPr/>
      </p:nvGrpSpPr>
      <p:grpSpPr>
        <a:xfrm>
          <a:off x="0" y="0"/>
          <a:ext cx="0" cy="0"/>
          <a:chOff x="0" y="0"/>
          <a:chExt cx="0" cy="0"/>
        </a:xfrm>
      </p:grpSpPr>
      <p:sp>
        <p:nvSpPr>
          <p:cNvPr id="4" name="Oval Center Icon"/>
          <p:cNvSpPr>
            <a:spLocks noChangeAspect="1"/>
          </p:cNvSpPr>
          <p:nvPr/>
        </p:nvSpPr>
        <p:spPr>
          <a:xfrm>
            <a:off x="4319736" y="867751"/>
            <a:ext cx="3552529" cy="355252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Subtitle"/>
          <p:cNvSpPr>
            <a:spLocks noGrp="1"/>
          </p:cNvSpPr>
          <p:nvPr>
            <p:ph type="subTitle" sz="quarter" idx="11" hasCustomPrompt="1"/>
          </p:nvPr>
        </p:nvSpPr>
        <p:spPr>
          <a:xfrm>
            <a:off x="615109" y="5585916"/>
            <a:ext cx="10961783" cy="768084"/>
          </a:xfrm>
          <a:prstGeom prst="rect">
            <a:avLst/>
          </a:prstGeom>
        </p:spPr>
        <p:txBody>
          <a:bodyPr anchor="ctr">
            <a:noAutofit/>
          </a:bodyPr>
          <a:lstStyle>
            <a:lvl1pPr marL="0" indent="0" algn="ctr" latinLnBrk="0">
              <a:buNone/>
              <a:defRPr sz="3998" b="0" baseline="0">
                <a:solidFill>
                  <a:schemeClr val="tx1"/>
                </a:solidFill>
                <a:latin typeface="+mn-lt"/>
                <a:cs typeface="Arial" pitchFamily="34" charset="0"/>
              </a:defRPr>
            </a:lvl1pPr>
          </a:lstStyle>
          <a:p>
            <a:pPr lvl="0"/>
            <a:r>
              <a:rPr lang="en-US" noProof="0" dirty="0"/>
              <a:t>Click to Edit Section Subtitle</a:t>
            </a:r>
          </a:p>
        </p:txBody>
      </p:sp>
      <p:sp>
        <p:nvSpPr>
          <p:cNvPr id="10" name="Slide Title"/>
          <p:cNvSpPr>
            <a:spLocks noGrp="1"/>
          </p:cNvSpPr>
          <p:nvPr>
            <p:ph type="title" sz="quarter" idx="10" hasCustomPrompt="1"/>
          </p:nvPr>
        </p:nvSpPr>
        <p:spPr>
          <a:xfrm>
            <a:off x="615109" y="4704825"/>
            <a:ext cx="10961783" cy="768084"/>
          </a:xfrm>
          <a:prstGeom prst="rect">
            <a:avLst/>
          </a:prstGeom>
        </p:spPr>
        <p:txBody>
          <a:bodyPr anchor="ctr">
            <a:noAutofit/>
          </a:bodyPr>
          <a:lstStyle>
            <a:lvl1pPr marL="0" indent="0" algn="ctr" latinLnBrk="0">
              <a:buNone/>
              <a:defRPr sz="5396" b="1" baseline="0">
                <a:solidFill>
                  <a:schemeClr val="tx1"/>
                </a:solidFill>
                <a:latin typeface="+mj-lt"/>
                <a:cs typeface="Arial" pitchFamily="34" charset="0"/>
              </a:defRPr>
            </a:lvl1pPr>
          </a:lstStyle>
          <a:p>
            <a:pPr lvl="0"/>
            <a:r>
              <a:rPr lang="en-US" noProof="0" dirty="0"/>
              <a:t>Click to Edit Section Title</a:t>
            </a:r>
            <a:endParaRPr lang="en-US" altLang="ko-KR" noProof="0" dirty="0"/>
          </a:p>
        </p:txBody>
      </p:sp>
    </p:spTree>
    <p:extLst>
      <p:ext uri="{BB962C8B-B14F-4D97-AF65-F5344CB8AC3E}">
        <p14:creationId xmlns:p14="http://schemas.microsoft.com/office/powerpoint/2010/main" val="35292164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C1780DB1-0AF0-4108-AFE1-9DA99F0DBCB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Slide Body Text">
            <a:extLst>
              <a:ext uri="{FF2B5EF4-FFF2-40B4-BE49-F238E27FC236}">
                <a16:creationId xmlns:a16="http://schemas.microsoft.com/office/drawing/2014/main" id="{5A9D2960-6D42-439F-82E8-812822013A10}"/>
              </a:ext>
            </a:extLst>
          </p:cNvPr>
          <p:cNvSpPr>
            <a:spLocks noGrp="1"/>
          </p:cNvSpPr>
          <p:nvPr>
            <p:ph type="body" sz="quarter" idx="10" hasCustomPrompt="1"/>
          </p:nvPr>
        </p:nvSpPr>
        <p:spPr>
          <a:xfrm>
            <a:off x="190402" y="1196125"/>
            <a:ext cx="11818096" cy="5528766"/>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391AFA4E-7870-4561-A1B8-AC956B0C8931}"/>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escr="Software University logo">
            <a:extLst>
              <a:ext uri="{FF2B5EF4-FFF2-40B4-BE49-F238E27FC236}">
                <a16:creationId xmlns:a16="http://schemas.microsoft.com/office/drawing/2014/main" id="{B1D3B425-B9BF-43ED-9DEC-C05002FBA22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6" name="Slide Title">
            <a:extLst>
              <a:ext uri="{FF2B5EF4-FFF2-40B4-BE49-F238E27FC236}">
                <a16:creationId xmlns:a16="http://schemas.microsoft.com/office/drawing/2014/main" id="{19B5B676-7892-440F-8191-7109B2C59885}"/>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1102970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portant Concept">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0020EB61-2079-41A3-B356-B1D8D48D786E}"/>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6" name="Rectangle Left"/>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CB4CB13C-66A1-466B-A6C1-B0BABF5CFEC1}"/>
              </a:ext>
            </a:extLst>
          </p:cNvPr>
          <p:cNvSpPr>
            <a:spLocks noGrp="1"/>
          </p:cNvSpPr>
          <p:nvPr>
            <p:ph type="body" sz="quarter" idx="10"/>
          </p:nvPr>
        </p:nvSpPr>
        <p:spPr>
          <a:xfrm>
            <a:off x="1866000" y="1121143"/>
            <a:ext cx="10129234"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3" name="Logo Software University" descr="Software University logo">
            <a:extLst>
              <a:ext uri="{FF2B5EF4-FFF2-40B4-BE49-F238E27FC236}">
                <a16:creationId xmlns:a16="http://schemas.microsoft.com/office/drawing/2014/main" id="{5573C101-930B-47AC-967A-A64513DFFDEE}"/>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8" name="Slide Title">
            <a:extLst>
              <a:ext uri="{FF2B5EF4-FFF2-40B4-BE49-F238E27FC236}">
                <a16:creationId xmlns:a16="http://schemas.microsoft.com/office/drawing/2014/main" id="{E2DA9691-CDF5-499C-94BB-AAA61DAC1BFB}"/>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10" name="Group 9">
            <a:extLst>
              <a:ext uri="{FF2B5EF4-FFF2-40B4-BE49-F238E27FC236}">
                <a16:creationId xmlns:a16="http://schemas.microsoft.com/office/drawing/2014/main" id="{43CDBCC2-1C96-44BC-B992-7B0C49C34904}"/>
              </a:ext>
            </a:extLst>
          </p:cNvPr>
          <p:cNvGrpSpPr/>
          <p:nvPr userDrawn="1"/>
        </p:nvGrpSpPr>
        <p:grpSpPr>
          <a:xfrm>
            <a:off x="185076" y="1868177"/>
            <a:ext cx="1937508" cy="3070349"/>
            <a:chOff x="3928039" y="1792355"/>
            <a:chExt cx="1830304" cy="2900460"/>
          </a:xfrm>
        </p:grpSpPr>
        <p:grpSp>
          <p:nvGrpSpPr>
            <p:cNvPr id="11" name="Group 10">
              <a:extLst>
                <a:ext uri="{FF2B5EF4-FFF2-40B4-BE49-F238E27FC236}">
                  <a16:creationId xmlns:a16="http://schemas.microsoft.com/office/drawing/2014/main" id="{7D71B3A8-4D39-42CF-9255-81EA3A622DD6}"/>
                </a:ext>
              </a:extLst>
            </p:cNvPr>
            <p:cNvGrpSpPr/>
            <p:nvPr/>
          </p:nvGrpSpPr>
          <p:grpSpPr>
            <a:xfrm>
              <a:off x="3928039" y="1792355"/>
              <a:ext cx="1830304" cy="2206534"/>
              <a:chOff x="3216839" y="2404072"/>
              <a:chExt cx="1830304" cy="2206534"/>
            </a:xfrm>
          </p:grpSpPr>
          <p:sp>
            <p:nvSpPr>
              <p:cNvPr id="25" name="Oval 24">
                <a:extLst>
                  <a:ext uri="{FF2B5EF4-FFF2-40B4-BE49-F238E27FC236}">
                    <a16:creationId xmlns:a16="http://schemas.microsoft.com/office/drawing/2014/main" id="{B98059F9-1874-426D-8AF7-A12C21F37DD9}"/>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5">
                <a:extLst>
                  <a:ext uri="{FF2B5EF4-FFF2-40B4-BE49-F238E27FC236}">
                    <a16:creationId xmlns:a16="http://schemas.microsoft.com/office/drawing/2014/main" id="{A3A1E077-DBDF-48F0-A924-604984B940A2}"/>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7" name="Rectangle 5">
                <a:extLst>
                  <a:ext uri="{FF2B5EF4-FFF2-40B4-BE49-F238E27FC236}">
                    <a16:creationId xmlns:a16="http://schemas.microsoft.com/office/drawing/2014/main" id="{798B1F51-1FA4-4199-81C7-62356C936CC9}"/>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28" name="Arc 27">
                <a:extLst>
                  <a:ext uri="{FF2B5EF4-FFF2-40B4-BE49-F238E27FC236}">
                    <a16:creationId xmlns:a16="http://schemas.microsoft.com/office/drawing/2014/main" id="{40A224C8-1233-40F7-96AB-BFF79AF6CDCB}"/>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29" name="Arc 28">
                <a:extLst>
                  <a:ext uri="{FF2B5EF4-FFF2-40B4-BE49-F238E27FC236}">
                    <a16:creationId xmlns:a16="http://schemas.microsoft.com/office/drawing/2014/main" id="{B57C7CCC-E218-4321-8C7B-3F0C5753C7A1}"/>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13" name="Rectangle: Rounded Corners 12">
              <a:extLst>
                <a:ext uri="{FF2B5EF4-FFF2-40B4-BE49-F238E27FC236}">
                  <a16:creationId xmlns:a16="http://schemas.microsoft.com/office/drawing/2014/main" id="{6AF309CA-A56C-4ABC-B293-420F4EB1A9B4}"/>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4" name="Rectangle: Rounded Corners 13">
              <a:extLst>
                <a:ext uri="{FF2B5EF4-FFF2-40B4-BE49-F238E27FC236}">
                  <a16:creationId xmlns:a16="http://schemas.microsoft.com/office/drawing/2014/main" id="{07955808-2AC7-44EB-8B6D-82B974E53A3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15" name="Straight Connector 14">
              <a:extLst>
                <a:ext uri="{FF2B5EF4-FFF2-40B4-BE49-F238E27FC236}">
                  <a16:creationId xmlns:a16="http://schemas.microsoft.com/office/drawing/2014/main" id="{AC6420D7-AEAB-45EF-8D46-11EB06E4AFEA}"/>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76C7FABC-6773-44F6-990B-3EB082BE9B3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1FAD48E1-DC45-4B3D-9CE5-613250708496}"/>
                </a:ext>
              </a:extLst>
            </p:cNvPr>
            <p:cNvGrpSpPr/>
            <p:nvPr/>
          </p:nvGrpSpPr>
          <p:grpSpPr>
            <a:xfrm>
              <a:off x="4203288" y="2479090"/>
              <a:ext cx="436874" cy="448528"/>
              <a:chOff x="2320288" y="2903541"/>
              <a:chExt cx="332555" cy="302680"/>
            </a:xfrm>
            <a:solidFill>
              <a:srgbClr val="464646"/>
            </a:solidFill>
          </p:grpSpPr>
          <p:cxnSp>
            <p:nvCxnSpPr>
              <p:cNvPr id="23" name="Straight Connector 22">
                <a:extLst>
                  <a:ext uri="{FF2B5EF4-FFF2-40B4-BE49-F238E27FC236}">
                    <a16:creationId xmlns:a16="http://schemas.microsoft.com/office/drawing/2014/main" id="{B01FD1D1-046F-457B-AB63-2702CE3E906E}"/>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95660C3-C72C-43EE-9C4A-170F85E5BE08}"/>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19" name="Straight Connector 18">
              <a:extLst>
                <a:ext uri="{FF2B5EF4-FFF2-40B4-BE49-F238E27FC236}">
                  <a16:creationId xmlns:a16="http://schemas.microsoft.com/office/drawing/2014/main" id="{A74EE503-8FC0-42A6-8860-CA4EE42272E4}"/>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F4189FDA-9FE8-490B-8A70-2E941811021F}"/>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18" name="Group 17">
              <a:extLst>
                <a:ext uri="{FF2B5EF4-FFF2-40B4-BE49-F238E27FC236}">
                  <a16:creationId xmlns:a16="http://schemas.microsoft.com/office/drawing/2014/main" id="{FDA3EFCD-0DF8-419D-8533-D781521E597E}"/>
                </a:ext>
              </a:extLst>
            </p:cNvPr>
            <p:cNvGrpSpPr/>
            <p:nvPr/>
          </p:nvGrpSpPr>
          <p:grpSpPr>
            <a:xfrm flipH="1">
              <a:off x="5035162" y="2479090"/>
              <a:ext cx="436872" cy="448528"/>
              <a:chOff x="2320288" y="2903541"/>
              <a:chExt cx="332555" cy="302680"/>
            </a:xfrm>
            <a:solidFill>
              <a:srgbClr val="464646"/>
            </a:solidFill>
          </p:grpSpPr>
          <p:cxnSp>
            <p:nvCxnSpPr>
              <p:cNvPr id="21" name="Straight Connector 20">
                <a:extLst>
                  <a:ext uri="{FF2B5EF4-FFF2-40B4-BE49-F238E27FC236}">
                    <a16:creationId xmlns:a16="http://schemas.microsoft.com/office/drawing/2014/main" id="{C3CC6A5A-182E-4A09-9C04-EB191881D789}"/>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40C8953-0555-48CC-8255-78F17E053EE7}"/>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cxnSp>
        <p:nvCxnSpPr>
          <p:cNvPr id="34" name="Straight Connector 33">
            <a:extLst>
              <a:ext uri="{FF2B5EF4-FFF2-40B4-BE49-F238E27FC236}">
                <a16:creationId xmlns:a16="http://schemas.microsoft.com/office/drawing/2014/main" id="{29B538CA-8CCB-43FB-B5E5-5FC04EBC1F54}"/>
              </a:ext>
            </a:extLst>
          </p:cNvPr>
          <p:cNvCxnSpPr>
            <a:cxnSpLocks/>
            <a:stCxn id="26" idx="2"/>
          </p:cNvCxnSpPr>
          <p:nvPr userDrawn="1"/>
        </p:nvCxnSpPr>
        <p:spPr>
          <a:xfrm flipH="1">
            <a:off x="673735" y="4203953"/>
            <a:ext cx="955204"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35453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mportant Example">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1865BF6B-7F07-4E9C-879F-80E36EEB3405}"/>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12" name="Rectangle Left">
            <a:extLst>
              <a:ext uri="{FF2B5EF4-FFF2-40B4-BE49-F238E27FC236}">
                <a16:creationId xmlns:a16="http://schemas.microsoft.com/office/drawing/2014/main" id="{345FB1C8-7F66-4D5C-ACCE-AE919936BCFD}"/>
              </a:ext>
            </a:extLst>
          </p:cNvPr>
          <p:cNvSpPr/>
          <p:nvPr/>
        </p:nvSpPr>
        <p:spPr>
          <a:xfrm>
            <a:off x="0" y="0"/>
            <a:ext cx="115383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5" name="Slide Body Text">
            <a:extLst>
              <a:ext uri="{FF2B5EF4-FFF2-40B4-BE49-F238E27FC236}">
                <a16:creationId xmlns:a16="http://schemas.microsoft.com/office/drawing/2014/main" id="{6157C8DE-E0AF-422B-BBB1-F0AF1264B5E9}"/>
              </a:ext>
            </a:extLst>
          </p:cNvPr>
          <p:cNvSpPr>
            <a:spLocks noGrp="1"/>
          </p:cNvSpPr>
          <p:nvPr>
            <p:ph type="body" sz="quarter" idx="10"/>
          </p:nvPr>
        </p:nvSpPr>
        <p:spPr>
          <a:xfrm>
            <a:off x="1673561" y="1121143"/>
            <a:ext cx="10321675"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pic>
        <p:nvPicPr>
          <p:cNvPr id="16" name="Logo Software University" descr="Software University logo">
            <a:extLst>
              <a:ext uri="{FF2B5EF4-FFF2-40B4-BE49-F238E27FC236}">
                <a16:creationId xmlns:a16="http://schemas.microsoft.com/office/drawing/2014/main" id="{EFEBB553-EACE-4B4F-8B4F-7629FDD910A4}"/>
              </a:ext>
            </a:extLst>
          </p:cNvPr>
          <p:cNvPicPr>
            <a:picLocks noChangeAspect="1"/>
          </p:cNvPicPr>
          <p:nvPr userDrawn="1"/>
        </p:nvPicPr>
        <p:blipFill>
          <a:blip r:embed="rId2" cstate="hq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8761" y="190267"/>
            <a:ext cx="2013336" cy="690975"/>
          </a:xfrm>
          <a:prstGeom prst="rect">
            <a:avLst/>
          </a:prstGeom>
        </p:spPr>
      </p:pic>
      <p:sp>
        <p:nvSpPr>
          <p:cNvPr id="13" name="Slide Title">
            <a:extLst>
              <a:ext uri="{FF2B5EF4-FFF2-40B4-BE49-F238E27FC236}">
                <a16:creationId xmlns:a16="http://schemas.microsoft.com/office/drawing/2014/main" id="{0D5CC956-5C4A-44BE-8F8B-327FAFA51E97}"/>
              </a:ext>
            </a:extLst>
          </p:cNvPr>
          <p:cNvSpPr>
            <a:spLocks noGrp="1"/>
          </p:cNvSpPr>
          <p:nvPr>
            <p:ph type="title" hasCustomPrompt="1"/>
          </p:nvPr>
        </p:nvSpPr>
        <p:spPr>
          <a:xfrm>
            <a:off x="1296957" y="100750"/>
            <a:ext cx="8625520" cy="882654"/>
          </a:xfrm>
        </p:spPr>
        <p:txBody>
          <a:bodyPr/>
          <a:lstStyle>
            <a:lvl1pPr latinLnBrk="0">
              <a:defRPr/>
            </a:lvl1pPr>
          </a:lstStyle>
          <a:p>
            <a:r>
              <a:rPr lang="en-US" noProof="0" dirty="0"/>
              <a:t>Slide Title</a:t>
            </a:r>
          </a:p>
        </p:txBody>
      </p:sp>
      <p:grpSp>
        <p:nvGrpSpPr>
          <p:cNvPr id="33" name="Group 32">
            <a:extLst>
              <a:ext uri="{FF2B5EF4-FFF2-40B4-BE49-F238E27FC236}">
                <a16:creationId xmlns:a16="http://schemas.microsoft.com/office/drawing/2014/main" id="{7CF60135-47AA-48F0-96BA-0E795668ABDB}"/>
              </a:ext>
            </a:extLst>
          </p:cNvPr>
          <p:cNvGrpSpPr/>
          <p:nvPr userDrawn="1"/>
        </p:nvGrpSpPr>
        <p:grpSpPr>
          <a:xfrm>
            <a:off x="392806" y="3429000"/>
            <a:ext cx="1522048" cy="2411973"/>
            <a:chOff x="3928039" y="1792355"/>
            <a:chExt cx="1830304" cy="2900460"/>
          </a:xfrm>
        </p:grpSpPr>
        <p:grpSp>
          <p:nvGrpSpPr>
            <p:cNvPr id="34" name="Group 33">
              <a:extLst>
                <a:ext uri="{FF2B5EF4-FFF2-40B4-BE49-F238E27FC236}">
                  <a16:creationId xmlns:a16="http://schemas.microsoft.com/office/drawing/2014/main" id="{2823380E-3936-41AF-BDF7-DA54D75BBF6B}"/>
                </a:ext>
              </a:extLst>
            </p:cNvPr>
            <p:cNvGrpSpPr/>
            <p:nvPr/>
          </p:nvGrpSpPr>
          <p:grpSpPr>
            <a:xfrm>
              <a:off x="3928039" y="1792355"/>
              <a:ext cx="1830304" cy="2206534"/>
              <a:chOff x="3216839" y="2404072"/>
              <a:chExt cx="1830304" cy="2206534"/>
            </a:xfrm>
          </p:grpSpPr>
          <p:sp>
            <p:nvSpPr>
              <p:cNvPr id="47" name="Oval 46">
                <a:extLst>
                  <a:ext uri="{FF2B5EF4-FFF2-40B4-BE49-F238E27FC236}">
                    <a16:creationId xmlns:a16="http://schemas.microsoft.com/office/drawing/2014/main" id="{52B047D9-D8DD-45C7-9BC8-6D4F682F5182}"/>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8" name="Rectangle 5">
                <a:extLst>
                  <a:ext uri="{FF2B5EF4-FFF2-40B4-BE49-F238E27FC236}">
                    <a16:creationId xmlns:a16="http://schemas.microsoft.com/office/drawing/2014/main" id="{4D84FE51-BD8E-47EA-9463-CE02FEA31766}"/>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9" name="Rectangle 5">
                <a:extLst>
                  <a:ext uri="{FF2B5EF4-FFF2-40B4-BE49-F238E27FC236}">
                    <a16:creationId xmlns:a16="http://schemas.microsoft.com/office/drawing/2014/main" id="{F5C8F037-C197-4219-AC87-3A81763512BC}"/>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50" name="Arc 49">
                <a:extLst>
                  <a:ext uri="{FF2B5EF4-FFF2-40B4-BE49-F238E27FC236}">
                    <a16:creationId xmlns:a16="http://schemas.microsoft.com/office/drawing/2014/main" id="{786EE401-CF8E-439B-94A0-EE6F3A7D5798}"/>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51" name="Arc 50">
                <a:extLst>
                  <a:ext uri="{FF2B5EF4-FFF2-40B4-BE49-F238E27FC236}">
                    <a16:creationId xmlns:a16="http://schemas.microsoft.com/office/drawing/2014/main" id="{8D9ACD38-B3EB-4A63-9730-CBF0501BF235}"/>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5" name="Rectangle: Rounded Corners 34">
              <a:extLst>
                <a:ext uri="{FF2B5EF4-FFF2-40B4-BE49-F238E27FC236}">
                  <a16:creationId xmlns:a16="http://schemas.microsoft.com/office/drawing/2014/main" id="{64EE493E-A353-4C75-A3B9-D48ABA2C57CC}"/>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6" name="Rectangle: Rounded Corners 35">
              <a:extLst>
                <a:ext uri="{FF2B5EF4-FFF2-40B4-BE49-F238E27FC236}">
                  <a16:creationId xmlns:a16="http://schemas.microsoft.com/office/drawing/2014/main" id="{718408B9-204E-42E3-9E79-33E047E869BC}"/>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7" name="Straight Connector 36">
              <a:extLst>
                <a:ext uri="{FF2B5EF4-FFF2-40B4-BE49-F238E27FC236}">
                  <a16:creationId xmlns:a16="http://schemas.microsoft.com/office/drawing/2014/main" id="{0AB66D97-DF6F-4CD2-AF13-42B5C852F673}"/>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2AFBA69-C196-4703-8AAB-5F72A8EDCEB5}"/>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9" name="Group 38">
              <a:extLst>
                <a:ext uri="{FF2B5EF4-FFF2-40B4-BE49-F238E27FC236}">
                  <a16:creationId xmlns:a16="http://schemas.microsoft.com/office/drawing/2014/main" id="{9AFC66C1-0C1C-4332-9C4E-782574C896B8}"/>
                </a:ext>
              </a:extLst>
            </p:cNvPr>
            <p:cNvGrpSpPr/>
            <p:nvPr/>
          </p:nvGrpSpPr>
          <p:grpSpPr>
            <a:xfrm>
              <a:off x="4203288" y="2479090"/>
              <a:ext cx="436874" cy="448528"/>
              <a:chOff x="2320288" y="2903541"/>
              <a:chExt cx="332555" cy="302680"/>
            </a:xfrm>
            <a:solidFill>
              <a:srgbClr val="464646"/>
            </a:solidFill>
          </p:grpSpPr>
          <p:cxnSp>
            <p:nvCxnSpPr>
              <p:cNvPr id="45" name="Straight Connector 44">
                <a:extLst>
                  <a:ext uri="{FF2B5EF4-FFF2-40B4-BE49-F238E27FC236}">
                    <a16:creationId xmlns:a16="http://schemas.microsoft.com/office/drawing/2014/main" id="{872CA8AD-EAF6-40BE-9DDE-ECDB4A980CA5}"/>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7DD3EC7-1A13-4AFE-BD6F-DA12C281FAFB}"/>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E46151FA-19E9-4E84-A082-EDAC6F76EA9D}"/>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41" name="Rectangle: Rounded Corners 40">
              <a:extLst>
                <a:ext uri="{FF2B5EF4-FFF2-40B4-BE49-F238E27FC236}">
                  <a16:creationId xmlns:a16="http://schemas.microsoft.com/office/drawing/2014/main" id="{3423EEF0-5B70-4091-B2DA-0740D2609643}"/>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42" name="Group 41">
              <a:extLst>
                <a:ext uri="{FF2B5EF4-FFF2-40B4-BE49-F238E27FC236}">
                  <a16:creationId xmlns:a16="http://schemas.microsoft.com/office/drawing/2014/main" id="{49A8AAA7-98E7-4224-B027-830FFCC285A3}"/>
                </a:ext>
              </a:extLst>
            </p:cNvPr>
            <p:cNvGrpSpPr/>
            <p:nvPr/>
          </p:nvGrpSpPr>
          <p:grpSpPr>
            <a:xfrm flipH="1">
              <a:off x="5035162" y="2479090"/>
              <a:ext cx="436872" cy="448528"/>
              <a:chOff x="2320288" y="2903541"/>
              <a:chExt cx="332555" cy="302680"/>
            </a:xfrm>
            <a:solidFill>
              <a:srgbClr val="464646"/>
            </a:solidFill>
          </p:grpSpPr>
          <p:cxnSp>
            <p:nvCxnSpPr>
              <p:cNvPr id="43" name="Straight Connector 42">
                <a:extLst>
                  <a:ext uri="{FF2B5EF4-FFF2-40B4-BE49-F238E27FC236}">
                    <a16:creationId xmlns:a16="http://schemas.microsoft.com/office/drawing/2014/main" id="{2129EC38-471E-4685-973E-BA7A7F567C42}"/>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78142BE-84C9-4834-B6CC-6623E401661C}"/>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79651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Slide Number">
            <a:extLst>
              <a:ext uri="{FF2B5EF4-FFF2-40B4-BE49-F238E27FC236}">
                <a16:creationId xmlns:a16="http://schemas.microsoft.com/office/drawing/2014/main" id="{F0B8C963-1813-4B69-AD27-6D02EBBBB569}"/>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dirty="0"/>
          </a:p>
        </p:txBody>
      </p:sp>
      <p:sp>
        <p:nvSpPr>
          <p:cNvPr id="3" name="Rectangle Left">
            <a:extLst>
              <a:ext uri="{FF2B5EF4-FFF2-40B4-BE49-F238E27FC236}">
                <a16:creationId xmlns:a16="http://schemas.microsoft.com/office/drawing/2014/main" id="{345FB1C8-7F66-4D5C-ACCE-AE919936BCFD}"/>
              </a:ext>
            </a:extLst>
          </p:cNvPr>
          <p:cNvSpPr/>
          <p:nvPr userDrawn="1"/>
        </p:nvSpPr>
        <p:spPr>
          <a:xfrm>
            <a:off x="0" y="0"/>
            <a:ext cx="42947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1"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dirty="0">
              <a:ln>
                <a:noFill/>
              </a:ln>
              <a:solidFill>
                <a:srgbClr val="F7C86D"/>
              </a:solidFill>
              <a:effectLst/>
              <a:uLnTx/>
              <a:uFillTx/>
              <a:latin typeface="Calibri" panose="020F0502020204030204"/>
              <a:ea typeface="맑은 고딕" panose="020B0503020000020004" pitchFamily="34" charset="-127"/>
              <a:cs typeface="+mn-cs"/>
            </a:endParaRPr>
          </a:p>
        </p:txBody>
      </p:sp>
      <p:sp>
        <p:nvSpPr>
          <p:cNvPr id="7" name="Slide Body Text">
            <a:extLst>
              <a:ext uri="{FF2B5EF4-FFF2-40B4-BE49-F238E27FC236}">
                <a16:creationId xmlns:a16="http://schemas.microsoft.com/office/drawing/2014/main" id="{7296EDA7-D37D-4B31-A888-371F0804124F}"/>
              </a:ext>
            </a:extLst>
          </p:cNvPr>
          <p:cNvSpPr>
            <a:spLocks noGrp="1"/>
          </p:cNvSpPr>
          <p:nvPr>
            <p:ph type="body" sz="quarter" idx="10"/>
          </p:nvPr>
        </p:nvSpPr>
        <p:spPr>
          <a:xfrm>
            <a:off x="585176" y="1121143"/>
            <a:ext cx="11410061" cy="5546589"/>
          </a:xfrm>
        </p:spPr>
        <p:txBody>
          <a:bodyPr/>
          <a:lstStyle>
            <a:lvl1pPr latinLnBrk="0">
              <a:defRPr>
                <a:solidFill>
                  <a:schemeClr val="tx1"/>
                </a:solidFill>
              </a:defRPr>
            </a:lvl1pPr>
            <a:lvl2pPr latinLnBrk="0">
              <a:defRPr>
                <a:solidFill>
                  <a:schemeClr val="tx1"/>
                </a:solidFill>
              </a:defRPr>
            </a:lvl2pPr>
            <a:lvl3pPr latinLnBrk="0">
              <a:defRPr>
                <a:solidFill>
                  <a:schemeClr val="tx1"/>
                </a:solidFill>
              </a:defRPr>
            </a:lvl3pPr>
            <a:lvl4pPr latinLnBrk="0">
              <a:defRPr>
                <a:solidFill>
                  <a:schemeClr val="tx1"/>
                </a:solidFill>
              </a:defRPr>
            </a:lvl4pPr>
            <a:lvl5pPr latinLnBrk="0">
              <a:defRPr>
                <a:solidFill>
                  <a:schemeClr val="tx1"/>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Slide Title">
            <a:extLst>
              <a:ext uri="{FF2B5EF4-FFF2-40B4-BE49-F238E27FC236}">
                <a16:creationId xmlns:a16="http://schemas.microsoft.com/office/drawing/2014/main" id="{55A88B09-3557-48A3-BF27-42699C269215}"/>
              </a:ext>
            </a:extLst>
          </p:cNvPr>
          <p:cNvSpPr>
            <a:spLocks noGrp="1"/>
          </p:cNvSpPr>
          <p:nvPr>
            <p:ph type="title" hasCustomPrompt="1"/>
          </p:nvPr>
        </p:nvSpPr>
        <p:spPr>
          <a:xfrm>
            <a:off x="585176" y="100750"/>
            <a:ext cx="11410061" cy="882654"/>
          </a:xfrm>
        </p:spPr>
        <p:txBody>
          <a:bodyPr/>
          <a:lstStyle>
            <a:lvl1pPr latinLnBrk="0">
              <a:defRPr/>
            </a:lvl1pPr>
          </a:lstStyle>
          <a:p>
            <a:r>
              <a:rPr lang="en-US" noProof="0" dirty="0"/>
              <a:t>Slide Title</a:t>
            </a:r>
          </a:p>
        </p:txBody>
      </p:sp>
      <p:grpSp>
        <p:nvGrpSpPr>
          <p:cNvPr id="28" name="Group 27">
            <a:extLst>
              <a:ext uri="{FF2B5EF4-FFF2-40B4-BE49-F238E27FC236}">
                <a16:creationId xmlns:a16="http://schemas.microsoft.com/office/drawing/2014/main" id="{C4248838-4E67-439E-AE0A-0043D2CB04D6}"/>
              </a:ext>
            </a:extLst>
          </p:cNvPr>
          <p:cNvGrpSpPr/>
          <p:nvPr userDrawn="1"/>
        </p:nvGrpSpPr>
        <p:grpSpPr>
          <a:xfrm>
            <a:off x="108596" y="5591709"/>
            <a:ext cx="641749" cy="1016973"/>
            <a:chOff x="3928039" y="1792355"/>
            <a:chExt cx="1830304" cy="2900460"/>
          </a:xfrm>
        </p:grpSpPr>
        <p:grpSp>
          <p:nvGrpSpPr>
            <p:cNvPr id="29" name="Group 28">
              <a:extLst>
                <a:ext uri="{FF2B5EF4-FFF2-40B4-BE49-F238E27FC236}">
                  <a16:creationId xmlns:a16="http://schemas.microsoft.com/office/drawing/2014/main" id="{810CFD6A-2427-49D5-846A-5F93601D4184}"/>
                </a:ext>
              </a:extLst>
            </p:cNvPr>
            <p:cNvGrpSpPr/>
            <p:nvPr/>
          </p:nvGrpSpPr>
          <p:grpSpPr>
            <a:xfrm>
              <a:off x="3928039" y="1792355"/>
              <a:ext cx="1830304" cy="2206534"/>
              <a:chOff x="3216839" y="2404072"/>
              <a:chExt cx="1830304" cy="2206534"/>
            </a:xfrm>
          </p:grpSpPr>
          <p:sp>
            <p:nvSpPr>
              <p:cNvPr id="42" name="Oval 41">
                <a:extLst>
                  <a:ext uri="{FF2B5EF4-FFF2-40B4-BE49-F238E27FC236}">
                    <a16:creationId xmlns:a16="http://schemas.microsoft.com/office/drawing/2014/main" id="{017B1AE5-5C36-4839-BA1F-B404EA44E701}"/>
                  </a:ext>
                </a:extLst>
              </p:cNvPr>
              <p:cNvSpPr/>
              <p:nvPr/>
            </p:nvSpPr>
            <p:spPr>
              <a:xfrm>
                <a:off x="3216839" y="2404072"/>
                <a:ext cx="1830304" cy="1830304"/>
              </a:xfrm>
              <a:prstGeom prst="ellipse">
                <a:avLst/>
              </a:pr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43" name="Rectangle 5">
                <a:extLst>
                  <a:ext uri="{FF2B5EF4-FFF2-40B4-BE49-F238E27FC236}">
                    <a16:creationId xmlns:a16="http://schemas.microsoft.com/office/drawing/2014/main" id="{FB963D79-BB49-4A1D-BA66-EA0670C79BAE}"/>
                  </a:ext>
                </a:extLst>
              </p:cNvPr>
              <p:cNvSpPr/>
              <p:nvPr/>
            </p:nvSpPr>
            <p:spPr>
              <a:xfrm>
                <a:off x="3699615" y="3807346"/>
                <a:ext cx="1143001" cy="803260"/>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4" name="Rectangle 5">
                <a:extLst>
                  <a:ext uri="{FF2B5EF4-FFF2-40B4-BE49-F238E27FC236}">
                    <a16:creationId xmlns:a16="http://schemas.microsoft.com/office/drawing/2014/main" id="{6D7746D8-B913-493B-AAE9-25BC6893D40E}"/>
                  </a:ext>
                </a:extLst>
              </p:cNvPr>
              <p:cNvSpPr/>
              <p:nvPr/>
            </p:nvSpPr>
            <p:spPr>
              <a:xfrm flipH="1">
                <a:off x="3426570" y="3807347"/>
                <a:ext cx="1143000" cy="803259"/>
              </a:xfrm>
              <a:custGeom>
                <a:avLst/>
                <a:gdLst>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876300"/>
                  <a:gd name="connsiteY0" fmla="*/ 0 h 787400"/>
                  <a:gd name="connsiteX1" fmla="*/ 876300 w 876300"/>
                  <a:gd name="connsiteY1" fmla="*/ 0 h 787400"/>
                  <a:gd name="connsiteX2" fmla="*/ 876300 w 876300"/>
                  <a:gd name="connsiteY2" fmla="*/ 787400 h 787400"/>
                  <a:gd name="connsiteX3" fmla="*/ 0 w 876300"/>
                  <a:gd name="connsiteY3" fmla="*/ 787400 h 787400"/>
                  <a:gd name="connsiteX4" fmla="*/ 0 w 876300"/>
                  <a:gd name="connsiteY4" fmla="*/ 0 h 787400"/>
                  <a:gd name="connsiteX0" fmla="*/ 0 w 1130300"/>
                  <a:gd name="connsiteY0" fmla="*/ 0 h 787400"/>
                  <a:gd name="connsiteX1" fmla="*/ 1130300 w 1130300"/>
                  <a:gd name="connsiteY1" fmla="*/ 50800 h 787400"/>
                  <a:gd name="connsiteX2" fmla="*/ 876300 w 1130300"/>
                  <a:gd name="connsiteY2" fmla="*/ 787400 h 787400"/>
                  <a:gd name="connsiteX3" fmla="*/ 0 w 1130300"/>
                  <a:gd name="connsiteY3" fmla="*/ 787400 h 787400"/>
                  <a:gd name="connsiteX4" fmla="*/ 0 w 1130300"/>
                  <a:gd name="connsiteY4" fmla="*/ 0 h 787400"/>
                  <a:gd name="connsiteX0" fmla="*/ 0 w 1136650"/>
                  <a:gd name="connsiteY0" fmla="*/ 0 h 787400"/>
                  <a:gd name="connsiteX1" fmla="*/ 1136650 w 1136650"/>
                  <a:gd name="connsiteY1" fmla="*/ 38100 h 787400"/>
                  <a:gd name="connsiteX2" fmla="*/ 876300 w 1136650"/>
                  <a:gd name="connsiteY2" fmla="*/ 787400 h 787400"/>
                  <a:gd name="connsiteX3" fmla="*/ 0 w 1136650"/>
                  <a:gd name="connsiteY3" fmla="*/ 787400 h 787400"/>
                  <a:gd name="connsiteX4" fmla="*/ 0 w 1136650"/>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650" h="787400">
                    <a:moveTo>
                      <a:pt x="0" y="0"/>
                    </a:moveTo>
                    <a:lnTo>
                      <a:pt x="1136650" y="38100"/>
                    </a:lnTo>
                    <a:cubicBezTo>
                      <a:pt x="920750" y="376767"/>
                      <a:pt x="876300" y="524933"/>
                      <a:pt x="876300" y="787400"/>
                    </a:cubicBezTo>
                    <a:lnTo>
                      <a:pt x="0" y="787400"/>
                    </a:lnTo>
                    <a:lnTo>
                      <a:pt x="0" y="0"/>
                    </a:lnTo>
                    <a:close/>
                  </a:path>
                </a:pathLst>
              </a:custGeom>
              <a:solidFill>
                <a:srgbClr val="F2A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
            <p:nvSpPr>
              <p:cNvPr id="45" name="Arc 44">
                <a:extLst>
                  <a:ext uri="{FF2B5EF4-FFF2-40B4-BE49-F238E27FC236}">
                    <a16:creationId xmlns:a16="http://schemas.microsoft.com/office/drawing/2014/main" id="{29031C02-E965-417B-8799-96061B14F30D}"/>
                  </a:ext>
                </a:extLst>
              </p:cNvPr>
              <p:cNvSpPr/>
              <p:nvPr/>
            </p:nvSpPr>
            <p:spPr>
              <a:xfrm>
                <a:off x="3454111" y="2482850"/>
                <a:ext cx="1504950" cy="1504950"/>
              </a:xfrm>
              <a:prstGeom prst="arc">
                <a:avLst>
                  <a:gd name="adj1" fmla="val 18068338"/>
                  <a:gd name="adj2" fmla="val 0"/>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sp>
            <p:nvSpPr>
              <p:cNvPr id="46" name="Arc 45">
                <a:extLst>
                  <a:ext uri="{FF2B5EF4-FFF2-40B4-BE49-F238E27FC236}">
                    <a16:creationId xmlns:a16="http://schemas.microsoft.com/office/drawing/2014/main" id="{26BFD8A6-BC99-4B16-BA10-08A9E5C681C0}"/>
                  </a:ext>
                </a:extLst>
              </p:cNvPr>
              <p:cNvSpPr/>
              <p:nvPr/>
            </p:nvSpPr>
            <p:spPr>
              <a:xfrm>
                <a:off x="3454111" y="2482849"/>
                <a:ext cx="1504950" cy="1504950"/>
              </a:xfrm>
              <a:prstGeom prst="arc">
                <a:avLst>
                  <a:gd name="adj1" fmla="val 17518504"/>
                  <a:gd name="adj2" fmla="val 17709817"/>
                </a:avLst>
              </a:prstGeom>
              <a:ln w="38100" cap="rnd">
                <a:solidFill>
                  <a:schemeClr val="bg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bg-BG">
                  <a:ln w="57150">
                    <a:solidFill>
                      <a:schemeClr val="tx1"/>
                    </a:solidFill>
                  </a:ln>
                </a:endParaRPr>
              </a:p>
            </p:txBody>
          </p:sp>
        </p:grpSp>
        <p:sp>
          <p:nvSpPr>
            <p:cNvPr id="30" name="Rectangle: Rounded Corners 29">
              <a:extLst>
                <a:ext uri="{FF2B5EF4-FFF2-40B4-BE49-F238E27FC236}">
                  <a16:creationId xmlns:a16="http://schemas.microsoft.com/office/drawing/2014/main" id="{B310277F-A78E-4FB9-9EA9-88BE4F1D585B}"/>
                </a:ext>
              </a:extLst>
            </p:cNvPr>
            <p:cNvSpPr/>
            <p:nvPr/>
          </p:nvSpPr>
          <p:spPr>
            <a:xfrm>
              <a:off x="4400007" y="4324162"/>
              <a:ext cx="886369"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31" name="Rectangle: Rounded Corners 30">
              <a:extLst>
                <a:ext uri="{FF2B5EF4-FFF2-40B4-BE49-F238E27FC236}">
                  <a16:creationId xmlns:a16="http://schemas.microsoft.com/office/drawing/2014/main" id="{A92CF92B-C212-4542-83AE-A0058B5BB5EA}"/>
                </a:ext>
              </a:extLst>
            </p:cNvPr>
            <p:cNvSpPr/>
            <p:nvPr/>
          </p:nvSpPr>
          <p:spPr>
            <a:xfrm>
              <a:off x="4533357" y="4542116"/>
              <a:ext cx="619670" cy="150699"/>
            </a:xfrm>
            <a:prstGeom prst="roundRect">
              <a:avLst/>
            </a:prstGeom>
            <a:solidFill>
              <a:srgbClr val="F2A40D"/>
            </a:solidFill>
            <a:ln w="38100">
              <a:solidFill>
                <a:srgbClr val="464646"/>
              </a:solidFill>
            </a:ln>
            <a:effectLst>
              <a:outerShdw blurRad="152400" dist="381000" dir="5400000" sx="70000" sy="7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cxnSp>
          <p:nvCxnSpPr>
            <p:cNvPr id="32" name="Straight Connector 31">
              <a:extLst>
                <a:ext uri="{FF2B5EF4-FFF2-40B4-BE49-F238E27FC236}">
                  <a16:creationId xmlns:a16="http://schemas.microsoft.com/office/drawing/2014/main" id="{563B4374-5C0D-461F-B3BD-78D99614D365}"/>
                </a:ext>
              </a:extLst>
            </p:cNvPr>
            <p:cNvCxnSpPr>
              <a:cxnSpLocks/>
            </p:cNvCxnSpPr>
            <p:nvPr/>
          </p:nvCxnSpPr>
          <p:spPr>
            <a:xfrm flipH="1" flipV="1">
              <a:off x="4472677" y="2844800"/>
              <a:ext cx="161562"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FBC6FDE7-AEA1-4230-8433-4C088A0FF5F9}"/>
                </a:ext>
              </a:extLst>
            </p:cNvPr>
            <p:cNvCxnSpPr>
              <a:cxnSpLocks/>
            </p:cNvCxnSpPr>
            <p:nvPr/>
          </p:nvCxnSpPr>
          <p:spPr>
            <a:xfrm flipH="1">
              <a:off x="4578548" y="3618567"/>
              <a:ext cx="528128" cy="0"/>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grpSp>
          <p:nvGrpSpPr>
            <p:cNvPr id="34" name="Group 33">
              <a:extLst>
                <a:ext uri="{FF2B5EF4-FFF2-40B4-BE49-F238E27FC236}">
                  <a16:creationId xmlns:a16="http://schemas.microsoft.com/office/drawing/2014/main" id="{C4D1021D-07C7-4331-8FF6-36980A30978B}"/>
                </a:ext>
              </a:extLst>
            </p:cNvPr>
            <p:cNvGrpSpPr/>
            <p:nvPr/>
          </p:nvGrpSpPr>
          <p:grpSpPr>
            <a:xfrm>
              <a:off x="4203288" y="2479090"/>
              <a:ext cx="436874" cy="448528"/>
              <a:chOff x="2320288" y="2903541"/>
              <a:chExt cx="332555" cy="302680"/>
            </a:xfrm>
            <a:solidFill>
              <a:srgbClr val="464646"/>
            </a:solidFill>
          </p:grpSpPr>
          <p:cxnSp>
            <p:nvCxnSpPr>
              <p:cNvPr id="40" name="Straight Connector 39">
                <a:extLst>
                  <a:ext uri="{FF2B5EF4-FFF2-40B4-BE49-F238E27FC236}">
                    <a16:creationId xmlns:a16="http://schemas.microsoft.com/office/drawing/2014/main" id="{13B7FE99-95CF-45D5-966B-87A979B93431}"/>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1BBA69B-19FF-4ADB-A739-AD8136A5F0A6}"/>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cxnSp>
          <p:nvCxnSpPr>
            <p:cNvPr id="35" name="Straight Connector 34">
              <a:extLst>
                <a:ext uri="{FF2B5EF4-FFF2-40B4-BE49-F238E27FC236}">
                  <a16:creationId xmlns:a16="http://schemas.microsoft.com/office/drawing/2014/main" id="{BFD1D86B-562B-40B2-8E46-34233EFEE7FC}"/>
                </a:ext>
              </a:extLst>
            </p:cNvPr>
            <p:cNvCxnSpPr>
              <a:cxnSpLocks/>
            </p:cNvCxnSpPr>
            <p:nvPr/>
          </p:nvCxnSpPr>
          <p:spPr>
            <a:xfrm flipV="1">
              <a:off x="5048904" y="2844800"/>
              <a:ext cx="142425" cy="1164292"/>
            </a:xfrm>
            <a:prstGeom prst="line">
              <a:avLst/>
            </a:prstGeom>
            <a:solidFill>
              <a:srgbClr val="464646"/>
            </a:solidFill>
            <a:ln w="38100">
              <a:solidFill>
                <a:srgbClr val="464646"/>
              </a:solidFill>
            </a:ln>
          </p:spPr>
          <p:style>
            <a:lnRef idx="1">
              <a:schemeClr val="dk1"/>
            </a:lnRef>
            <a:fillRef idx="0">
              <a:schemeClr val="dk1"/>
            </a:fillRef>
            <a:effectRef idx="0">
              <a:schemeClr val="dk1"/>
            </a:effectRef>
            <a:fontRef idx="minor">
              <a:schemeClr val="tx1"/>
            </a:fontRef>
          </p:style>
        </p:cxnSp>
        <p:sp>
          <p:nvSpPr>
            <p:cNvPr id="36" name="Rectangle: Rounded Corners 35">
              <a:extLst>
                <a:ext uri="{FF2B5EF4-FFF2-40B4-BE49-F238E27FC236}">
                  <a16:creationId xmlns:a16="http://schemas.microsoft.com/office/drawing/2014/main" id="{388C17BD-16A1-43C5-BFFA-2FF9174719E1}"/>
                </a:ext>
              </a:extLst>
            </p:cNvPr>
            <p:cNvSpPr/>
            <p:nvPr/>
          </p:nvSpPr>
          <p:spPr>
            <a:xfrm>
              <a:off x="4355556" y="4106208"/>
              <a:ext cx="975271" cy="150698"/>
            </a:xfrm>
            <a:prstGeom prst="roundRect">
              <a:avLst/>
            </a:prstGeom>
            <a:solidFill>
              <a:srgbClr val="F2A40D"/>
            </a:solidFill>
            <a:ln w="38100">
              <a:solidFill>
                <a:srgbClr val="4646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nvGrpSpPr>
            <p:cNvPr id="37" name="Group 36">
              <a:extLst>
                <a:ext uri="{FF2B5EF4-FFF2-40B4-BE49-F238E27FC236}">
                  <a16:creationId xmlns:a16="http://schemas.microsoft.com/office/drawing/2014/main" id="{1B3B910E-ACFC-4F28-8E28-F02E1588B87E}"/>
                </a:ext>
              </a:extLst>
            </p:cNvPr>
            <p:cNvGrpSpPr/>
            <p:nvPr/>
          </p:nvGrpSpPr>
          <p:grpSpPr>
            <a:xfrm flipH="1">
              <a:off x="5035162" y="2479090"/>
              <a:ext cx="436872" cy="448528"/>
              <a:chOff x="2320288" y="2903541"/>
              <a:chExt cx="332555" cy="302680"/>
            </a:xfrm>
            <a:solidFill>
              <a:srgbClr val="464646"/>
            </a:solidFill>
          </p:grpSpPr>
          <p:cxnSp>
            <p:nvCxnSpPr>
              <p:cNvPr id="38" name="Straight Connector 37">
                <a:extLst>
                  <a:ext uri="{FF2B5EF4-FFF2-40B4-BE49-F238E27FC236}">
                    <a16:creationId xmlns:a16="http://schemas.microsoft.com/office/drawing/2014/main" id="{F57772B6-06C0-4F54-AA94-D3F92DA4716A}"/>
                  </a:ext>
                </a:extLst>
              </p:cNvPr>
              <p:cNvCxnSpPr>
                <a:cxnSpLocks/>
              </p:cNvCxnSpPr>
              <p:nvPr/>
            </p:nvCxnSpPr>
            <p:spPr>
              <a:xfrm flipH="1" flipV="1">
                <a:off x="2321560" y="305488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23370C1F-7876-4278-AB20-78F6CAA385E2}"/>
                  </a:ext>
                </a:extLst>
              </p:cNvPr>
              <p:cNvCxnSpPr>
                <a:cxnSpLocks/>
              </p:cNvCxnSpPr>
              <p:nvPr/>
            </p:nvCxnSpPr>
            <p:spPr>
              <a:xfrm flipH="1">
                <a:off x="2320288" y="2903541"/>
                <a:ext cx="331283" cy="151340"/>
              </a:xfrm>
              <a:prstGeom prst="line">
                <a:avLst/>
              </a:prstGeom>
              <a:grpFill/>
              <a:ln w="38100" cap="rnd">
                <a:solidFill>
                  <a:srgbClr val="464646"/>
                </a:solidFill>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2845625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urce Code Example">
    <p:spTree>
      <p:nvGrpSpPr>
        <p:cNvPr id="1" name=""/>
        <p:cNvGrpSpPr/>
        <p:nvPr/>
      </p:nvGrpSpPr>
      <p:grpSpPr>
        <a:xfrm>
          <a:off x="0" y="0"/>
          <a:ext cx="0" cy="0"/>
          <a:chOff x="0" y="0"/>
          <a:chExt cx="0" cy="0"/>
        </a:xfrm>
      </p:grpSpPr>
      <p:sp>
        <p:nvSpPr>
          <p:cNvPr id="8" name="Slide Number">
            <a:extLst>
              <a:ext uri="{FF2B5EF4-FFF2-40B4-BE49-F238E27FC236}">
                <a16:creationId xmlns:a16="http://schemas.microsoft.com/office/drawing/2014/main" id="{509D954E-A844-4072-A556-DE584BEB9321}"/>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sp>
        <p:nvSpPr>
          <p:cNvPr id="6" name="Code Box">
            <a:extLst>
              <a:ext uri="{FF2B5EF4-FFF2-40B4-BE49-F238E27FC236}">
                <a16:creationId xmlns:a16="http://schemas.microsoft.com/office/drawing/2014/main" id="{3278A82F-5546-4977-9F75-2A933B415945}"/>
              </a:ext>
            </a:extLst>
          </p:cNvPr>
          <p:cNvSpPr>
            <a:spLocks noGrp="1"/>
          </p:cNvSpPr>
          <p:nvPr>
            <p:ph type="body" sz="quarter" idx="11" hasCustomPrompt="1"/>
          </p:nvPr>
        </p:nvSpPr>
        <p:spPr>
          <a:xfrm>
            <a:off x="621234" y="1931154"/>
            <a:ext cx="10949531" cy="1362846"/>
          </a:xfrm>
          <a:prstGeom prst="rect">
            <a:avLst/>
          </a:prstGeom>
          <a:solidFill>
            <a:schemeClr val="accent6">
              <a:lumMod val="75000"/>
              <a:alpha val="15000"/>
            </a:schemeClr>
          </a:solidFill>
          <a:ln w="12700">
            <a:solidFill>
              <a:schemeClr val="tx1">
                <a:lumMod val="50000"/>
              </a:schemeClr>
            </a:solidFill>
          </a:ln>
        </p:spPr>
        <p:txBody>
          <a:bodyPr wrap="square" lIns="144000" tIns="108000" rIns="144000" bIns="108000">
            <a:spAutoFit/>
          </a:bodyPr>
          <a:lstStyle>
            <a:lvl1pPr marL="0" indent="0" latinLnBrk="0">
              <a:lnSpc>
                <a:spcPct val="105000"/>
              </a:lnSpc>
              <a:spcBef>
                <a:spcPts val="0"/>
              </a:spcBef>
              <a:spcAft>
                <a:spcPts val="0"/>
              </a:spcAft>
              <a:buNone/>
              <a:defRPr lang="en-US" sz="2398" b="1" noProof="1" smtClean="0">
                <a:solidFill>
                  <a:schemeClr val="tx1"/>
                </a:solidFill>
                <a:effectLst/>
                <a:latin typeface="Consolas" pitchFamily="49" charset="0"/>
                <a:cs typeface="Consolas" pitchFamily="49" charset="0"/>
              </a:defRPr>
            </a:lvl1pPr>
          </a:lstStyle>
          <a:p>
            <a:pPr marL="0" lvl="0"/>
            <a:r>
              <a:rPr lang="en-US" noProof="1"/>
              <a:t>Source code box</a:t>
            </a:r>
          </a:p>
          <a:p>
            <a:pPr marL="0" lvl="0"/>
            <a:r>
              <a:rPr lang="en-US" noProof="1"/>
              <a:t>…</a:t>
            </a:r>
          </a:p>
          <a:p>
            <a:pPr marL="0" lvl="0"/>
            <a:r>
              <a:rPr lang="en-US" noProof="1"/>
              <a:t>…</a:t>
            </a:r>
          </a:p>
        </p:txBody>
      </p:sp>
      <p:sp>
        <p:nvSpPr>
          <p:cNvPr id="21" name="Slide Body Text">
            <a:extLst>
              <a:ext uri="{FF2B5EF4-FFF2-40B4-BE49-F238E27FC236}">
                <a16:creationId xmlns:a16="http://schemas.microsoft.com/office/drawing/2014/main" id="{04F318BE-2BAD-4677-871C-D78A4BF0CBA6}"/>
              </a:ext>
            </a:extLst>
          </p:cNvPr>
          <p:cNvSpPr>
            <a:spLocks noGrp="1"/>
          </p:cNvSpPr>
          <p:nvPr>
            <p:ph type="body" sz="quarter" idx="10" hasCustomPrompt="1"/>
          </p:nvPr>
        </p:nvSpPr>
        <p:spPr>
          <a:xfrm>
            <a:off x="190501" y="1196126"/>
            <a:ext cx="11811097" cy="5561124"/>
          </a:xfrm>
        </p:spPr>
        <p:txBody>
          <a:bodyPr/>
          <a:lstStyle>
            <a:lvl1pPr marL="0" indent="0" latinLnBrk="0">
              <a:buNone/>
              <a:defRPr>
                <a:solidFill>
                  <a:schemeClr val="tx1"/>
                </a:solidFill>
              </a:defRPr>
            </a:lvl1pPr>
            <a:lvl2pPr marL="609219" indent="0">
              <a:buNone/>
              <a:defRPr/>
            </a:lvl2pPr>
          </a:lstStyle>
          <a:p>
            <a:pPr lvl="0"/>
            <a:r>
              <a:rPr lang="en-US" noProof="0"/>
              <a:t>Sample source code:</a:t>
            </a:r>
          </a:p>
        </p:txBody>
      </p:sp>
      <p:sp>
        <p:nvSpPr>
          <p:cNvPr id="9" name="Rectangle Top">
            <a:extLst>
              <a:ext uri="{FF2B5EF4-FFF2-40B4-BE49-F238E27FC236}">
                <a16:creationId xmlns:a16="http://schemas.microsoft.com/office/drawing/2014/main" id="{A15CE03A-0933-4E5D-9EA1-718D4F802FFC}"/>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0" name="Logo Software University" descr="Software University logo">
            <a:extLst>
              <a:ext uri="{FF2B5EF4-FFF2-40B4-BE49-F238E27FC236}">
                <a16:creationId xmlns:a16="http://schemas.microsoft.com/office/drawing/2014/main" id="{8C01D7AF-7CBD-46E1-99F3-8EB60E838D91}"/>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1" name="Slide Title">
            <a:extLst>
              <a:ext uri="{FF2B5EF4-FFF2-40B4-BE49-F238E27FC236}">
                <a16:creationId xmlns:a16="http://schemas.microsoft.com/office/drawing/2014/main" id="{47D60833-F0A9-4F29-8C06-A963A7C8BE93}"/>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1000829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39DDE17E-5472-41F3-AF5F-54DFF10DC63C}"/>
              </a:ext>
            </a:extLst>
          </p:cNvPr>
          <p:cNvSpPr>
            <a:spLocks noGrp="1"/>
          </p:cNvSpPr>
          <p:nvPr>
            <p:ph type="sldNum" sz="quarter" idx="4"/>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a:t>
            </a:fld>
            <a:endParaRPr lang="en-US" noProof="0"/>
          </a:p>
        </p:txBody>
      </p:sp>
      <p:pic>
        <p:nvPicPr>
          <p:cNvPr id="9" name="Picture SoftUni Mascot" descr="SoftUni mascot with laptop">
            <a:extLst>
              <a:ext uri="{FF2B5EF4-FFF2-40B4-BE49-F238E27FC236}">
                <a16:creationId xmlns:a16="http://schemas.microsoft.com/office/drawing/2014/main" id="{DC4365F6-D2C1-47B4-8477-38FD2C7711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9516000" y="3408496"/>
            <a:ext cx="2251057" cy="3044431"/>
          </a:xfrm>
          <a:prstGeom prst="rect">
            <a:avLst/>
          </a:prstGeom>
        </p:spPr>
      </p:pic>
      <p:sp>
        <p:nvSpPr>
          <p:cNvPr id="23" name="Slide Body Text">
            <a:extLst>
              <a:ext uri="{FF2B5EF4-FFF2-40B4-BE49-F238E27FC236}">
                <a16:creationId xmlns:a16="http://schemas.microsoft.com/office/drawing/2014/main" id="{889D93F4-ABFA-46BF-8E5D-FE6562ACB20F}"/>
              </a:ext>
            </a:extLst>
          </p:cNvPr>
          <p:cNvSpPr>
            <a:spLocks noGrp="1"/>
          </p:cNvSpPr>
          <p:nvPr>
            <p:ph type="body" sz="quarter" idx="13" hasCustomPrompt="1"/>
          </p:nvPr>
        </p:nvSpPr>
        <p:spPr>
          <a:xfrm>
            <a:off x="196766" y="1371604"/>
            <a:ext cx="9049234" cy="5207396"/>
          </a:xfrm>
        </p:spPr>
        <p:txBody>
          <a:bodyPr>
            <a:normAutofit/>
          </a:bodyPr>
          <a:lstStyle>
            <a:lvl1pPr marL="514042" indent="-514042" latinLnBrk="0">
              <a:buFont typeface="+mj-lt"/>
              <a:buAutoNum type="arabicPeriod"/>
              <a:defRPr sz="3600">
                <a:solidFill>
                  <a:schemeClr val="tx1"/>
                </a:solidFill>
              </a:defRPr>
            </a:lvl1pPr>
            <a:lvl2pPr>
              <a:defRPr sz="3400"/>
            </a:lvl2pPr>
          </a:lstStyle>
          <a:p>
            <a:pPr lvl="0"/>
            <a:r>
              <a:rPr lang="en-US" noProof="0"/>
              <a:t>…</a:t>
            </a:r>
          </a:p>
          <a:p>
            <a:pPr lvl="1"/>
            <a:r>
              <a:rPr lang="en-US" noProof="0"/>
              <a:t>…</a:t>
            </a:r>
          </a:p>
          <a:p>
            <a:pPr lvl="1"/>
            <a:r>
              <a:rPr lang="en-US" noProof="0"/>
              <a:t>…</a:t>
            </a:r>
          </a:p>
          <a:p>
            <a:pPr lvl="0"/>
            <a:r>
              <a:rPr lang="en-US" noProof="0"/>
              <a:t>…</a:t>
            </a:r>
          </a:p>
          <a:p>
            <a:pPr lvl="1"/>
            <a:r>
              <a:rPr lang="en-US" noProof="0"/>
              <a:t>…</a:t>
            </a:r>
          </a:p>
          <a:p>
            <a:pPr lvl="1"/>
            <a:r>
              <a:rPr lang="en-US" noProof="0"/>
              <a:t>…</a:t>
            </a:r>
          </a:p>
          <a:p>
            <a:pPr lvl="0"/>
            <a:r>
              <a:rPr lang="en-US" noProof="0"/>
              <a:t>…</a:t>
            </a:r>
          </a:p>
        </p:txBody>
      </p:sp>
      <p:sp>
        <p:nvSpPr>
          <p:cNvPr id="8" name="Rectangle Top">
            <a:extLst>
              <a:ext uri="{FF2B5EF4-FFF2-40B4-BE49-F238E27FC236}">
                <a16:creationId xmlns:a16="http://schemas.microsoft.com/office/drawing/2014/main" id="{930E0800-9260-4369-8330-8264DD33C5CE}"/>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1" name="Logo Software University" descr="Software University logo">
            <a:extLst>
              <a:ext uri="{FF2B5EF4-FFF2-40B4-BE49-F238E27FC236}">
                <a16:creationId xmlns:a16="http://schemas.microsoft.com/office/drawing/2014/main" id="{14F779A7-4A91-448B-BEFA-956C70A1C22F}"/>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3" name="Slide Title">
            <a:extLst>
              <a:ext uri="{FF2B5EF4-FFF2-40B4-BE49-F238E27FC236}">
                <a16:creationId xmlns:a16="http://schemas.microsoft.com/office/drawing/2014/main" id="{357D7BE1-6358-42CC-94F3-7BCDD91DCB6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Table of Contents</a:t>
            </a:r>
          </a:p>
        </p:txBody>
      </p:sp>
    </p:spTree>
    <p:extLst>
      <p:ext uri="{BB962C8B-B14F-4D97-AF65-F5344CB8AC3E}">
        <p14:creationId xmlns:p14="http://schemas.microsoft.com/office/powerpoint/2010/main" val="1028724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Slide">
    <p:spTree>
      <p:nvGrpSpPr>
        <p:cNvPr id="1" name=""/>
        <p:cNvGrpSpPr/>
        <p:nvPr/>
      </p:nvGrpSpPr>
      <p:grpSpPr>
        <a:xfrm>
          <a:off x="0" y="0"/>
          <a:ext cx="0" cy="0"/>
          <a:chOff x="0" y="0"/>
          <a:chExt cx="0" cy="0"/>
        </a:xfrm>
      </p:grpSpPr>
      <p:sp>
        <p:nvSpPr>
          <p:cNvPr id="2" name="Rectangle Bottom"/>
          <p:cNvSpPr/>
          <p:nvPr/>
        </p:nvSpPr>
        <p:spPr>
          <a:xfrm>
            <a:off x="2" y="6264000"/>
            <a:ext cx="12192000" cy="59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56" tIns="60928" rIns="121856" bIns="60928"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sp>
        <p:nvSpPr>
          <p:cNvPr id="11" name="Slide Number">
            <a:extLst>
              <a:ext uri="{FF2B5EF4-FFF2-40B4-BE49-F238E27FC236}">
                <a16:creationId xmlns:a16="http://schemas.microsoft.com/office/drawing/2014/main" id="{6750ECE4-94E0-469B-B8E4-562792823B0F}"/>
              </a:ext>
            </a:extLst>
          </p:cNvPr>
          <p:cNvSpPr>
            <a:spLocks noGrp="1"/>
          </p:cNvSpPr>
          <p:nvPr>
            <p:ph type="sldNum" sz="quarter" idx="4"/>
          </p:nvPr>
        </p:nvSpPr>
        <p:spPr>
          <a:xfrm>
            <a:off x="11753030" y="6462000"/>
            <a:ext cx="367414" cy="297000"/>
          </a:xfrm>
          <a:prstGeom prst="rect">
            <a:avLst/>
          </a:prstGeom>
        </p:spPr>
        <p:txBody>
          <a:bodyPr vert="horz" lIns="91440" tIns="45720" rIns="91440" bIns="45720" rtlCol="0" anchor="b"/>
          <a:lstStyle>
            <a:lvl1pPr algn="r">
              <a:defRPr sz="1000">
                <a:solidFill>
                  <a:schemeClr val="bg2"/>
                </a:solidFill>
              </a:defRPr>
            </a:lvl1pPr>
          </a:lstStyle>
          <a:p>
            <a:fld id="{2BF067CD-8E6B-4360-9AA8-C5DF2A48A6D1}" type="slidenum">
              <a:rPr lang="en-US" smtClean="0"/>
              <a:pPr/>
              <a:t>‹#›</a:t>
            </a:fld>
            <a:endParaRPr lang="en-US" dirty="0"/>
          </a:p>
        </p:txBody>
      </p:sp>
      <p:sp>
        <p:nvSpPr>
          <p:cNvPr id="4" name="Oval Logo Holder"/>
          <p:cNvSpPr/>
          <p:nvPr/>
        </p:nvSpPr>
        <p:spPr>
          <a:xfrm>
            <a:off x="5161650" y="4824665"/>
            <a:ext cx="1868701" cy="1868701"/>
          </a:xfrm>
          <a:prstGeom prst="ellipse">
            <a:avLst/>
          </a:prstGeom>
          <a:solidFill>
            <a:schemeClr val="tx2"/>
          </a:solidFill>
          <a:ln w="635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2" name="Logo Software University Down" descr="Software University logo">
            <a:extLst>
              <a:ext uri="{FF2B5EF4-FFF2-40B4-BE49-F238E27FC236}">
                <a16:creationId xmlns:a16="http://schemas.microsoft.com/office/drawing/2014/main" id="{7028D2F0-1E67-414B-A93D-D3F8F131A1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6551" y="5206773"/>
            <a:ext cx="958900" cy="1184869"/>
          </a:xfrm>
          <a:prstGeom prst="rect">
            <a:avLst/>
          </a:prstGeom>
        </p:spPr>
      </p:pic>
      <p:sp>
        <p:nvSpPr>
          <p:cNvPr id="10" name="Text Placeholder Right">
            <a:extLst>
              <a:ext uri="{FF2B5EF4-FFF2-40B4-BE49-F238E27FC236}">
                <a16:creationId xmlns:a16="http://schemas.microsoft.com/office/drawing/2014/main" id="{AF69A59F-C564-4A04-B1CC-31C261499991}"/>
              </a:ext>
            </a:extLst>
          </p:cNvPr>
          <p:cNvSpPr>
            <a:spLocks noGrp="1"/>
          </p:cNvSpPr>
          <p:nvPr>
            <p:ph type="body" sz="quarter" idx="11" hasCustomPrompt="1"/>
          </p:nvPr>
        </p:nvSpPr>
        <p:spPr>
          <a:xfrm>
            <a:off x="6456000" y="1195931"/>
            <a:ext cx="5545597"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Text Placeholder Left">
            <a:extLst>
              <a:ext uri="{FF2B5EF4-FFF2-40B4-BE49-F238E27FC236}">
                <a16:creationId xmlns:a16="http://schemas.microsoft.com/office/drawing/2014/main" id="{C8A626D2-456B-41EF-9818-EA8DD7E314DA}"/>
              </a:ext>
            </a:extLst>
          </p:cNvPr>
          <p:cNvSpPr>
            <a:spLocks noGrp="1"/>
          </p:cNvSpPr>
          <p:nvPr>
            <p:ph type="body" sz="quarter" idx="10" hasCustomPrompt="1"/>
          </p:nvPr>
        </p:nvSpPr>
        <p:spPr>
          <a:xfrm>
            <a:off x="190402" y="1195931"/>
            <a:ext cx="5545598" cy="4957073"/>
          </a:xfrm>
        </p:spPr>
        <p:txBody>
          <a:bodyPr/>
          <a:lstStyle>
            <a:lvl1pPr latinLnBrk="0">
              <a:defRPr/>
            </a:lvl1pPr>
            <a:lvl2pPr latinLnBrk="0">
              <a:defRPr/>
            </a:lvl2pPr>
            <a:lvl3pPr latinLnBrk="0">
              <a:defRPr/>
            </a:lvl3pPr>
            <a:lvl4pPr latinLnBrk="0">
              <a:defRPr/>
            </a:lvl4pPr>
            <a:lvl5pPr latinLnBrk="0">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Rectangle Top">
            <a:extLst>
              <a:ext uri="{FF2B5EF4-FFF2-40B4-BE49-F238E27FC236}">
                <a16:creationId xmlns:a16="http://schemas.microsoft.com/office/drawing/2014/main" id="{E03301DA-D0AF-46FD-8740-2F761250203A}"/>
              </a:ext>
            </a:extLst>
          </p:cNvPr>
          <p:cNvSpPr/>
          <p:nvPr userDrawn="1"/>
        </p:nvSpPr>
        <p:spPr>
          <a:xfrm>
            <a:off x="0" y="0"/>
            <a:ext cx="12196800" cy="10953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2" rtl="0" eaLnBrk="1" fontAlgn="auto" latinLnBrk="0" hangingPunct="1">
              <a:lnSpc>
                <a:spcPct val="100000"/>
              </a:lnSpc>
              <a:spcBef>
                <a:spcPts val="0"/>
              </a:spcBef>
              <a:spcAft>
                <a:spcPts val="0"/>
              </a:spcAft>
              <a:buClrTx/>
              <a:buSzTx/>
              <a:buFontTx/>
              <a:buNone/>
              <a:tabLst/>
              <a:defRPr/>
            </a:pPr>
            <a:endParaRPr kumimoji="0" lang="en-US" altLang="ko-KR" sz="2398" b="0" i="0" u="none" strike="noStrike" kern="1200" cap="none" spc="0" normalizeH="0" baseline="0" noProof="0">
              <a:ln>
                <a:noFill/>
              </a:ln>
              <a:solidFill>
                <a:srgbClr val="F7C86D"/>
              </a:solidFill>
              <a:effectLst/>
              <a:uLnTx/>
              <a:uFillTx/>
              <a:latin typeface="Calibri" panose="020F0502020204030204"/>
              <a:ea typeface="맑은 고딕" panose="020B0503020000020004" pitchFamily="34" charset="-127"/>
              <a:cs typeface="+mn-cs"/>
            </a:endParaRPr>
          </a:p>
        </p:txBody>
      </p:sp>
      <p:pic>
        <p:nvPicPr>
          <p:cNvPr id="14" name="Logo Software University" descr="Software University logo">
            <a:extLst>
              <a:ext uri="{FF2B5EF4-FFF2-40B4-BE49-F238E27FC236}">
                <a16:creationId xmlns:a16="http://schemas.microsoft.com/office/drawing/2014/main" id="{19A67BB9-D880-4EAD-B90E-89C4219BFC0B}"/>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067957" y="253936"/>
            <a:ext cx="1915704" cy="559235"/>
          </a:xfrm>
          <a:prstGeom prst="rect">
            <a:avLst/>
          </a:prstGeom>
        </p:spPr>
      </p:pic>
      <p:sp>
        <p:nvSpPr>
          <p:cNvPr id="15" name="Slide Title">
            <a:extLst>
              <a:ext uri="{FF2B5EF4-FFF2-40B4-BE49-F238E27FC236}">
                <a16:creationId xmlns:a16="http://schemas.microsoft.com/office/drawing/2014/main" id="{EA9A94D1-F9F6-4D7B-85E3-896A987B6A4D}"/>
              </a:ext>
            </a:extLst>
          </p:cNvPr>
          <p:cNvSpPr>
            <a:spLocks noGrp="1"/>
          </p:cNvSpPr>
          <p:nvPr>
            <p:ph type="title" hasCustomPrompt="1"/>
          </p:nvPr>
        </p:nvSpPr>
        <p:spPr>
          <a:xfrm>
            <a:off x="190406" y="100750"/>
            <a:ext cx="9715594" cy="882654"/>
          </a:xfrm>
        </p:spPr>
        <p:txBody>
          <a:bodyPr/>
          <a:lstStyle>
            <a:lvl1pPr latinLnBrk="0">
              <a:defRPr>
                <a:solidFill>
                  <a:schemeClr val="bg2"/>
                </a:solidFill>
              </a:defRPr>
            </a:lvl1pPr>
          </a:lstStyle>
          <a:p>
            <a:r>
              <a:rPr lang="en-US" noProof="0" dirty="0"/>
              <a:t>Slide Title</a:t>
            </a:r>
          </a:p>
        </p:txBody>
      </p:sp>
    </p:spTree>
    <p:extLst>
      <p:ext uri="{BB962C8B-B14F-4D97-AF65-F5344CB8AC3E}">
        <p14:creationId xmlns:p14="http://schemas.microsoft.com/office/powerpoint/2010/main" val="30440334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2"/>
        </a:solidFill>
        <a:effectLst/>
      </p:bgPr>
    </p:bg>
    <p:spTree>
      <p:nvGrpSpPr>
        <p:cNvPr id="1" name=""/>
        <p:cNvGrpSpPr/>
        <p:nvPr/>
      </p:nvGrpSpPr>
      <p:grpSpPr>
        <a:xfrm>
          <a:off x="0" y="0"/>
          <a:ext cx="0" cy="0"/>
          <a:chOff x="0" y="0"/>
          <a:chExt cx="0" cy="0"/>
        </a:xfrm>
      </p:grpSpPr>
      <p:pic>
        <p:nvPicPr>
          <p:cNvPr id="4" name="Picture Background" descr="SoftUni Background">
            <a:extLst>
              <a:ext uri="{FF2B5EF4-FFF2-40B4-BE49-F238E27FC236}">
                <a16:creationId xmlns:a16="http://schemas.microsoft.com/office/drawing/2014/main" id="{5BE90A63-DDD9-4B3B-A234-DF69B9BC812F}"/>
              </a:ext>
            </a:extLst>
          </p:cNvPr>
          <p:cNvPicPr>
            <a:picLocks noChangeAspect="1"/>
          </p:cNvPicPr>
          <p:nvPr userDrawn="1"/>
        </p:nvPicPr>
        <p:blipFill rotWithShape="1">
          <a:blip r:embed="rId14"/>
          <a:srcRect b="1672"/>
          <a:stretch/>
        </p:blipFill>
        <p:spPr>
          <a:xfrm>
            <a:off x="0" y="1"/>
            <a:ext cx="12192000" cy="6857999"/>
          </a:xfrm>
          <a:prstGeom prst="rect">
            <a:avLst/>
          </a:prstGeom>
        </p:spPr>
      </p:pic>
      <p:sp>
        <p:nvSpPr>
          <p:cNvPr id="11" name="Slide Body Text">
            <a:extLst>
              <a:ext uri="{FF2B5EF4-FFF2-40B4-BE49-F238E27FC236}">
                <a16:creationId xmlns:a16="http://schemas.microsoft.com/office/drawing/2014/main" id="{90CBFB32-9F46-4F2F-8A54-9EE8BED27855}"/>
              </a:ext>
            </a:extLst>
          </p:cNvPr>
          <p:cNvSpPr>
            <a:spLocks noGrp="1"/>
          </p:cNvSpPr>
          <p:nvPr>
            <p:ph type="body" idx="1"/>
          </p:nvPr>
        </p:nvSpPr>
        <p:spPr>
          <a:xfrm>
            <a:off x="190404" y="1138844"/>
            <a:ext cx="11804830" cy="5530156"/>
          </a:xfrm>
          <a:prstGeom prst="rect">
            <a:avLst/>
          </a:prstGeom>
        </p:spPr>
        <p:txBody>
          <a:bodyPr vert="horz" lIns="108000" tIns="36000" rIns="108000" bIns="36000" rtlCol="0">
            <a:norm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Slide Title">
            <a:extLst>
              <a:ext uri="{FF2B5EF4-FFF2-40B4-BE49-F238E27FC236}">
                <a16:creationId xmlns:a16="http://schemas.microsoft.com/office/drawing/2014/main" id="{B770C392-3003-4C35-9625-BB041F8257BA}"/>
              </a:ext>
            </a:extLst>
          </p:cNvPr>
          <p:cNvSpPr>
            <a:spLocks noGrp="1"/>
          </p:cNvSpPr>
          <p:nvPr>
            <p:ph type="title"/>
          </p:nvPr>
        </p:nvSpPr>
        <p:spPr>
          <a:xfrm>
            <a:off x="190405" y="100750"/>
            <a:ext cx="11804829" cy="882654"/>
          </a:xfrm>
          <a:prstGeom prst="rect">
            <a:avLst/>
          </a:prstGeom>
        </p:spPr>
        <p:txBody>
          <a:bodyPr vert="horz" lIns="108000" tIns="36000" rIns="108000" bIns="36000" rtlCol="0" anchor="ctr" anchorCtr="0">
            <a:normAutofit/>
          </a:bodyPr>
          <a:lstStyle/>
          <a:p>
            <a:r>
              <a:rPr lang="en-US" dirty="0"/>
              <a:t>Click to Edit Master Title Style</a:t>
            </a:r>
            <a:endParaRPr dirty="0"/>
          </a:p>
        </p:txBody>
      </p:sp>
    </p:spTree>
    <p:extLst>
      <p:ext uri="{BB962C8B-B14F-4D97-AF65-F5344CB8AC3E}">
        <p14:creationId xmlns:p14="http://schemas.microsoft.com/office/powerpoint/2010/main" val="156789181"/>
      </p:ext>
    </p:extLst>
  </p:cSld>
  <p:clrMap bg1="lt1" tx1="dk1" bg2="lt2" tx2="dk2" accent1="accent1" accent2="accent2" accent3="accent3" accent4="accent4" accent5="accent5" accent6="accent6" hlink="hlink" folHlink="folHlink"/>
  <p:sldLayoutIdLst>
    <p:sldLayoutId id="2147483676" r:id="rId1"/>
    <p:sldLayoutId id="2147483689" r:id="rId2"/>
    <p:sldLayoutId id="2147483681" r:id="rId3"/>
    <p:sldLayoutId id="2147483691" r:id="rId4"/>
    <p:sldLayoutId id="2147483680" r:id="rId5"/>
    <p:sldLayoutId id="2147483688" r:id="rId6"/>
    <p:sldLayoutId id="2147483684" r:id="rId7"/>
    <p:sldLayoutId id="2147483677" r:id="rId8"/>
    <p:sldLayoutId id="2147483683" r:id="rId9"/>
    <p:sldLayoutId id="2147483685" r:id="rId10"/>
    <p:sldLayoutId id="2147483686" r:id="rId11"/>
    <p:sldLayoutId id="2147483687"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hf hdr="0" ftr="0" dt="0"/>
  <p:txStyles>
    <p:titleStyle>
      <a:lvl1pPr algn="l" defTabSz="1218438" rtl="0" eaLnBrk="1" latinLnBrk="0" hangingPunct="1">
        <a:spcBef>
          <a:spcPct val="0"/>
        </a:spcBef>
        <a:buNone/>
        <a:defRPr sz="3998" b="1" kern="1200">
          <a:solidFill>
            <a:schemeClr val="tx1"/>
          </a:solidFill>
          <a:latin typeface="+mj-lt"/>
          <a:ea typeface="+mj-ea"/>
          <a:cs typeface="+mj-cs"/>
        </a:defRPr>
      </a:lvl1pPr>
    </p:titleStyle>
    <p:bodyStyle>
      <a:lvl1pPr marL="360363" indent="-360363"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803275" indent="-360363"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255713" indent="-360363"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1700213" indent="-352425"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058988" indent="-26670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p:bodyStyle>
    <p:otherStyle>
      <a:defPPr>
        <a:defRPr lang="ko-KR"/>
      </a:defPPr>
      <a:lvl1pPr marL="0" algn="l" defTabSz="1218438" rtl="0" eaLnBrk="1" latinLnBrk="1" hangingPunct="1">
        <a:defRPr sz="2398" kern="1200">
          <a:solidFill>
            <a:schemeClr val="tx1"/>
          </a:solidFill>
          <a:latin typeface="+mn-lt"/>
          <a:ea typeface="+mn-ea"/>
          <a:cs typeface="+mn-cs"/>
        </a:defRPr>
      </a:lvl1pPr>
      <a:lvl2pPr marL="609219" algn="l" defTabSz="1218438" rtl="0" eaLnBrk="1" latinLnBrk="1" hangingPunct="1">
        <a:defRPr sz="2398" kern="1200">
          <a:solidFill>
            <a:schemeClr val="tx1"/>
          </a:solidFill>
          <a:latin typeface="+mn-lt"/>
          <a:ea typeface="+mn-ea"/>
          <a:cs typeface="+mn-cs"/>
        </a:defRPr>
      </a:lvl2pPr>
      <a:lvl3pPr marL="1218438" algn="l" defTabSz="1218438" rtl="0" eaLnBrk="1" latinLnBrk="1" hangingPunct="1">
        <a:defRPr sz="2398" kern="1200">
          <a:solidFill>
            <a:schemeClr val="tx1"/>
          </a:solidFill>
          <a:latin typeface="+mn-lt"/>
          <a:ea typeface="+mn-ea"/>
          <a:cs typeface="+mn-cs"/>
        </a:defRPr>
      </a:lvl3pPr>
      <a:lvl4pPr marL="1827657" algn="l" defTabSz="1218438" rtl="0" eaLnBrk="1" latinLnBrk="1" hangingPunct="1">
        <a:defRPr sz="2398" kern="1200">
          <a:solidFill>
            <a:schemeClr val="tx1"/>
          </a:solidFill>
          <a:latin typeface="+mn-lt"/>
          <a:ea typeface="+mn-ea"/>
          <a:cs typeface="+mn-cs"/>
        </a:defRPr>
      </a:lvl4pPr>
      <a:lvl5pPr marL="2436876" algn="l" defTabSz="1218438" rtl="0" eaLnBrk="1" latinLnBrk="1" hangingPunct="1">
        <a:defRPr sz="2398" kern="1200">
          <a:solidFill>
            <a:schemeClr val="tx1"/>
          </a:solidFill>
          <a:latin typeface="+mn-lt"/>
          <a:ea typeface="+mn-ea"/>
          <a:cs typeface="+mn-cs"/>
        </a:defRPr>
      </a:lvl5pPr>
      <a:lvl6pPr marL="3046096" algn="l" defTabSz="1218438" rtl="0" eaLnBrk="1" latinLnBrk="1" hangingPunct="1">
        <a:defRPr sz="2398" kern="1200">
          <a:solidFill>
            <a:schemeClr val="tx1"/>
          </a:solidFill>
          <a:latin typeface="+mn-lt"/>
          <a:ea typeface="+mn-ea"/>
          <a:cs typeface="+mn-cs"/>
        </a:defRPr>
      </a:lvl6pPr>
      <a:lvl7pPr marL="3655315" algn="l" defTabSz="1218438" rtl="0" eaLnBrk="1" latinLnBrk="1" hangingPunct="1">
        <a:defRPr sz="2398" kern="1200">
          <a:solidFill>
            <a:schemeClr val="tx1"/>
          </a:solidFill>
          <a:latin typeface="+mn-lt"/>
          <a:ea typeface="+mn-ea"/>
          <a:cs typeface="+mn-cs"/>
        </a:defRPr>
      </a:lvl7pPr>
      <a:lvl8pPr marL="4264533" algn="l" defTabSz="1218438" rtl="0" eaLnBrk="1" latinLnBrk="1" hangingPunct="1">
        <a:defRPr sz="2398" kern="1200">
          <a:solidFill>
            <a:schemeClr val="tx1"/>
          </a:solidFill>
          <a:latin typeface="+mn-lt"/>
          <a:ea typeface="+mn-ea"/>
          <a:cs typeface="+mn-cs"/>
        </a:defRPr>
      </a:lvl8pPr>
      <a:lvl9pPr marL="4873752" algn="l" defTabSz="1218438" rtl="0" eaLnBrk="1" latinLnBrk="1" hangingPunct="1">
        <a:defRPr sz="23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8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10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hyperlink" Target="https://en.wikipedia.org/wiki/Open%E2%80%93closed_principle" TargetMode="External"/><Relationship Id="rId2" Type="http://schemas.openxmlformats.org/officeDocument/2006/relationships/hyperlink" Target="https://en.wikipedia.org/wiki/Single_responsibility_principle" TargetMode="External"/><Relationship Id="rId1" Type="http://schemas.openxmlformats.org/officeDocument/2006/relationships/slideLayout" Target="../slideLayouts/slideLayout3.xml"/><Relationship Id="rId4" Type="http://schemas.openxmlformats.org/officeDocument/2006/relationships/hyperlink" Target="https://en.wikipedia.org/wiki/Liskov_substitution_principle"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en.wikipedia.org/wiki/Dependency_inversion_principle" TargetMode="External"/><Relationship Id="rId2" Type="http://schemas.openxmlformats.org/officeDocument/2006/relationships/hyperlink" Target="https://en.wikipedia.org/wiki/Interface_segregation_principle" TargetMode="Externa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93.xml"/><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1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softuni.bg/"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2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en.wikipedia.org/wiki/Kent_Beck" TargetMode="Externa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247.xml.rels><?xml version="1.0" encoding="UTF-8" standalone="yes"?>
<Relationships xmlns="http://schemas.openxmlformats.org/package/2006/relationships"><Relationship Id="rId3" Type="http://schemas.openxmlformats.org/officeDocument/2006/relationships/hyperlink" Target="https://mvnrepository.com/artifact/junit/junit/4.12" TargetMode="External"/><Relationship Id="rId2" Type="http://schemas.openxmlformats.org/officeDocument/2006/relationships/hyperlink" Target="https://mvnrepository.com/" TargetMode="Externa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1.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2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5.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25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hyperlink" Target="https://site.mockito.org/" TargetMode="External"/><Relationship Id="rId2" Type="http://schemas.openxmlformats.org/officeDocument/2006/relationships/notesSlide" Target="../notesSlides/notesSlide152.xml"/><Relationship Id="rId1" Type="http://schemas.openxmlformats.org/officeDocument/2006/relationships/slideLayout" Target="../slideLayouts/slideLayout3.xml"/><Relationship Id="rId4" Type="http://schemas.openxmlformats.org/officeDocument/2006/relationships/hyperlink" Target="https://mvnrepository.com/artifact/org.mockito/mockito-core/3.0.0" TargetMode="External"/></Relationships>
</file>

<file path=ppt/slides/_rels/slide2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55.xml"/><Relationship Id="rId1" Type="http://schemas.openxmlformats.org/officeDocument/2006/relationships/slideLayout" Target="../slideLayouts/slideLayout1.xml"/><Relationship Id="rId4" Type="http://schemas.openxmlformats.org/officeDocument/2006/relationships/image" Target="../media/image104.jpe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2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3.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2" Type="http://schemas.openxmlformats.org/officeDocument/2006/relationships/image" Target="../media/image119.gif"/><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7.xml.rels><?xml version="1.0" encoding="UTF-8" standalone="yes"?>
<Relationships xmlns="http://schemas.openxmlformats.org/package/2006/relationships"><Relationship Id="rId2" Type="http://schemas.openxmlformats.org/officeDocument/2006/relationships/image" Target="../media/image121.gif"/><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3.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softuni.bg/" TargetMode="External"/><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45.gif"/></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microsoft.com/office/2007/relationships/hdphoto" Target="../media/hdphoto3.wdp"/></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bg-BG" dirty="0"/>
              <a:t>Работа с абстракции</a:t>
            </a:r>
            <a:endParaRPr lang="en-US" dirty="0"/>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a:hlinkClick r:id="rId3"/>
              </a:rPr>
              <a:t>https://softuni.bg</a:t>
            </a:r>
            <a:endParaRPr lang="en-US" dirty="0"/>
          </a:p>
        </p:txBody>
      </p:sp>
      <p:sp>
        <p:nvSpPr>
          <p:cNvPr id="10" name="Text Placeholder 9"/>
          <p:cNvSpPr>
            <a:spLocks noGrp="1"/>
          </p:cNvSpPr>
          <p:nvPr>
            <p:ph type="body" sz="quarter" idx="19"/>
          </p:nvPr>
        </p:nvSpPr>
        <p:spPr/>
        <p:txBody>
          <a:bodyPr/>
          <a:lstStyle/>
          <a:p>
            <a:r>
              <a:rPr lang="en-US" dirty="0"/>
              <a:t>SoftUni Team</a:t>
            </a:r>
            <a:endParaRPr lang="bg-BG" dirty="0"/>
          </a:p>
        </p:txBody>
      </p:sp>
      <p:sp>
        <p:nvSpPr>
          <p:cNvPr id="11" name="Text Placeholder 10"/>
          <p:cNvSpPr>
            <a:spLocks noGrp="1"/>
          </p:cNvSpPr>
          <p:nvPr>
            <p:ph type="body" sz="quarter" idx="20"/>
          </p:nvPr>
        </p:nvSpPr>
        <p:spPr/>
        <p:txBody>
          <a:bodyPr/>
          <a:lstStyle/>
          <a:p>
            <a:r>
              <a:rPr lang="en-US" dirty="0"/>
              <a:t>Technical Trainers</a:t>
            </a:r>
          </a:p>
        </p:txBody>
      </p:sp>
      <p:sp>
        <p:nvSpPr>
          <p:cNvPr id="6" name="Subtitle 5"/>
          <p:cNvSpPr>
            <a:spLocks noGrp="1"/>
          </p:cNvSpPr>
          <p:nvPr>
            <p:ph type="subTitle" idx="1"/>
          </p:nvPr>
        </p:nvSpPr>
        <p:spPr>
          <a:xfrm>
            <a:off x="666859" y="1303142"/>
            <a:ext cx="10965303" cy="882654"/>
          </a:xfrm>
        </p:spPr>
        <p:txBody>
          <a:bodyPr/>
          <a:lstStyle/>
          <a:p>
            <a:r>
              <a:rPr lang="bg-BG" dirty="0"/>
              <a:t>Архитектура, рефакторинг и изброявания</a:t>
            </a:r>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000" y="2650273"/>
            <a:ext cx="2072403" cy="2072403"/>
          </a:xfrm>
          <a:prstGeom prst="rect">
            <a:avLst/>
          </a:prstGeom>
        </p:spPr>
      </p:pic>
    </p:spTree>
    <p:extLst>
      <p:ext uri="{BB962C8B-B14F-4D97-AF65-F5344CB8AC3E}">
        <p14:creationId xmlns:p14="http://schemas.microsoft.com/office/powerpoint/2010/main" val="7154031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7EFC47-3313-401A-8EC6-8D5AA05E252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55730" y="1104900"/>
            <a:ext cx="3480540" cy="3480540"/>
          </a:xfrm>
          <a:prstGeom prst="rect">
            <a:avLst/>
          </a:prstGeom>
        </p:spPr>
      </p:pic>
      <p:sp>
        <p:nvSpPr>
          <p:cNvPr id="3" name="Title 2">
            <a:extLst>
              <a:ext uri="{FF2B5EF4-FFF2-40B4-BE49-F238E27FC236}">
                <a16:creationId xmlns:a16="http://schemas.microsoft.com/office/drawing/2014/main" id="{66456C84-80B7-4A6D-9E16-5C3E0DCDB454}"/>
              </a:ext>
            </a:extLst>
          </p:cNvPr>
          <p:cNvSpPr>
            <a:spLocks noGrp="1"/>
          </p:cNvSpPr>
          <p:nvPr>
            <p:ph type="title" sz="quarter" idx="10"/>
          </p:nvPr>
        </p:nvSpPr>
        <p:spPr/>
        <p:txBody>
          <a:bodyPr/>
          <a:lstStyle/>
          <a:p>
            <a:r>
              <a:rPr lang="bg-BG" dirty="0"/>
              <a:t>Рефакториране</a:t>
            </a:r>
            <a:endParaRPr lang="en-US" dirty="0"/>
          </a:p>
        </p:txBody>
      </p:sp>
    </p:spTree>
    <p:extLst>
      <p:ext uri="{BB962C8B-B14F-4D97-AF65-F5344CB8AC3E}">
        <p14:creationId xmlns:p14="http://schemas.microsoft.com/office/powerpoint/2010/main" val="30799425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2131766" y="1121143"/>
            <a:ext cx="9769234" cy="5546589"/>
          </a:xfrm>
        </p:spPr>
        <p:txBody>
          <a:bodyPr>
            <a:normAutofit/>
          </a:bodyPr>
          <a:lstStyle/>
          <a:p>
            <a:pPr>
              <a:buClr>
                <a:schemeClr val="tx1"/>
              </a:buClr>
            </a:pPr>
            <a:r>
              <a:rPr lang="bg-BG" b="1" dirty="0">
                <a:solidFill>
                  <a:schemeClr val="bg1"/>
                </a:solidFill>
              </a:rPr>
              <a:t>Неможе </a:t>
            </a:r>
            <a:r>
              <a:rPr lang="en-US" dirty="0"/>
              <a:t> </a:t>
            </a:r>
            <a:r>
              <a:rPr lang="bg-BG" dirty="0"/>
              <a:t>да бъде инстанциран</a:t>
            </a:r>
            <a:endParaRPr lang="en-US" dirty="0"/>
          </a:p>
          <a:p>
            <a:r>
              <a:rPr lang="bg-BG" dirty="0"/>
              <a:t>Може да съдържа </a:t>
            </a:r>
            <a:r>
              <a:rPr lang="bg-BG" b="1" dirty="0">
                <a:solidFill>
                  <a:schemeClr val="bg1"/>
                </a:solidFill>
              </a:rPr>
              <a:t>абстрактни</a:t>
            </a:r>
            <a:r>
              <a:rPr lang="en-US" b="1" dirty="0">
                <a:solidFill>
                  <a:schemeClr val="bg1"/>
                </a:solidFill>
              </a:rPr>
              <a:t> </a:t>
            </a:r>
            <a:r>
              <a:rPr lang="bg-BG" b="1" dirty="0">
                <a:solidFill>
                  <a:schemeClr val="bg1"/>
                </a:solidFill>
              </a:rPr>
              <a:t>методи</a:t>
            </a:r>
            <a:endParaRPr lang="en-US" b="1" noProof="1">
              <a:solidFill>
                <a:schemeClr val="bg1"/>
              </a:solidFill>
            </a:endParaRPr>
          </a:p>
          <a:p>
            <a:r>
              <a:rPr lang="bg-BG" dirty="0"/>
              <a:t>Трябва да осигури </a:t>
            </a:r>
            <a:r>
              <a:rPr lang="bg-BG" b="1" dirty="0">
                <a:solidFill>
                  <a:schemeClr val="bg1"/>
                </a:solidFill>
              </a:rPr>
              <a:t>имплементация</a:t>
            </a:r>
            <a:r>
              <a:rPr lang="en-US" dirty="0"/>
              <a:t> </a:t>
            </a:r>
            <a:r>
              <a:rPr lang="bg-BG" dirty="0"/>
              <a:t>на всички </a:t>
            </a:r>
            <a:r>
              <a:rPr lang="en-US" dirty="0"/>
              <a:t> </a:t>
            </a:r>
            <a:r>
              <a:rPr lang="bg-BG" b="1" dirty="0">
                <a:solidFill>
                  <a:schemeClr val="bg1"/>
                </a:solidFill>
              </a:rPr>
              <a:t>наследени</a:t>
            </a:r>
            <a:r>
              <a:rPr lang="en-US" dirty="0"/>
              <a:t> </a:t>
            </a:r>
            <a:r>
              <a:rPr lang="bg-BG" dirty="0"/>
              <a:t>членове на интерфейса</a:t>
            </a:r>
            <a:endParaRPr lang="en-US" dirty="0"/>
          </a:p>
          <a:p>
            <a:r>
              <a:rPr lang="ru-RU" dirty="0"/>
              <a:t>Внедряването на интерфейс може да преобразува методите на интерфейса в абстрактни методи</a:t>
            </a:r>
            <a:endParaRPr lang="en-US" dirty="0"/>
          </a:p>
        </p:txBody>
      </p:sp>
      <p:sp>
        <p:nvSpPr>
          <p:cNvPr id="793602" name="Rectangle 2"/>
          <p:cNvSpPr>
            <a:spLocks noGrp="1" noChangeArrowheads="1"/>
          </p:cNvSpPr>
          <p:nvPr>
            <p:ph type="title"/>
          </p:nvPr>
        </p:nvSpPr>
        <p:spPr/>
        <p:txBody>
          <a:bodyPr/>
          <a:lstStyle/>
          <a:p>
            <a:r>
              <a:rPr lang="bg-BG" dirty="0"/>
              <a:t>Абстрактен клас</a:t>
            </a:r>
            <a:endParaRPr lang="en-US" dirty="0"/>
          </a:p>
        </p:txBody>
      </p:sp>
      <p:sp>
        <p:nvSpPr>
          <p:cNvPr id="6" name="Slide Number">
            <a:extLst>
              <a:ext uri="{FF2B5EF4-FFF2-40B4-BE49-F238E27FC236}">
                <a16:creationId xmlns:a16="http://schemas.microsoft.com/office/drawing/2014/main" id="{ADB9B4AA-943A-4FCA-B05F-992AED15746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100</a:t>
            </a:fld>
            <a:endParaRPr lang="en-US" dirty="0"/>
          </a:p>
        </p:txBody>
      </p:sp>
      <p:sp>
        <p:nvSpPr>
          <p:cNvPr id="7" name="Rectangle 6"/>
          <p:cNvSpPr>
            <a:spLocks noChangeArrowheads="1"/>
          </p:cNvSpPr>
          <p:nvPr/>
        </p:nvSpPr>
        <p:spPr bwMode="auto">
          <a:xfrm>
            <a:off x="2570100" y="5540862"/>
            <a:ext cx="6079234" cy="93102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defTabSz="1218438">
              <a:spcBef>
                <a:spcPts val="300"/>
              </a:spcBef>
            </a:pPr>
            <a:r>
              <a:rPr lang="en-US" sz="2600" b="1" noProof="1">
                <a:latin typeface="Consolas" pitchFamily="49" charset="0"/>
                <a:cs typeface="Consolas" pitchFamily="49" charset="0"/>
              </a:rPr>
              <a:t>public </a:t>
            </a:r>
            <a:r>
              <a:rPr lang="en-US" sz="2600" b="1" noProof="1">
                <a:solidFill>
                  <a:schemeClr val="bg1"/>
                </a:solidFill>
                <a:latin typeface="Consolas" pitchFamily="49" charset="0"/>
                <a:cs typeface="Consolas" pitchFamily="49" charset="0"/>
              </a:rPr>
              <a:t>abstract</a:t>
            </a:r>
            <a:r>
              <a:rPr lang="en-US" sz="2600" b="1" noProof="1">
                <a:latin typeface="Consolas" pitchFamily="49" charset="0"/>
                <a:cs typeface="Consolas" pitchFamily="49" charset="0"/>
              </a:rPr>
              <a:t> class Animal {   </a:t>
            </a:r>
          </a:p>
          <a:p>
            <a:pPr defTabSz="1218438">
              <a:spcBef>
                <a:spcPts val="300"/>
              </a:spcBef>
            </a:pPr>
            <a:r>
              <a:rPr lang="en-US" sz="2600" b="1" noProof="1">
                <a:latin typeface="Consolas" pitchFamily="49" charset="0"/>
                <a:cs typeface="Consolas" pitchFamily="49" charset="0"/>
              </a:rPr>
              <a:t>}</a:t>
            </a:r>
          </a:p>
        </p:txBody>
      </p:sp>
    </p:spTree>
    <p:extLst>
      <p:ext uri="{BB962C8B-B14F-4D97-AF65-F5344CB8AC3E}">
        <p14:creationId xmlns:p14="http://schemas.microsoft.com/office/powerpoint/2010/main" val="3488138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bg-BG" dirty="0"/>
              <a:t>Абстрактни методи</a:t>
            </a:r>
          </a:p>
        </p:txBody>
      </p:sp>
      <p:sp>
        <p:nvSpPr>
          <p:cNvPr id="6" name="Text Placeholder 5"/>
          <p:cNvSpPr>
            <a:spLocks noGrp="1"/>
          </p:cNvSpPr>
          <p:nvPr>
            <p:ph type="body" sz="quarter" idx="10"/>
          </p:nvPr>
        </p:nvSpPr>
        <p:spPr/>
        <p:txBody>
          <a:bodyPr>
            <a:normAutofit/>
          </a:bodyPr>
          <a:lstStyle/>
          <a:p>
            <a:r>
              <a:rPr lang="bg-BG" dirty="0"/>
              <a:t>Декларациите са разрешени само в </a:t>
            </a:r>
            <a:r>
              <a:rPr lang="bg-BG" b="1" dirty="0">
                <a:solidFill>
                  <a:schemeClr val="bg1"/>
                </a:solidFill>
              </a:rPr>
              <a:t>абстрактни класове</a:t>
            </a:r>
            <a:endParaRPr lang="en-US" b="1" dirty="0">
              <a:solidFill>
                <a:schemeClr val="bg1"/>
              </a:solidFill>
            </a:endParaRPr>
          </a:p>
          <a:p>
            <a:r>
              <a:rPr lang="bg-BG" dirty="0"/>
              <a:t>Телата трябва да са </a:t>
            </a:r>
            <a:r>
              <a:rPr lang="bg-BG" b="1" dirty="0">
                <a:solidFill>
                  <a:schemeClr val="bg1"/>
                </a:solidFill>
              </a:rPr>
              <a:t>празни</a:t>
            </a:r>
            <a:r>
              <a:rPr lang="en-US" dirty="0"/>
              <a:t> (</a:t>
            </a:r>
            <a:r>
              <a:rPr lang="bg-BG" dirty="0"/>
              <a:t>без къдравите скоби</a:t>
            </a:r>
            <a:r>
              <a:rPr lang="en-US" dirty="0"/>
              <a:t>)</a:t>
            </a:r>
            <a:endParaRPr lang="en-US" b="1" dirty="0">
              <a:solidFill>
                <a:schemeClr val="bg1"/>
              </a:solidFill>
            </a:endParaRPr>
          </a:p>
          <a:p>
            <a:r>
              <a:rPr lang="ru-RU" dirty="0"/>
              <a:t>Абстрактната декларация на метод </a:t>
            </a:r>
            <a:r>
              <a:rPr lang="bg-BG" b="1" dirty="0">
                <a:solidFill>
                  <a:schemeClr val="bg1"/>
                </a:solidFill>
              </a:rPr>
              <a:t>не</a:t>
            </a:r>
            <a:r>
              <a:rPr lang="ru-RU" dirty="0"/>
              <a:t> предоставя действителна реализация</a:t>
            </a:r>
            <a:endParaRPr lang="bg-BG" dirty="0"/>
          </a:p>
        </p:txBody>
      </p:sp>
      <p:sp>
        <p:nvSpPr>
          <p:cNvPr id="8" name="Slide Number">
            <a:extLst>
              <a:ext uri="{FF2B5EF4-FFF2-40B4-BE49-F238E27FC236}">
                <a16:creationId xmlns:a16="http://schemas.microsoft.com/office/drawing/2014/main" id="{6A65B7D9-1340-4AF3-915C-8AA1276D772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101</a:t>
            </a:fld>
            <a:endParaRPr lang="en-US" dirty="0"/>
          </a:p>
        </p:txBody>
      </p:sp>
      <p:sp>
        <p:nvSpPr>
          <p:cNvPr id="9" name="Rectangle 8"/>
          <p:cNvSpPr>
            <a:spLocks noChangeArrowheads="1"/>
          </p:cNvSpPr>
          <p:nvPr/>
        </p:nvSpPr>
        <p:spPr bwMode="auto">
          <a:xfrm>
            <a:off x="2032217" y="4599000"/>
            <a:ext cx="7155000" cy="5847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defTabSz="1218438">
              <a:spcBef>
                <a:spcPts val="300"/>
              </a:spcBef>
            </a:pPr>
            <a:r>
              <a:rPr lang="en-US" sz="3200" b="1" noProof="1">
                <a:latin typeface="Consolas" pitchFamily="49" charset="0"/>
                <a:cs typeface="Consolas" pitchFamily="49" charset="0"/>
              </a:rPr>
              <a:t>public </a:t>
            </a:r>
            <a:r>
              <a:rPr lang="en-US" sz="3200" b="1" noProof="1">
                <a:solidFill>
                  <a:schemeClr val="bg1"/>
                </a:solidFill>
                <a:latin typeface="Consolas" pitchFamily="49" charset="0"/>
                <a:cs typeface="Consolas" pitchFamily="49" charset="0"/>
              </a:rPr>
              <a:t>abstract</a:t>
            </a:r>
            <a:r>
              <a:rPr lang="en-US" sz="3200" b="1" noProof="1">
                <a:latin typeface="Consolas" pitchFamily="49" charset="0"/>
                <a:cs typeface="Consolas" pitchFamily="49" charset="0"/>
              </a:rPr>
              <a:t> void build();</a:t>
            </a:r>
          </a:p>
        </p:txBody>
      </p:sp>
    </p:spTree>
    <p:extLst>
      <p:ext uri="{BB962C8B-B14F-4D97-AF65-F5344CB8AC3E}">
        <p14:creationId xmlns:p14="http://schemas.microsoft.com/office/powerpoint/2010/main" val="28144476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BB7F133B-2E04-4762-BCBF-38D76588478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948022" y="1537491"/>
            <a:ext cx="2295955" cy="2295955"/>
          </a:xfrm>
          <a:prstGeom prst="rect">
            <a:avLst/>
          </a:prstGeom>
        </p:spPr>
      </p:pic>
      <p:sp>
        <p:nvSpPr>
          <p:cNvPr id="4" name="Title 3">
            <a:extLst>
              <a:ext uri="{FF2B5EF4-FFF2-40B4-BE49-F238E27FC236}">
                <a16:creationId xmlns:a16="http://schemas.microsoft.com/office/drawing/2014/main" id="{458939B9-FB81-4D16-A053-1083FDE4C313}"/>
              </a:ext>
            </a:extLst>
          </p:cNvPr>
          <p:cNvSpPr>
            <a:spLocks noGrp="1"/>
          </p:cNvSpPr>
          <p:nvPr>
            <p:ph type="title" sz="quarter" idx="10"/>
          </p:nvPr>
        </p:nvSpPr>
        <p:spPr/>
        <p:txBody>
          <a:bodyPr/>
          <a:lstStyle/>
          <a:p>
            <a:r>
              <a:rPr lang="bg-BG" dirty="0"/>
              <a:t>Интерфейси</a:t>
            </a:r>
            <a:r>
              <a:rPr lang="en-US" dirty="0"/>
              <a:t> </a:t>
            </a:r>
            <a:r>
              <a:rPr lang="bg-BG" dirty="0"/>
              <a:t>срещу Абстрактни класове</a:t>
            </a:r>
            <a:endParaRPr lang="en-US" dirty="0"/>
          </a:p>
        </p:txBody>
      </p:sp>
    </p:spTree>
    <p:extLst>
      <p:ext uri="{BB962C8B-B14F-4D97-AF65-F5344CB8AC3E}">
        <p14:creationId xmlns:p14="http://schemas.microsoft.com/office/powerpoint/2010/main" val="4756638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23716E2-EEA1-4450-8003-03FC73DF0EBD}"/>
              </a:ext>
            </a:extLst>
          </p:cNvPr>
          <p:cNvSpPr>
            <a:spLocks noGrp="1"/>
          </p:cNvSpPr>
          <p:nvPr>
            <p:ph type="body" sz="quarter" idx="11"/>
          </p:nvPr>
        </p:nvSpPr>
        <p:spPr/>
        <p:txBody>
          <a:bodyPr>
            <a:normAutofit fontScale="92500" lnSpcReduction="10000"/>
          </a:bodyPr>
          <a:lstStyle/>
          <a:p>
            <a:pPr algn="just">
              <a:buClr>
                <a:schemeClr val="tx1"/>
              </a:buClr>
            </a:pPr>
            <a:r>
              <a:rPr lang="bg-BG" dirty="0"/>
              <a:t>Абстрактен клас </a:t>
            </a:r>
            <a:r>
              <a:rPr lang="en-GB" dirty="0"/>
              <a:t>(A</a:t>
            </a:r>
            <a:r>
              <a:rPr lang="bg-BG" dirty="0"/>
              <a:t>К</a:t>
            </a:r>
            <a:r>
              <a:rPr lang="en-GB" dirty="0"/>
              <a:t>)</a:t>
            </a:r>
          </a:p>
          <a:p>
            <a:pPr lvl="1"/>
            <a:r>
              <a:rPr lang="bg-BG" dirty="0"/>
              <a:t>Може да</a:t>
            </a:r>
            <a:r>
              <a:rPr lang="en-US" dirty="0"/>
              <a:t> </a:t>
            </a:r>
            <a:r>
              <a:rPr lang="bg-BG" b="1" dirty="0">
                <a:solidFill>
                  <a:schemeClr val="bg1"/>
                </a:solidFill>
              </a:rPr>
              <a:t>наследи само един абстрактен клас</a:t>
            </a:r>
            <a:r>
              <a:rPr lang="en-US" b="1" dirty="0">
                <a:solidFill>
                  <a:schemeClr val="bg1"/>
                </a:solidFill>
              </a:rPr>
              <a:t> </a:t>
            </a:r>
            <a:endParaRPr lang="en-US" dirty="0"/>
          </a:p>
          <a:p>
            <a:pPr lvl="1">
              <a:buClr>
                <a:schemeClr val="tx1"/>
              </a:buClr>
            </a:pPr>
            <a:r>
              <a:rPr lang="bg-BG" sz="3200" b="1" dirty="0">
                <a:solidFill>
                  <a:schemeClr val="bg1"/>
                </a:solidFill>
              </a:rPr>
              <a:t>Осигурява имплементация</a:t>
            </a:r>
            <a:r>
              <a:rPr lang="en-US" b="1" dirty="0">
                <a:solidFill>
                  <a:schemeClr val="bg1"/>
                </a:solidFill>
              </a:rPr>
              <a:t> </a:t>
            </a:r>
            <a:r>
              <a:rPr lang="bg-BG" dirty="0"/>
              <a:t>и </a:t>
            </a:r>
            <a:r>
              <a:rPr lang="en-US" dirty="0"/>
              <a:t>/</a:t>
            </a:r>
            <a:r>
              <a:rPr lang="bg-BG" dirty="0"/>
              <a:t>или само </a:t>
            </a:r>
            <a:r>
              <a:rPr lang="bg-BG" b="1" dirty="0">
                <a:solidFill>
                  <a:schemeClr val="bg1"/>
                </a:solidFill>
              </a:rPr>
              <a:t>сигнатурата</a:t>
            </a:r>
            <a:r>
              <a:rPr lang="en-US" dirty="0"/>
              <a:t> </a:t>
            </a:r>
            <a:r>
              <a:rPr lang="bg-BG" dirty="0"/>
              <a:t>който трябва да бъде отменен</a:t>
            </a:r>
            <a:endParaRPr lang="en-US" b="1" dirty="0">
              <a:solidFill>
                <a:schemeClr val="bg1"/>
              </a:solidFill>
            </a:endParaRPr>
          </a:p>
          <a:p>
            <a:pPr lvl="1">
              <a:buClr>
                <a:schemeClr val="tx1"/>
              </a:buClr>
            </a:pPr>
            <a:r>
              <a:rPr lang="bg-BG" sz="3200" dirty="0"/>
              <a:t>Може</a:t>
            </a:r>
            <a:r>
              <a:rPr lang="en-US" b="1" dirty="0">
                <a:solidFill>
                  <a:schemeClr val="bg1"/>
                </a:solidFill>
              </a:rPr>
              <a:t> </a:t>
            </a:r>
            <a:r>
              <a:rPr lang="bg-BG" b="1" dirty="0">
                <a:solidFill>
                  <a:schemeClr val="bg1"/>
                </a:solidFill>
              </a:rPr>
              <a:t>да съдържа модификатори </a:t>
            </a:r>
            <a:r>
              <a:rPr lang="bg-BG" dirty="0"/>
              <a:t>за полета</a:t>
            </a:r>
            <a:r>
              <a:rPr lang="en-US" dirty="0"/>
              <a:t>,</a:t>
            </a:r>
            <a:r>
              <a:rPr lang="bg-BG" dirty="0"/>
              <a:t> функции</a:t>
            </a:r>
            <a:r>
              <a:rPr lang="en-US" dirty="0"/>
              <a:t>, </a:t>
            </a:r>
            <a:r>
              <a:rPr lang="bg-BG" dirty="0"/>
              <a:t>свойства</a:t>
            </a:r>
            <a:endParaRPr lang="en-US" dirty="0"/>
          </a:p>
        </p:txBody>
      </p:sp>
      <p:sp>
        <p:nvSpPr>
          <p:cNvPr id="6" name="Text Placeholder 5">
            <a:extLst>
              <a:ext uri="{FF2B5EF4-FFF2-40B4-BE49-F238E27FC236}">
                <a16:creationId xmlns:a16="http://schemas.microsoft.com/office/drawing/2014/main" id="{14699520-1209-4FE3-94A6-E77E57196DC6}"/>
              </a:ext>
            </a:extLst>
          </p:cNvPr>
          <p:cNvSpPr>
            <a:spLocks noGrp="1"/>
          </p:cNvSpPr>
          <p:nvPr>
            <p:ph type="body" sz="quarter" idx="10"/>
          </p:nvPr>
        </p:nvSpPr>
        <p:spPr/>
        <p:txBody>
          <a:bodyPr>
            <a:normAutofit/>
          </a:bodyPr>
          <a:lstStyle/>
          <a:p>
            <a:r>
              <a:rPr lang="bg-BG" sz="3400" dirty="0"/>
              <a:t>Интерфейс</a:t>
            </a:r>
            <a:endParaRPr lang="en-GB" sz="3400" dirty="0"/>
          </a:p>
          <a:p>
            <a:pPr lvl="1">
              <a:buClr>
                <a:schemeClr val="tx1"/>
              </a:buClr>
            </a:pPr>
            <a:r>
              <a:rPr lang="bg-BG" sz="3200" dirty="0"/>
              <a:t>Един клас може да </a:t>
            </a:r>
            <a:r>
              <a:rPr lang="bg-BG" sz="3200" b="1" dirty="0">
                <a:solidFill>
                  <a:schemeClr val="bg1"/>
                </a:solidFill>
              </a:rPr>
              <a:t>имплементира</a:t>
            </a:r>
            <a:r>
              <a:rPr lang="en-US" sz="3200" b="1" dirty="0">
                <a:solidFill>
                  <a:schemeClr val="bg1"/>
                </a:solidFill>
              </a:rPr>
              <a:t> </a:t>
            </a:r>
            <a:br>
              <a:rPr lang="en-US" sz="3200" b="1" dirty="0">
                <a:solidFill>
                  <a:schemeClr val="bg1"/>
                </a:solidFill>
              </a:rPr>
            </a:br>
            <a:r>
              <a:rPr lang="bg-BG" sz="3200" b="1" dirty="0">
                <a:solidFill>
                  <a:schemeClr val="bg1"/>
                </a:solidFill>
              </a:rPr>
              <a:t>няколко интерфейса</a:t>
            </a:r>
            <a:endParaRPr lang="en-US" sz="3200" b="1" dirty="0">
              <a:solidFill>
                <a:schemeClr val="bg1"/>
              </a:solidFill>
            </a:endParaRPr>
          </a:p>
          <a:p>
            <a:pPr lvl="1">
              <a:buClr>
                <a:schemeClr val="tx1"/>
              </a:buClr>
            </a:pPr>
            <a:r>
              <a:rPr lang="bg-BG" sz="3200" b="1" dirty="0">
                <a:solidFill>
                  <a:schemeClr val="bg1"/>
                </a:solidFill>
              </a:rPr>
              <a:t>Не може да имат модификатори</a:t>
            </a:r>
            <a:r>
              <a:rPr lang="en-US" sz="3200" dirty="0"/>
              <a:t>,</a:t>
            </a:r>
            <a:r>
              <a:rPr lang="en-US" sz="3200" b="1" dirty="0">
                <a:solidFill>
                  <a:schemeClr val="bg1"/>
                </a:solidFill>
              </a:rPr>
              <a:t> </a:t>
            </a:r>
            <a:r>
              <a:rPr lang="bg-BG" sz="3200" dirty="0"/>
              <a:t>всички полета са публиччни </a:t>
            </a:r>
            <a:endParaRPr lang="en-US" sz="3200" dirty="0"/>
          </a:p>
        </p:txBody>
      </p:sp>
      <p:sp>
        <p:nvSpPr>
          <p:cNvPr id="5" name="Title 4">
            <a:extLst>
              <a:ext uri="{FF2B5EF4-FFF2-40B4-BE49-F238E27FC236}">
                <a16:creationId xmlns:a16="http://schemas.microsoft.com/office/drawing/2014/main" id="{4A9AEA88-F579-4B8D-ACE5-5619ED42FE68}"/>
              </a:ext>
            </a:extLst>
          </p:cNvPr>
          <p:cNvSpPr>
            <a:spLocks noGrp="1"/>
          </p:cNvSpPr>
          <p:nvPr>
            <p:ph type="title"/>
          </p:nvPr>
        </p:nvSpPr>
        <p:spPr/>
        <p:txBody>
          <a:bodyPr/>
          <a:lstStyle/>
          <a:p>
            <a:r>
              <a:rPr lang="bg-BG" dirty="0"/>
              <a:t>Интерфейси</a:t>
            </a:r>
            <a:r>
              <a:rPr lang="en-GB" dirty="0"/>
              <a:t> </a:t>
            </a:r>
            <a:r>
              <a:rPr lang="bg-BG" dirty="0"/>
              <a:t>срещу Абстрактни класове (1)</a:t>
            </a:r>
            <a:r>
              <a:rPr lang="en-GB" dirty="0"/>
              <a:t> </a:t>
            </a:r>
          </a:p>
        </p:txBody>
      </p:sp>
      <p:sp>
        <p:nvSpPr>
          <p:cNvPr id="8" name="Slide Number">
            <a:extLst>
              <a:ext uri="{FF2B5EF4-FFF2-40B4-BE49-F238E27FC236}">
                <a16:creationId xmlns:a16="http://schemas.microsoft.com/office/drawing/2014/main" id="{FD3EB0E5-68CA-41AE-BD16-75530960DB7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103</a:t>
            </a:fld>
            <a:endParaRPr lang="en-US" dirty="0"/>
          </a:p>
        </p:txBody>
      </p:sp>
    </p:spTree>
    <p:extLst>
      <p:ext uri="{BB962C8B-B14F-4D97-AF65-F5344CB8AC3E}">
        <p14:creationId xmlns:p14="http://schemas.microsoft.com/office/powerpoint/2010/main" val="22462137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FBD9C4-8D33-4A8E-BACD-1C47DCCB6177}"/>
              </a:ext>
            </a:extLst>
          </p:cNvPr>
          <p:cNvSpPr>
            <a:spLocks noGrp="1"/>
          </p:cNvSpPr>
          <p:nvPr>
            <p:ph type="body" sz="quarter" idx="11"/>
          </p:nvPr>
        </p:nvSpPr>
        <p:spPr/>
        <p:txBody>
          <a:bodyPr>
            <a:noAutofit/>
          </a:bodyPr>
          <a:lstStyle/>
          <a:p>
            <a:pPr>
              <a:buClr>
                <a:schemeClr val="tx1"/>
              </a:buClr>
            </a:pPr>
            <a:r>
              <a:rPr lang="bg-BG" sz="3400" dirty="0"/>
              <a:t>Абстрактен </a:t>
            </a:r>
            <a:r>
              <a:rPr lang="en-GB" sz="3400" dirty="0"/>
              <a:t> </a:t>
            </a:r>
            <a:r>
              <a:rPr lang="bg-BG" sz="3400" dirty="0"/>
              <a:t>клас</a:t>
            </a:r>
            <a:endParaRPr lang="en-GB" sz="3400" dirty="0"/>
          </a:p>
          <a:p>
            <a:pPr lvl="1">
              <a:buClr>
                <a:schemeClr val="tx1"/>
              </a:buClr>
            </a:pPr>
            <a:r>
              <a:rPr lang="bg-BG" sz="3200" dirty="0"/>
              <a:t>Полета</a:t>
            </a:r>
            <a:r>
              <a:rPr lang="en-US" sz="3200" dirty="0"/>
              <a:t> </a:t>
            </a:r>
            <a:r>
              <a:rPr lang="bg-BG" sz="3200" dirty="0"/>
              <a:t>и</a:t>
            </a:r>
            <a:r>
              <a:rPr lang="en-US" sz="3200" dirty="0"/>
              <a:t> </a:t>
            </a:r>
            <a:r>
              <a:rPr lang="bg-BG" sz="3200" dirty="0"/>
              <a:t>константи</a:t>
            </a:r>
            <a:r>
              <a:rPr lang="en-US" sz="3200" dirty="0"/>
              <a:t> </a:t>
            </a:r>
            <a:br>
              <a:rPr lang="en-US" sz="3200" b="1" dirty="0">
                <a:solidFill>
                  <a:schemeClr val="bg1"/>
                </a:solidFill>
              </a:rPr>
            </a:br>
            <a:r>
              <a:rPr lang="en-US" sz="3200" b="1" dirty="0">
                <a:solidFill>
                  <a:schemeClr val="bg1"/>
                </a:solidFill>
              </a:rPr>
              <a:t>can be defined</a:t>
            </a:r>
          </a:p>
          <a:p>
            <a:pPr lvl="1">
              <a:buClr>
                <a:schemeClr val="tx1"/>
              </a:buClr>
            </a:pPr>
            <a:r>
              <a:rPr lang="bg-BG" sz="3200" dirty="0"/>
              <a:t>Ако добавим</a:t>
            </a:r>
            <a:r>
              <a:rPr lang="en-US" sz="3200" dirty="0"/>
              <a:t> </a:t>
            </a:r>
            <a:r>
              <a:rPr lang="bg-BG" sz="3200" b="1" dirty="0">
                <a:solidFill>
                  <a:schemeClr val="bg1"/>
                </a:solidFill>
              </a:rPr>
              <a:t>нов метод</a:t>
            </a:r>
            <a:br>
              <a:rPr lang="en-US" sz="3200" b="1" dirty="0">
                <a:solidFill>
                  <a:schemeClr val="bg1"/>
                </a:solidFill>
              </a:rPr>
            </a:br>
            <a:r>
              <a:rPr lang="bg-BG" sz="3200" dirty="0"/>
              <a:t>имаме възможност да предоставим </a:t>
            </a:r>
            <a:r>
              <a:rPr lang="bg-BG" sz="3200" b="1" dirty="0">
                <a:solidFill>
                  <a:schemeClr val="bg1"/>
                </a:solidFill>
              </a:rPr>
              <a:t>имплементация пж подразбиране</a:t>
            </a:r>
            <a:endParaRPr lang="en-US" sz="3200" b="1" dirty="0">
              <a:solidFill>
                <a:schemeClr val="bg1"/>
              </a:solidFill>
            </a:endParaRPr>
          </a:p>
        </p:txBody>
      </p:sp>
      <p:sp>
        <p:nvSpPr>
          <p:cNvPr id="6" name="Text Placeholder 5">
            <a:extLst>
              <a:ext uri="{FF2B5EF4-FFF2-40B4-BE49-F238E27FC236}">
                <a16:creationId xmlns:a16="http://schemas.microsoft.com/office/drawing/2014/main" id="{3F720EF5-04AA-473B-AF59-433FDE7F0276}"/>
              </a:ext>
            </a:extLst>
          </p:cNvPr>
          <p:cNvSpPr>
            <a:spLocks noGrp="1"/>
          </p:cNvSpPr>
          <p:nvPr>
            <p:ph type="body" sz="quarter" idx="10"/>
          </p:nvPr>
        </p:nvSpPr>
        <p:spPr/>
        <p:txBody>
          <a:bodyPr>
            <a:normAutofit/>
          </a:bodyPr>
          <a:lstStyle/>
          <a:p>
            <a:r>
              <a:rPr lang="bg-BG" sz="3400" dirty="0"/>
              <a:t>Итерфейси</a:t>
            </a:r>
          </a:p>
          <a:p>
            <a:pPr lvl="1"/>
            <a:r>
              <a:rPr lang="bg-BG" sz="3200" dirty="0"/>
              <a:t>Ако добавим </a:t>
            </a:r>
            <a:r>
              <a:rPr lang="bg-BG" sz="3200" b="1" dirty="0">
                <a:solidFill>
                  <a:schemeClr val="bg1"/>
                </a:solidFill>
              </a:rPr>
              <a:t>нов метод</a:t>
            </a:r>
            <a:br>
              <a:rPr lang="en-US" sz="3200" b="1" dirty="0">
                <a:solidFill>
                  <a:schemeClr val="bg1"/>
                </a:solidFill>
              </a:rPr>
            </a:br>
            <a:r>
              <a:rPr lang="bg-BG" sz="3200" dirty="0"/>
              <a:t>ние трябва </a:t>
            </a:r>
            <a:r>
              <a:rPr lang="bg-BG" sz="3200" b="1" dirty="0">
                <a:solidFill>
                  <a:schemeClr val="bg1"/>
                </a:solidFill>
              </a:rPr>
              <a:t>да проследим всички имплементации </a:t>
            </a:r>
            <a:r>
              <a:rPr lang="bg-BG" sz="3200" dirty="0"/>
              <a:t>на интерфейса и да </a:t>
            </a:r>
            <a:br>
              <a:rPr lang="en-US" sz="3200" dirty="0"/>
            </a:br>
            <a:r>
              <a:rPr lang="bg-BG" sz="3200" b="1" dirty="0">
                <a:solidFill>
                  <a:schemeClr val="bg1"/>
                </a:solidFill>
              </a:rPr>
              <a:t>дефинираме имплементацията им</a:t>
            </a:r>
            <a:br>
              <a:rPr lang="en-US" sz="3200" dirty="0"/>
            </a:br>
            <a:r>
              <a:rPr lang="bg-BG" sz="3200" dirty="0"/>
              <a:t> за всеки нов метод</a:t>
            </a:r>
            <a:endParaRPr lang="en-GB" sz="3200" dirty="0"/>
          </a:p>
        </p:txBody>
      </p:sp>
      <p:sp>
        <p:nvSpPr>
          <p:cNvPr id="5" name="Title 4">
            <a:extLst>
              <a:ext uri="{FF2B5EF4-FFF2-40B4-BE49-F238E27FC236}">
                <a16:creationId xmlns:a16="http://schemas.microsoft.com/office/drawing/2014/main" id="{3C8D6CBE-F76F-4D03-8820-48EF74DAEF56}"/>
              </a:ext>
            </a:extLst>
          </p:cNvPr>
          <p:cNvSpPr>
            <a:spLocks noGrp="1"/>
          </p:cNvSpPr>
          <p:nvPr>
            <p:ph type="title"/>
          </p:nvPr>
        </p:nvSpPr>
        <p:spPr/>
        <p:txBody>
          <a:bodyPr/>
          <a:lstStyle/>
          <a:p>
            <a:r>
              <a:rPr lang="bg-BG"/>
              <a:t>Интерфейси</a:t>
            </a:r>
            <a:r>
              <a:rPr lang="en-GB"/>
              <a:t> </a:t>
            </a:r>
            <a:r>
              <a:rPr lang="bg-BG"/>
              <a:t>срещу Абстрактни класове</a:t>
            </a:r>
            <a:endParaRPr lang="en-GB" dirty="0"/>
          </a:p>
        </p:txBody>
      </p:sp>
      <p:sp>
        <p:nvSpPr>
          <p:cNvPr id="8" name="Slide Number">
            <a:extLst>
              <a:ext uri="{FF2B5EF4-FFF2-40B4-BE49-F238E27FC236}">
                <a16:creationId xmlns:a16="http://schemas.microsoft.com/office/drawing/2014/main" id="{1FEC6633-CD2E-4AC2-B639-A664F7C9D2E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104</a:t>
            </a:fld>
            <a:endParaRPr lang="en-US" dirty="0"/>
          </a:p>
        </p:txBody>
      </p:sp>
    </p:spTree>
    <p:extLst>
      <p:ext uri="{BB962C8B-B14F-4D97-AF65-F5344CB8AC3E}">
        <p14:creationId xmlns:p14="http://schemas.microsoft.com/office/powerpoint/2010/main" val="16603088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bg-BG" dirty="0"/>
              <a:t>Резюме</a:t>
            </a:r>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9416636"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608578" y="4124739"/>
            <a:ext cx="2099035" cy="2271683"/>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8928981" cy="4706715"/>
          </a:xfrm>
          <a:prstGeom prst="rect">
            <a:avLst/>
          </a:prstGeom>
        </p:spPr>
        <p:txBody>
          <a:bodyPr vert="horz" lIns="108000" tIns="36000" rIns="108000" bIns="36000"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r>
              <a:rPr lang="bg-BG" dirty="0">
                <a:solidFill>
                  <a:schemeClr val="bg2"/>
                </a:solidFill>
              </a:rPr>
              <a:t>Абстракция </a:t>
            </a:r>
            <a:r>
              <a:rPr lang="en-US" dirty="0">
                <a:solidFill>
                  <a:schemeClr val="bg2"/>
                </a:solidFill>
              </a:rPr>
              <a:t> – </a:t>
            </a:r>
            <a:r>
              <a:rPr lang="bg-BG" b="1" dirty="0">
                <a:solidFill>
                  <a:schemeClr val="bg1"/>
                </a:solidFill>
              </a:rPr>
              <a:t>скрита</a:t>
            </a:r>
            <a:r>
              <a:rPr lang="en-US" dirty="0">
                <a:solidFill>
                  <a:schemeClr val="bg2"/>
                </a:solidFill>
              </a:rPr>
              <a:t> </a:t>
            </a:r>
            <a:r>
              <a:rPr lang="bg-BG" dirty="0">
                <a:solidFill>
                  <a:schemeClr val="bg2"/>
                </a:solidFill>
              </a:rPr>
              <a:t>имплементация</a:t>
            </a:r>
            <a:r>
              <a:rPr lang="en-US" dirty="0">
                <a:solidFill>
                  <a:schemeClr val="bg2"/>
                </a:solidFill>
              </a:rPr>
              <a:t> </a:t>
            </a:r>
            <a:r>
              <a:rPr lang="bg-BG" dirty="0">
                <a:solidFill>
                  <a:schemeClr val="bg2"/>
                </a:solidFill>
              </a:rPr>
              <a:t>и </a:t>
            </a:r>
            <a:r>
              <a:rPr lang="en-US" dirty="0">
                <a:solidFill>
                  <a:schemeClr val="bg2"/>
                </a:solidFill>
              </a:rPr>
              <a:t> </a:t>
            </a:r>
            <a:r>
              <a:rPr lang="bg-BG" b="1" dirty="0">
                <a:solidFill>
                  <a:schemeClr val="bg1"/>
                </a:solidFill>
              </a:rPr>
              <a:t>показва</a:t>
            </a:r>
            <a:r>
              <a:rPr lang="en-US" dirty="0">
                <a:solidFill>
                  <a:schemeClr val="bg2"/>
                </a:solidFill>
              </a:rPr>
              <a:t> </a:t>
            </a:r>
            <a:r>
              <a:rPr lang="bg-BG" dirty="0">
                <a:solidFill>
                  <a:schemeClr val="bg2"/>
                </a:solidFill>
              </a:rPr>
              <a:t>функционалност</a:t>
            </a:r>
            <a:r>
              <a:rPr lang="en-US" dirty="0">
                <a:solidFill>
                  <a:schemeClr val="bg2"/>
                </a:solidFill>
              </a:rPr>
              <a:t> </a:t>
            </a:r>
          </a:p>
          <a:p>
            <a:r>
              <a:rPr lang="bg-BG" dirty="0">
                <a:solidFill>
                  <a:schemeClr val="bg2"/>
                </a:solidFill>
              </a:rPr>
              <a:t>Интерфейс</a:t>
            </a:r>
            <a:endParaRPr lang="en-US" dirty="0">
              <a:solidFill>
                <a:schemeClr val="bg2"/>
              </a:solidFill>
            </a:endParaRPr>
          </a:p>
          <a:p>
            <a:pPr lvl="1">
              <a:buClr>
                <a:schemeClr val="bg2"/>
              </a:buClr>
            </a:pPr>
            <a:r>
              <a:rPr lang="bg-BG" b="1" dirty="0">
                <a:solidFill>
                  <a:schemeClr val="bg1"/>
                </a:solidFill>
                <a:latin typeface="Consolas" panose="020B0609020204030204" pitchFamily="49" charset="0"/>
              </a:rPr>
              <a:t>Имплемевнтира</a:t>
            </a:r>
            <a:r>
              <a:rPr lang="en-US" dirty="0">
                <a:solidFill>
                  <a:schemeClr val="bg2"/>
                </a:solidFill>
              </a:rPr>
              <a:t> </a:t>
            </a:r>
            <a:r>
              <a:rPr lang="bg-BG" dirty="0">
                <a:solidFill>
                  <a:schemeClr val="bg2"/>
                </a:solidFill>
              </a:rPr>
              <a:t>и</a:t>
            </a:r>
            <a:r>
              <a:rPr lang="en-US" dirty="0">
                <a:solidFill>
                  <a:schemeClr val="bg2"/>
                </a:solidFill>
              </a:rPr>
              <a:t> </a:t>
            </a:r>
            <a:r>
              <a:rPr lang="en-US" b="1" dirty="0">
                <a:solidFill>
                  <a:schemeClr val="bg1"/>
                </a:solidFill>
                <a:latin typeface="Consolas" panose="020B0609020204030204" pitchFamily="49" charset="0"/>
              </a:rPr>
              <a:t>extends</a:t>
            </a:r>
          </a:p>
          <a:p>
            <a:pPr lvl="1"/>
            <a:r>
              <a:rPr lang="bg-BG" dirty="0">
                <a:solidFill>
                  <a:schemeClr val="bg2"/>
                </a:solidFill>
              </a:rPr>
              <a:t>Стандартен и Статичен метод</a:t>
            </a:r>
            <a:endParaRPr lang="en-US" dirty="0">
              <a:solidFill>
                <a:schemeClr val="bg2"/>
              </a:solidFill>
            </a:endParaRPr>
          </a:p>
          <a:p>
            <a:r>
              <a:rPr lang="bg-BG" dirty="0">
                <a:solidFill>
                  <a:schemeClr val="bg2"/>
                </a:solidFill>
              </a:rPr>
              <a:t>Абстрактни класове</a:t>
            </a:r>
          </a:p>
          <a:p>
            <a:r>
              <a:rPr lang="bg-BG" dirty="0">
                <a:solidFill>
                  <a:schemeClr val="bg2"/>
                </a:solidFill>
              </a:rPr>
              <a:t>Интерфейси </a:t>
            </a:r>
            <a:r>
              <a:rPr lang="en-US" dirty="0">
                <a:solidFill>
                  <a:schemeClr val="bg2"/>
                </a:solidFill>
              </a:rPr>
              <a:t> vs </a:t>
            </a:r>
            <a:r>
              <a:rPr lang="bg-BG" dirty="0">
                <a:solidFill>
                  <a:schemeClr val="bg2"/>
                </a:solidFill>
              </a:rPr>
              <a:t>Абстрактни класове</a:t>
            </a:r>
            <a:endParaRPr lang="en-US" dirty="0">
              <a:solidFill>
                <a:schemeClr val="bg2"/>
              </a:solidFill>
            </a:endParaRPr>
          </a:p>
        </p:txBody>
      </p:sp>
      <p:sp>
        <p:nvSpPr>
          <p:cNvPr id="16" name="Slide Number">
            <a:extLst>
              <a:ext uri="{FF2B5EF4-FFF2-40B4-BE49-F238E27FC236}">
                <a16:creationId xmlns:a16="http://schemas.microsoft.com/office/drawing/2014/main" id="{A6F89487-CFA8-4CDF-A7ED-5824311608F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105</a:t>
            </a:fld>
            <a:endParaRPr lang="en-US" noProof="0" dirty="0"/>
          </a:p>
        </p:txBody>
      </p:sp>
    </p:spTree>
    <p:extLst>
      <p:ext uri="{BB962C8B-B14F-4D97-AF65-F5344CB8AC3E}">
        <p14:creationId xmlns:p14="http://schemas.microsoft.com/office/powerpoint/2010/main" val="41431057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Autofit/>
          </a:bodyPr>
          <a:lstStyle/>
          <a:p>
            <a:pPr>
              <a:spcAft>
                <a:spcPts val="0"/>
              </a:spcAft>
            </a:pPr>
            <a:r>
              <a:rPr lang="bg-BG" dirty="0"/>
              <a:t>Абстракти Класове</a:t>
            </a:r>
            <a:r>
              <a:rPr lang="en-US" dirty="0"/>
              <a:t>, </a:t>
            </a:r>
            <a:r>
              <a:rPr lang="bg-BG" dirty="0"/>
              <a:t>Абстрактни Методи</a:t>
            </a:r>
            <a:r>
              <a:rPr lang="en-US" dirty="0"/>
              <a:t>, Override</a:t>
            </a:r>
            <a:r>
              <a:rPr lang="bg-BG" dirty="0"/>
              <a:t>(Отмяна) на Методи</a:t>
            </a:r>
            <a:endParaRPr lang="en-US" dirty="0"/>
          </a:p>
          <a:p>
            <a:pPr>
              <a:spcAft>
                <a:spcPts val="0"/>
              </a:spcAft>
            </a:pPr>
            <a:endParaRPr lang="en-US" sz="3000" dirty="0"/>
          </a:p>
        </p:txBody>
      </p:sp>
      <p:sp>
        <p:nvSpPr>
          <p:cNvPr id="5" name="Title 4"/>
          <p:cNvSpPr>
            <a:spLocks noGrp="1"/>
          </p:cNvSpPr>
          <p:nvPr>
            <p:ph type="title"/>
          </p:nvPr>
        </p:nvSpPr>
        <p:spPr/>
        <p:txBody>
          <a:bodyPr>
            <a:normAutofit/>
          </a:bodyPr>
          <a:lstStyle/>
          <a:p>
            <a:r>
              <a:rPr lang="bg-BG" dirty="0"/>
              <a:t>Полиморфизъм</a:t>
            </a:r>
            <a:endParaRPr lang="en-US" dirty="0"/>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a:hlinkClick r:id="rId3"/>
              </a:rPr>
              <a:t>https://softuni.bg</a:t>
            </a:r>
            <a:endParaRPr lang="en-US" dirty="0"/>
          </a:p>
        </p:txBody>
      </p:sp>
      <p:sp>
        <p:nvSpPr>
          <p:cNvPr id="3" name="Text Placeholder 2"/>
          <p:cNvSpPr>
            <a:spLocks noGrp="1"/>
          </p:cNvSpPr>
          <p:nvPr>
            <p:ph type="body" sz="quarter" idx="19"/>
          </p:nvPr>
        </p:nvSpPr>
        <p:spPr>
          <a:xfrm>
            <a:off x="583029" y="4855717"/>
            <a:ext cx="2950749" cy="976925"/>
          </a:xfrm>
        </p:spPr>
        <p:txBody>
          <a:bodyPr/>
          <a:lstStyle/>
          <a:p>
            <a:r>
              <a:rPr lang="en-US" dirty="0"/>
              <a:t>SoftUni Team</a:t>
            </a:r>
          </a:p>
          <a:p>
            <a:endParaRPr lang="bg-BG" dirty="0"/>
          </a:p>
        </p:txBody>
      </p:sp>
      <p:sp>
        <p:nvSpPr>
          <p:cNvPr id="4" name="Text Placeholder 3"/>
          <p:cNvSpPr>
            <a:spLocks noGrp="1"/>
          </p:cNvSpPr>
          <p:nvPr>
            <p:ph type="body" sz="quarter" idx="20"/>
          </p:nvPr>
        </p:nvSpPr>
        <p:spPr/>
        <p:txBody>
          <a:bodyPr/>
          <a:lstStyle/>
          <a:p>
            <a:r>
              <a:rPr lang="en-US" dirty="0"/>
              <a:t>Technical Trainers</a:t>
            </a:r>
          </a:p>
        </p:txBody>
      </p:sp>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3082" y="2739302"/>
            <a:ext cx="2383336" cy="1921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2758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7" name="Rectangle 3"/>
          <p:cNvSpPr>
            <a:spLocks noGrp="1" noChangeArrowheads="1"/>
          </p:cNvSpPr>
          <p:nvPr>
            <p:ph type="body" sz="quarter" idx="10"/>
          </p:nvPr>
        </p:nvSpPr>
        <p:spPr/>
        <p:txBody>
          <a:bodyPr>
            <a:normAutofit/>
          </a:bodyPr>
          <a:lstStyle/>
          <a:p>
            <a:pPr marL="514350" indent="-514350">
              <a:lnSpc>
                <a:spcPct val="100000"/>
              </a:lnSpc>
              <a:buFont typeface="+mj-lt"/>
              <a:buAutoNum type="arabicPeriod"/>
            </a:pPr>
            <a:r>
              <a:rPr lang="bg-BG" dirty="0"/>
              <a:t>Полиморфизъм</a:t>
            </a:r>
            <a:endParaRPr lang="en-US" dirty="0"/>
          </a:p>
          <a:p>
            <a:pPr marL="1047416" lvl="1" indent="-514350">
              <a:lnSpc>
                <a:spcPct val="100000"/>
              </a:lnSpc>
            </a:pPr>
            <a:r>
              <a:rPr lang="bg-BG" dirty="0"/>
              <a:t>Какво е полиморфизъм</a:t>
            </a:r>
            <a:r>
              <a:rPr lang="en-US" dirty="0"/>
              <a:t>?</a:t>
            </a:r>
          </a:p>
          <a:p>
            <a:pPr marL="1047416" lvl="1" indent="-514350">
              <a:lnSpc>
                <a:spcPct val="100000"/>
              </a:lnSpc>
            </a:pPr>
            <a:r>
              <a:rPr lang="bg-BG" dirty="0"/>
              <a:t>Видове полиморфизъм</a:t>
            </a:r>
            <a:endParaRPr lang="en-US" dirty="0"/>
          </a:p>
          <a:p>
            <a:pPr marL="1047416" lvl="1" indent="-514350">
              <a:lnSpc>
                <a:spcPct val="100000"/>
              </a:lnSpc>
            </a:pPr>
            <a:r>
              <a:rPr lang="en-US" dirty="0"/>
              <a:t>Override </a:t>
            </a:r>
            <a:r>
              <a:rPr lang="bg-BG" dirty="0"/>
              <a:t>методи</a:t>
            </a:r>
            <a:endParaRPr lang="en-US" dirty="0"/>
          </a:p>
          <a:p>
            <a:pPr marL="1047416" lvl="1" indent="-514350">
              <a:lnSpc>
                <a:spcPct val="100000"/>
              </a:lnSpc>
            </a:pPr>
            <a:r>
              <a:rPr lang="en-US" dirty="0"/>
              <a:t>Overload </a:t>
            </a:r>
            <a:r>
              <a:rPr lang="bg-BG" dirty="0"/>
              <a:t>методи</a:t>
            </a:r>
            <a:endParaRPr lang="en-US" dirty="0"/>
          </a:p>
          <a:p>
            <a:pPr marL="514350" indent="-514350">
              <a:lnSpc>
                <a:spcPct val="100000"/>
              </a:lnSpc>
              <a:buFont typeface="+mj-lt"/>
              <a:buAutoNum type="arabicPeriod"/>
            </a:pPr>
            <a:r>
              <a:rPr lang="bg-BG" dirty="0"/>
              <a:t>Абстрактни класове</a:t>
            </a:r>
            <a:endParaRPr lang="en-US" dirty="0"/>
          </a:p>
          <a:p>
            <a:pPr marL="1047416" lvl="1" indent="-514350">
              <a:lnSpc>
                <a:spcPct val="100000"/>
              </a:lnSpc>
            </a:pPr>
            <a:r>
              <a:rPr lang="bg-BG" dirty="0"/>
              <a:t>Абстрактни методи</a:t>
            </a:r>
            <a:endParaRPr lang="en-US" dirty="0"/>
          </a:p>
        </p:txBody>
      </p:sp>
      <p:sp>
        <p:nvSpPr>
          <p:cNvPr id="681986" name="Rectangle 2"/>
          <p:cNvSpPr>
            <a:spLocks noGrp="1" noChangeArrowheads="1"/>
          </p:cNvSpPr>
          <p:nvPr>
            <p:ph type="title"/>
          </p:nvPr>
        </p:nvSpPr>
        <p:spPr/>
        <p:txBody>
          <a:bodyPr/>
          <a:lstStyle/>
          <a:p>
            <a:r>
              <a:rPr lang="bg-BG" dirty="0"/>
              <a:t>Съдаржание</a:t>
            </a:r>
          </a:p>
        </p:txBody>
      </p:sp>
      <p:pic>
        <p:nvPicPr>
          <p:cNvPr id="8" name="Picture 7" descr="A drawing of a cartoon character&#10;&#10;Description generated with high confidence">
            <a:extLst>
              <a:ext uri="{FF2B5EF4-FFF2-40B4-BE49-F238E27FC236}">
                <a16:creationId xmlns:a16="http://schemas.microsoft.com/office/drawing/2014/main" id="{EAA88B39-43D4-45D3-BE33-CC628C821D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48600" y="1371601"/>
            <a:ext cx="3572162" cy="4385137"/>
          </a:xfrm>
          <a:prstGeom prst="rect">
            <a:avLst/>
          </a:prstGeom>
        </p:spPr>
      </p:pic>
      <p:sp>
        <p:nvSpPr>
          <p:cNvPr id="6" name="Slide Number">
            <a:extLst>
              <a:ext uri="{FF2B5EF4-FFF2-40B4-BE49-F238E27FC236}">
                <a16:creationId xmlns:a16="http://schemas.microsoft.com/office/drawing/2014/main" id="{9F69F56A-3893-4138-96F6-F8DF86D46BA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107</a:t>
            </a:fld>
            <a:endParaRPr lang="en-US" noProof="0" dirty="0"/>
          </a:p>
        </p:txBody>
      </p:sp>
    </p:spTree>
    <p:extLst>
      <p:ext uri="{BB962C8B-B14F-4D97-AF65-F5344CB8AC3E}">
        <p14:creationId xmlns:p14="http://schemas.microsoft.com/office/powerpoint/2010/main" val="2196953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198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198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19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19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371E124A-5E10-488D-8991-31A4D416C5CB}"/>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024342" y="1480932"/>
            <a:ext cx="2143316" cy="2143316"/>
          </a:xfrm>
          <a:prstGeom prst="rect">
            <a:avLst/>
          </a:prstGeom>
        </p:spPr>
      </p:pic>
      <p:sp>
        <p:nvSpPr>
          <p:cNvPr id="4" name="Title 3">
            <a:extLst>
              <a:ext uri="{FF2B5EF4-FFF2-40B4-BE49-F238E27FC236}">
                <a16:creationId xmlns:a16="http://schemas.microsoft.com/office/drawing/2014/main" id="{9161CE49-BE62-4A88-A286-CEB470A37145}"/>
              </a:ext>
            </a:extLst>
          </p:cNvPr>
          <p:cNvSpPr>
            <a:spLocks noGrp="1"/>
          </p:cNvSpPr>
          <p:nvPr>
            <p:ph type="title" sz="quarter" idx="10"/>
          </p:nvPr>
        </p:nvSpPr>
        <p:spPr/>
        <p:txBody>
          <a:bodyPr/>
          <a:lstStyle/>
          <a:p>
            <a:r>
              <a:rPr lang="bg-BG" dirty="0"/>
              <a:t>Полиморфизъм</a:t>
            </a:r>
            <a:endParaRPr lang="en-US" dirty="0"/>
          </a:p>
        </p:txBody>
      </p:sp>
    </p:spTree>
    <p:extLst>
      <p:ext uri="{BB962C8B-B14F-4D97-AF65-F5344CB8AC3E}">
        <p14:creationId xmlns:p14="http://schemas.microsoft.com/office/powerpoint/2010/main" val="22292448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66560" y="1121144"/>
            <a:ext cx="9927138" cy="5736856"/>
          </a:xfrm>
        </p:spPr>
        <p:txBody>
          <a:bodyPr>
            <a:normAutofit lnSpcReduction="10000"/>
          </a:bodyPr>
          <a:lstStyle/>
          <a:p>
            <a:r>
              <a:rPr lang="bg-BG" dirty="0"/>
              <a:t>От Гръцки</a:t>
            </a:r>
            <a:endParaRPr lang="en-US" dirty="0"/>
          </a:p>
          <a:p>
            <a:endParaRPr lang="en-US" dirty="0"/>
          </a:p>
          <a:p>
            <a:endParaRPr lang="en-US" dirty="0"/>
          </a:p>
          <a:p>
            <a:endParaRPr lang="en-US" dirty="0"/>
          </a:p>
          <a:p>
            <a:endParaRPr lang="en-US" dirty="0"/>
          </a:p>
          <a:p>
            <a:r>
              <a:rPr lang="ru-RU" dirty="0"/>
              <a:t>Като например дума, която има няколко различни значения въз основа на контекста</a:t>
            </a:r>
          </a:p>
          <a:p>
            <a:r>
              <a:rPr lang="ru-RU" dirty="0"/>
              <a:t>Често се нарича третият стълб на ООП, след капсулиране и наследяване</a:t>
            </a:r>
            <a:endParaRPr lang="en-GB" dirty="0"/>
          </a:p>
        </p:txBody>
      </p:sp>
      <p:sp>
        <p:nvSpPr>
          <p:cNvPr id="4" name="Title 3"/>
          <p:cNvSpPr>
            <a:spLocks noGrp="1"/>
          </p:cNvSpPr>
          <p:nvPr>
            <p:ph type="title"/>
          </p:nvPr>
        </p:nvSpPr>
        <p:spPr/>
        <p:txBody>
          <a:bodyPr/>
          <a:lstStyle/>
          <a:p>
            <a:r>
              <a:rPr lang="bg-BG" noProof="1"/>
              <a:t>Какво е полиморфизъм</a:t>
            </a:r>
            <a:r>
              <a:rPr lang="en-US" noProof="1"/>
              <a:t>?</a:t>
            </a:r>
            <a:endParaRPr lang="en-US" dirty="0"/>
          </a:p>
        </p:txBody>
      </p:sp>
      <p:grpSp>
        <p:nvGrpSpPr>
          <p:cNvPr id="7" name="Group 6"/>
          <p:cNvGrpSpPr/>
          <p:nvPr/>
        </p:nvGrpSpPr>
        <p:grpSpPr>
          <a:xfrm>
            <a:off x="2676163" y="1718421"/>
            <a:ext cx="8053314" cy="2271152"/>
            <a:chOff x="2094702" y="1775810"/>
            <a:chExt cx="8055411" cy="2686652"/>
          </a:xfrm>
          <a:solidFill>
            <a:srgbClr val="C2C7D2"/>
          </a:solidFill>
        </p:grpSpPr>
        <p:sp>
          <p:nvSpPr>
            <p:cNvPr id="5" name="Rectangle: Rounded Corners 4"/>
            <p:cNvSpPr>
              <a:spLocks noChangeArrowheads="1"/>
            </p:cNvSpPr>
            <p:nvPr/>
          </p:nvSpPr>
          <p:spPr bwMode="auto">
            <a:xfrm>
              <a:off x="2094702" y="1775810"/>
              <a:ext cx="3124200" cy="1318964"/>
            </a:xfrm>
            <a:prstGeom prst="roundRect">
              <a:avLst/>
            </a:prstGeom>
            <a:solidFill>
              <a:schemeClr val="accent5">
                <a:lumMod val="40000"/>
                <a:lumOff val="60000"/>
                <a:alpha val="20000"/>
              </a:schemeClr>
            </a:solidFill>
            <a:ln w="38100" algn="ctr">
              <a:solidFill>
                <a:schemeClr val="tx1"/>
              </a:solidFill>
              <a:miter lim="800000"/>
              <a:headEnd/>
              <a:tailEnd/>
            </a:ln>
            <a:effectLst/>
          </p:spPr>
          <p:txBody>
            <a:bodyPr wrap="none" anchor="ctr"/>
            <a:lstStyle/>
            <a:p>
              <a:pPr algn="ctr">
                <a:defRPr/>
              </a:pPr>
              <a:r>
                <a:rPr lang="en-GB" sz="4000" b="1" noProof="1">
                  <a:solidFill>
                    <a:schemeClr val="bg1"/>
                  </a:solidFill>
                  <a:latin typeface="Consolas" pitchFamily="49" charset="0"/>
                </a:rPr>
                <a:t>Polys</a:t>
              </a:r>
            </a:p>
            <a:p>
              <a:pPr algn="ctr">
                <a:defRPr/>
              </a:pPr>
              <a:r>
                <a:rPr lang="en-GB" sz="3200" b="1" i="1" noProof="1">
                  <a:solidFill>
                    <a:schemeClr val="tx2"/>
                  </a:solidFill>
                  <a:latin typeface="Consolas" pitchFamily="49" charset="0"/>
                </a:rPr>
                <a:t>(</a:t>
              </a:r>
              <a:r>
                <a:rPr lang="bg-BG" sz="3200" b="1" i="1" noProof="1">
                  <a:solidFill>
                    <a:schemeClr val="tx2"/>
                  </a:solidFill>
                  <a:latin typeface="Consolas" pitchFamily="49" charset="0"/>
                </a:rPr>
                <a:t>много</a:t>
              </a:r>
              <a:r>
                <a:rPr lang="en-GB" sz="3200" b="1" i="1" noProof="1">
                  <a:solidFill>
                    <a:schemeClr val="tx2"/>
                  </a:solidFill>
                  <a:latin typeface="Consolas" pitchFamily="49" charset="0"/>
                </a:rPr>
                <a:t>)</a:t>
              </a:r>
            </a:p>
          </p:txBody>
        </p:sp>
        <p:sp>
          <p:nvSpPr>
            <p:cNvPr id="6" name="Rectangle: Rounded Corners 4"/>
            <p:cNvSpPr>
              <a:spLocks noChangeArrowheads="1"/>
            </p:cNvSpPr>
            <p:nvPr/>
          </p:nvSpPr>
          <p:spPr bwMode="auto">
            <a:xfrm>
              <a:off x="7025913" y="1778273"/>
              <a:ext cx="3124200" cy="1316501"/>
            </a:xfrm>
            <a:prstGeom prst="roundRect">
              <a:avLst/>
            </a:prstGeom>
            <a:solidFill>
              <a:schemeClr val="accent5">
                <a:lumMod val="40000"/>
                <a:lumOff val="60000"/>
                <a:alpha val="20000"/>
              </a:schemeClr>
            </a:solidFill>
            <a:ln w="38100" algn="ctr">
              <a:solidFill>
                <a:schemeClr val="tx1"/>
              </a:solidFill>
              <a:miter lim="800000"/>
              <a:headEnd/>
              <a:tailEnd/>
            </a:ln>
            <a:effectLst/>
          </p:spPr>
          <p:txBody>
            <a:bodyPr wrap="none" anchor="ctr"/>
            <a:lstStyle/>
            <a:p>
              <a:pPr algn="ctr">
                <a:defRPr/>
              </a:pPr>
              <a:r>
                <a:rPr lang="en-GB" sz="4000" b="1" noProof="1">
                  <a:solidFill>
                    <a:schemeClr val="bg1"/>
                  </a:solidFill>
                  <a:latin typeface="Consolas" pitchFamily="49" charset="0"/>
                </a:rPr>
                <a:t>Morphe</a:t>
              </a:r>
            </a:p>
            <a:p>
              <a:pPr algn="ctr">
                <a:defRPr/>
              </a:pPr>
              <a:r>
                <a:rPr lang="en-GB" sz="3200" b="1" i="1" noProof="1">
                  <a:solidFill>
                    <a:schemeClr val="tx2"/>
                  </a:solidFill>
                  <a:latin typeface="Consolas" pitchFamily="49" charset="0"/>
                </a:rPr>
                <a:t>(</a:t>
              </a:r>
              <a:r>
                <a:rPr lang="bg-BG" sz="3200" b="1" i="1" noProof="1">
                  <a:solidFill>
                    <a:schemeClr val="tx2"/>
                  </a:solidFill>
                  <a:latin typeface="Consolas" pitchFamily="49" charset="0"/>
                </a:rPr>
                <a:t>форми</a:t>
              </a:r>
              <a:r>
                <a:rPr lang="en-GB" sz="3200" b="1" i="1" noProof="1">
                  <a:solidFill>
                    <a:schemeClr val="tx2"/>
                  </a:solidFill>
                  <a:latin typeface="Consolas" pitchFamily="49" charset="0"/>
                </a:rPr>
                <a:t>)</a:t>
              </a:r>
            </a:p>
          </p:txBody>
        </p:sp>
        <p:sp>
          <p:nvSpPr>
            <p:cNvPr id="10" name="Rectangle: Rounded Corners 4"/>
            <p:cNvSpPr>
              <a:spLocks noChangeArrowheads="1"/>
            </p:cNvSpPr>
            <p:nvPr/>
          </p:nvSpPr>
          <p:spPr bwMode="auto">
            <a:xfrm>
              <a:off x="4533900" y="3429000"/>
              <a:ext cx="3124200" cy="1033462"/>
            </a:xfrm>
            <a:prstGeom prst="roundRect">
              <a:avLst/>
            </a:prstGeom>
            <a:solidFill>
              <a:schemeClr val="accent5">
                <a:lumMod val="40000"/>
                <a:lumOff val="60000"/>
                <a:alpha val="20000"/>
              </a:schemeClr>
            </a:solidFill>
            <a:ln w="38100" algn="ctr">
              <a:solidFill>
                <a:schemeClr val="tx1"/>
              </a:solidFill>
              <a:miter lim="800000"/>
              <a:headEnd/>
              <a:tailEnd/>
            </a:ln>
            <a:effectLst/>
          </p:spPr>
          <p:txBody>
            <a:bodyPr wrap="none" anchor="ctr"/>
            <a:lstStyle/>
            <a:p>
              <a:pPr algn="ctr">
                <a:defRPr/>
              </a:pPr>
              <a:r>
                <a:rPr lang="en-GB" sz="3200" b="1" noProof="1">
                  <a:solidFill>
                    <a:schemeClr val="bg1"/>
                  </a:solidFill>
                  <a:latin typeface="Consolas" pitchFamily="49" charset="0"/>
                </a:rPr>
                <a:t>Polymorphos</a:t>
              </a:r>
            </a:p>
          </p:txBody>
        </p:sp>
        <p:cxnSp>
          <p:nvCxnSpPr>
            <p:cNvPr id="16" name="Straight Connector 15"/>
            <p:cNvCxnSpPr>
              <a:stCxn id="5" idx="3"/>
              <a:endCxn id="6" idx="1"/>
            </p:cNvCxnSpPr>
            <p:nvPr/>
          </p:nvCxnSpPr>
          <p:spPr>
            <a:xfrm>
              <a:off x="5218902" y="2435292"/>
              <a:ext cx="1807010" cy="1231"/>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0" idx="0"/>
            </p:cNvCxnSpPr>
            <p:nvPr/>
          </p:nvCxnSpPr>
          <p:spPr>
            <a:xfrm>
              <a:off x="6096000" y="2436524"/>
              <a:ext cx="0" cy="992476"/>
            </a:xfrm>
            <a:prstGeom prst="straightConnector1">
              <a:avLst/>
            </a:prstGeom>
            <a:grpFill/>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Slide Number">
            <a:extLst>
              <a:ext uri="{FF2B5EF4-FFF2-40B4-BE49-F238E27FC236}">
                <a16:creationId xmlns:a16="http://schemas.microsoft.com/office/drawing/2014/main" id="{71838AC6-7B27-4A0E-A692-D8B4A3F69B4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109</a:t>
            </a:fld>
            <a:endParaRPr lang="en-US" dirty="0"/>
          </a:p>
        </p:txBody>
      </p:sp>
    </p:spTree>
    <p:extLst>
      <p:ext uri="{BB962C8B-B14F-4D97-AF65-F5344CB8AC3E}">
        <p14:creationId xmlns:p14="http://schemas.microsoft.com/office/powerpoint/2010/main" val="10722233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62766" y="1123767"/>
            <a:ext cx="9928234" cy="5546589"/>
          </a:xfrm>
        </p:spPr>
        <p:txBody>
          <a:bodyPr/>
          <a:lstStyle/>
          <a:p>
            <a:pPr>
              <a:buClr>
                <a:schemeClr val="tx1"/>
              </a:buClr>
            </a:pPr>
            <a:r>
              <a:rPr lang="bg-BG" b="1" dirty="0">
                <a:solidFill>
                  <a:schemeClr val="bg1"/>
                </a:solidFill>
              </a:rPr>
              <a:t>Преструктрира</a:t>
            </a:r>
            <a:r>
              <a:rPr lang="en-GB" b="1" dirty="0">
                <a:solidFill>
                  <a:schemeClr val="bg1"/>
                </a:solidFill>
              </a:rPr>
              <a:t> </a:t>
            </a:r>
            <a:r>
              <a:rPr lang="bg-BG" dirty="0"/>
              <a:t>кода без да променя поведението</a:t>
            </a:r>
            <a:endParaRPr lang="en-GB" dirty="0"/>
          </a:p>
          <a:p>
            <a:pPr>
              <a:buClr>
                <a:schemeClr val="tx1"/>
              </a:buClr>
            </a:pPr>
            <a:r>
              <a:rPr lang="bg-BG" b="1" dirty="0">
                <a:solidFill>
                  <a:schemeClr val="bg1"/>
                </a:solidFill>
              </a:rPr>
              <a:t>Подобрява</a:t>
            </a:r>
            <a:r>
              <a:rPr lang="en-GB" dirty="0"/>
              <a:t> </a:t>
            </a:r>
            <a:r>
              <a:rPr lang="bg-BG" dirty="0"/>
              <a:t>четимоста на кода </a:t>
            </a:r>
            <a:endParaRPr lang="en-GB" dirty="0"/>
          </a:p>
          <a:p>
            <a:pPr>
              <a:buClr>
                <a:schemeClr val="tx1"/>
              </a:buClr>
            </a:pPr>
            <a:r>
              <a:rPr lang="bg-BG" b="1" dirty="0">
                <a:solidFill>
                  <a:schemeClr val="bg1"/>
                </a:solidFill>
              </a:rPr>
              <a:t>Намалява</a:t>
            </a:r>
            <a:r>
              <a:rPr lang="en-GB" dirty="0"/>
              <a:t> </a:t>
            </a:r>
            <a:r>
              <a:rPr lang="bg-BG" dirty="0"/>
              <a:t>сложността</a:t>
            </a:r>
            <a:endParaRPr lang="en-GB" dirty="0"/>
          </a:p>
        </p:txBody>
      </p:sp>
      <p:sp>
        <p:nvSpPr>
          <p:cNvPr id="4" name="Title 3"/>
          <p:cNvSpPr>
            <a:spLocks noGrp="1"/>
          </p:cNvSpPr>
          <p:nvPr>
            <p:ph type="title"/>
          </p:nvPr>
        </p:nvSpPr>
        <p:spPr/>
        <p:txBody>
          <a:bodyPr>
            <a:normAutofit/>
          </a:bodyPr>
          <a:lstStyle/>
          <a:p>
            <a:r>
              <a:rPr lang="bg-BG" dirty="0"/>
              <a:t>Рефакториране</a:t>
            </a:r>
            <a:endParaRPr lang="en-US" dirty="0"/>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2021320" y="3376775"/>
            <a:ext cx="9242357" cy="4501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200" dirty="0">
                <a:solidFill>
                  <a:schemeClr val="tx1"/>
                </a:solidFill>
                <a:effectLst/>
              </a:rPr>
              <a:t>class </a:t>
            </a:r>
            <a:r>
              <a:rPr lang="en-US" sz="2200" dirty="0">
                <a:solidFill>
                  <a:schemeClr val="bg1"/>
                </a:solidFill>
                <a:effectLst/>
              </a:rPr>
              <a:t>ProblemSolver</a:t>
            </a:r>
            <a:r>
              <a:rPr lang="en-US" sz="2200" dirty="0">
                <a:solidFill>
                  <a:schemeClr val="tx1"/>
                </a:solidFill>
                <a:effectLst/>
              </a:rPr>
              <a:t> { public static void </a:t>
            </a:r>
            <a:r>
              <a:rPr lang="en-US" sz="2200" dirty="0" err="1">
                <a:solidFill>
                  <a:schemeClr val="bg1"/>
                </a:solidFill>
                <a:effectLst/>
              </a:rPr>
              <a:t>doMagic</a:t>
            </a:r>
            <a:r>
              <a:rPr lang="en-US" sz="2200" dirty="0">
                <a:solidFill>
                  <a:schemeClr val="tx1"/>
                </a:solidFill>
                <a:effectLst/>
              </a:rPr>
              <a:t>() { … } }</a:t>
            </a:r>
          </a:p>
        </p:txBody>
      </p:sp>
      <p:sp>
        <p:nvSpPr>
          <p:cNvPr id="12" name="Text Placeholder 5">
            <a:extLst>
              <a:ext uri="{FF2B5EF4-FFF2-40B4-BE49-F238E27FC236}">
                <a16:creationId xmlns:a16="http://schemas.microsoft.com/office/drawing/2014/main" id="{B396D25D-98EA-4DCF-9C1B-D20C49602FA8}"/>
              </a:ext>
            </a:extLst>
          </p:cNvPr>
          <p:cNvSpPr txBox="1">
            <a:spLocks/>
          </p:cNvSpPr>
          <p:nvPr/>
        </p:nvSpPr>
        <p:spPr>
          <a:xfrm>
            <a:off x="2009264" y="4122114"/>
            <a:ext cx="9743766" cy="149962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200" dirty="0">
                <a:solidFill>
                  <a:schemeClr val="tx1"/>
                </a:solidFill>
                <a:effectLst/>
              </a:rPr>
              <a:t>class </a:t>
            </a:r>
            <a:r>
              <a:rPr lang="en-US" sz="2200" dirty="0" err="1">
                <a:solidFill>
                  <a:schemeClr val="bg1"/>
                </a:solidFill>
                <a:effectLst/>
              </a:rPr>
              <a:t>CommandParser</a:t>
            </a:r>
            <a:r>
              <a:rPr lang="en-US" sz="2200" dirty="0">
                <a:solidFill>
                  <a:schemeClr val="tx1"/>
                </a:solidFill>
                <a:effectLst/>
              </a:rPr>
              <a:t> { </a:t>
            </a:r>
          </a:p>
          <a:p>
            <a:r>
              <a:rPr lang="en-US" sz="2200" dirty="0">
                <a:solidFill>
                  <a:schemeClr val="tx1"/>
                </a:solidFill>
                <a:effectLst/>
              </a:rPr>
              <a:t>	public static &lt;T&gt; Function&lt;T, T&gt; </a:t>
            </a:r>
            <a:r>
              <a:rPr lang="en-US" sz="2200" dirty="0" err="1">
                <a:solidFill>
                  <a:schemeClr val="bg1"/>
                </a:solidFill>
                <a:effectLst/>
              </a:rPr>
              <a:t>parseCommand</a:t>
            </a:r>
            <a:r>
              <a:rPr lang="en-US" sz="2200" dirty="0">
                <a:solidFill>
                  <a:schemeClr val="bg1"/>
                </a:solidFill>
                <a:effectLst/>
              </a:rPr>
              <a:t>()</a:t>
            </a:r>
            <a:r>
              <a:rPr lang="en-US" sz="2200" dirty="0">
                <a:solidFill>
                  <a:schemeClr val="tx1"/>
                </a:solidFill>
                <a:effectLst/>
              </a:rPr>
              <a:t> { … } }</a:t>
            </a:r>
          </a:p>
          <a:p>
            <a:r>
              <a:rPr lang="en-US" sz="2200" dirty="0">
                <a:solidFill>
                  <a:schemeClr val="tx1"/>
                </a:solidFill>
                <a:effectLst/>
              </a:rPr>
              <a:t>class </a:t>
            </a:r>
            <a:r>
              <a:rPr lang="en-US" sz="2200" dirty="0">
                <a:solidFill>
                  <a:schemeClr val="bg1"/>
                </a:solidFill>
                <a:effectLst/>
              </a:rPr>
              <a:t>DataModifier</a:t>
            </a:r>
            <a:r>
              <a:rPr lang="en-US" sz="2200" dirty="0">
                <a:solidFill>
                  <a:schemeClr val="tx1"/>
                </a:solidFill>
                <a:effectLst/>
              </a:rPr>
              <a:t> { public static &lt;T&gt; T </a:t>
            </a:r>
            <a:r>
              <a:rPr lang="en-US" sz="2200" dirty="0">
                <a:solidFill>
                  <a:schemeClr val="bg1"/>
                </a:solidFill>
                <a:effectLst/>
              </a:rPr>
              <a:t>execute()</a:t>
            </a:r>
            <a:r>
              <a:rPr lang="en-US" sz="2200" dirty="0">
                <a:solidFill>
                  <a:schemeClr val="tx1"/>
                </a:solidFill>
                <a:effectLst/>
              </a:rPr>
              <a:t> { … } }</a:t>
            </a:r>
          </a:p>
          <a:p>
            <a:r>
              <a:rPr lang="en-US" sz="2200" dirty="0">
                <a:solidFill>
                  <a:schemeClr val="tx1"/>
                </a:solidFill>
                <a:effectLst/>
              </a:rPr>
              <a:t>class </a:t>
            </a:r>
            <a:r>
              <a:rPr lang="en-US" sz="2200" dirty="0">
                <a:solidFill>
                  <a:schemeClr val="bg1"/>
                </a:solidFill>
                <a:effectLst/>
              </a:rPr>
              <a:t>OutputFormatter</a:t>
            </a:r>
            <a:r>
              <a:rPr lang="en-US" sz="2200" dirty="0">
                <a:solidFill>
                  <a:schemeClr val="tx1"/>
                </a:solidFill>
                <a:effectLst/>
              </a:rPr>
              <a:t> { public static void </a:t>
            </a:r>
            <a:r>
              <a:rPr lang="en-US" sz="2200" dirty="0">
                <a:solidFill>
                  <a:schemeClr val="bg1"/>
                </a:solidFill>
                <a:effectLst/>
              </a:rPr>
              <a:t>print()</a:t>
            </a:r>
            <a:r>
              <a:rPr lang="en-US" sz="2200" dirty="0">
                <a:solidFill>
                  <a:schemeClr val="tx1"/>
                </a:solidFill>
                <a:effectLst/>
              </a:rPr>
              <a:t> { … } }</a:t>
            </a:r>
            <a:endParaRPr lang="en-US" sz="2200" dirty="0">
              <a:effectLst/>
            </a:endParaRPr>
          </a:p>
        </p:txBody>
      </p:sp>
      <p:sp>
        <p:nvSpPr>
          <p:cNvPr id="3" name="Arrow: Down 2">
            <a:extLst>
              <a:ext uri="{FF2B5EF4-FFF2-40B4-BE49-F238E27FC236}">
                <a16:creationId xmlns:a16="http://schemas.microsoft.com/office/drawing/2014/main" id="{37BAB8ED-414C-4B21-AA55-D647C43459EF}"/>
              </a:ext>
            </a:extLst>
          </p:cNvPr>
          <p:cNvSpPr/>
          <p:nvPr/>
        </p:nvSpPr>
        <p:spPr bwMode="auto">
          <a:xfrm>
            <a:off x="6467030" y="3897062"/>
            <a:ext cx="301841" cy="450105"/>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sp>
        <p:nvSpPr>
          <p:cNvPr id="8" name="Slide Number">
            <a:extLst>
              <a:ext uri="{FF2B5EF4-FFF2-40B4-BE49-F238E27FC236}">
                <a16:creationId xmlns:a16="http://schemas.microsoft.com/office/drawing/2014/main" id="{BC715CC9-7A14-4AF2-8CD7-2BDE7990636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11</a:t>
            </a:fld>
            <a:endParaRPr lang="en-US" dirty="0"/>
          </a:p>
        </p:txBody>
      </p:sp>
    </p:spTree>
    <p:extLst>
      <p:ext uri="{BB962C8B-B14F-4D97-AF65-F5344CB8AC3E}">
        <p14:creationId xmlns:p14="http://schemas.microsoft.com/office/powerpoint/2010/main" val="40282586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bg-BG" dirty="0"/>
              <a:t>Способност на </a:t>
            </a:r>
            <a:r>
              <a:rPr lang="bg-BG" b="1" dirty="0">
                <a:solidFill>
                  <a:schemeClr val="bg1"/>
                </a:solidFill>
              </a:rPr>
              <a:t>обекта</a:t>
            </a:r>
            <a:r>
              <a:rPr lang="en-US" dirty="0">
                <a:solidFill>
                  <a:schemeClr val="bg1"/>
                </a:solidFill>
              </a:rPr>
              <a:t> </a:t>
            </a:r>
            <a:r>
              <a:rPr lang="bg-BG" dirty="0"/>
              <a:t>да приема </a:t>
            </a:r>
            <a:r>
              <a:rPr lang="bg-BG" b="1" dirty="0">
                <a:solidFill>
                  <a:schemeClr val="bg1"/>
                </a:solidFill>
              </a:rPr>
              <a:t>различни форми</a:t>
            </a:r>
            <a:endParaRPr lang="en-US" b="1" dirty="0">
              <a:solidFill>
                <a:schemeClr val="bg1"/>
              </a:solidFill>
            </a:endParaRPr>
          </a:p>
        </p:txBody>
      </p:sp>
      <p:sp>
        <p:nvSpPr>
          <p:cNvPr id="4" name="Title 3"/>
          <p:cNvSpPr>
            <a:spLocks noGrp="1"/>
          </p:cNvSpPr>
          <p:nvPr>
            <p:ph type="title"/>
          </p:nvPr>
        </p:nvSpPr>
        <p:spPr/>
        <p:txBody>
          <a:bodyPr/>
          <a:lstStyle/>
          <a:p>
            <a:r>
              <a:rPr lang="bg-BG" dirty="0"/>
              <a:t>Полиморизъм в ООП</a:t>
            </a:r>
            <a:endParaRPr lang="en-US" dirty="0"/>
          </a:p>
        </p:txBody>
      </p:sp>
      <p:sp>
        <p:nvSpPr>
          <p:cNvPr id="7" name="Rectangle 6"/>
          <p:cNvSpPr>
            <a:spLocks noChangeArrowheads="1"/>
          </p:cNvSpPr>
          <p:nvPr/>
        </p:nvSpPr>
        <p:spPr bwMode="auto">
          <a:xfrm>
            <a:off x="533400" y="2133601"/>
            <a:ext cx="11034600" cy="1384995"/>
          </a:xfrm>
          <a:prstGeom prst="rect">
            <a:avLst/>
          </a:prstGeom>
          <a:solidFill>
            <a:srgbClr val="C2C7D2">
              <a:alpha val="20000"/>
            </a:srgb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public</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interface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Animal {}</a:t>
            </a:r>
          </a:p>
          <a:p>
            <a:pPr fontAlgn="base"/>
            <a:r>
              <a:rPr lang="en-US" sz="2800" b="1" noProof="1">
                <a:latin typeface="Consolas" pitchFamily="49" charset="0"/>
                <a:cs typeface="Consolas" pitchFamily="49" charset="0"/>
              </a:rPr>
              <a:t>public</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abstract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class Mammal {}</a:t>
            </a:r>
          </a:p>
          <a:p>
            <a:pPr fontAlgn="base"/>
            <a:r>
              <a:rPr lang="en-US" sz="2800" b="1" noProof="1">
                <a:latin typeface="Consolas" pitchFamily="49" charset="0"/>
                <a:cs typeface="Consolas" pitchFamily="49" charset="0"/>
              </a:rPr>
              <a:t>public class Person </a:t>
            </a:r>
            <a:r>
              <a:rPr lang="en-US" sz="2800" b="1" noProof="1">
                <a:solidFill>
                  <a:schemeClr val="bg1"/>
                </a:solidFill>
                <a:latin typeface="Consolas" pitchFamily="49" charset="0"/>
                <a:cs typeface="Consolas" pitchFamily="49" charset="0"/>
              </a:rPr>
              <a:t>extends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Mammal</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implements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Animal {}</a:t>
            </a:r>
          </a:p>
        </p:txBody>
      </p:sp>
      <p:sp>
        <p:nvSpPr>
          <p:cNvPr id="8" name="Rectangle 7"/>
          <p:cNvSpPr>
            <a:spLocks noChangeArrowheads="1"/>
          </p:cNvSpPr>
          <p:nvPr/>
        </p:nvSpPr>
        <p:spPr bwMode="auto">
          <a:xfrm>
            <a:off x="943574" y="4191001"/>
            <a:ext cx="4297426" cy="5847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200" b="1" noProof="1">
                <a:latin typeface="Consolas" pitchFamily="49" charset="0"/>
                <a:cs typeface="Consolas" pitchFamily="49" charset="0"/>
              </a:rPr>
              <a:t>Person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IS-A</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latin typeface="Consolas" pitchFamily="49" charset="0"/>
                <a:cs typeface="Consolas" pitchFamily="49" charset="0"/>
              </a:rPr>
              <a:t>Person</a:t>
            </a:r>
          </a:p>
        </p:txBody>
      </p:sp>
      <p:sp>
        <p:nvSpPr>
          <p:cNvPr id="9" name="Rectangle 8"/>
          <p:cNvSpPr>
            <a:spLocks noChangeArrowheads="1"/>
          </p:cNvSpPr>
          <p:nvPr/>
        </p:nvSpPr>
        <p:spPr bwMode="auto">
          <a:xfrm>
            <a:off x="943574" y="5294532"/>
            <a:ext cx="4297426" cy="5847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200" b="1" noProof="1">
                <a:latin typeface="Consolas" pitchFamily="49" charset="0"/>
                <a:cs typeface="Consolas" pitchFamily="49" charset="0"/>
              </a:rPr>
              <a:t>Person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IS-A</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latin typeface="Consolas" pitchFamily="49" charset="0"/>
                <a:cs typeface="Consolas" pitchFamily="49" charset="0"/>
              </a:rPr>
              <a:t>Mammal</a:t>
            </a:r>
          </a:p>
        </p:txBody>
      </p:sp>
      <p:sp>
        <p:nvSpPr>
          <p:cNvPr id="10" name="Rectangle 9"/>
          <p:cNvSpPr>
            <a:spLocks noChangeArrowheads="1"/>
          </p:cNvSpPr>
          <p:nvPr/>
        </p:nvSpPr>
        <p:spPr bwMode="auto">
          <a:xfrm>
            <a:off x="6235076" y="5294532"/>
            <a:ext cx="4450924" cy="5847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200" b="1" noProof="1">
                <a:latin typeface="Consolas" pitchFamily="49" charset="0"/>
                <a:cs typeface="Consolas" pitchFamily="49" charset="0"/>
              </a:rPr>
              <a:t>Person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IS-AN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latin typeface="Consolas" pitchFamily="49" charset="0"/>
                <a:cs typeface="Consolas" pitchFamily="49" charset="0"/>
              </a:rPr>
              <a:t>Object</a:t>
            </a:r>
          </a:p>
        </p:txBody>
      </p:sp>
      <p:sp>
        <p:nvSpPr>
          <p:cNvPr id="11" name="Rectangle 10"/>
          <p:cNvSpPr>
            <a:spLocks noChangeArrowheads="1"/>
          </p:cNvSpPr>
          <p:nvPr/>
        </p:nvSpPr>
        <p:spPr bwMode="auto">
          <a:xfrm>
            <a:off x="6235076" y="4191001"/>
            <a:ext cx="4450924" cy="58477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200" b="1" noProof="1">
                <a:latin typeface="Consolas" pitchFamily="49" charset="0"/>
                <a:cs typeface="Consolas" pitchFamily="49" charset="0"/>
              </a:rPr>
              <a:t>Person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IS-AN</a:t>
            </a:r>
            <a:r>
              <a:rPr lang="en-US" sz="32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200" b="1" noProof="1">
                <a:latin typeface="Consolas" pitchFamily="49" charset="0"/>
                <a:cs typeface="Consolas" pitchFamily="49" charset="0"/>
              </a:rPr>
              <a:t>Animal</a:t>
            </a:r>
          </a:p>
        </p:txBody>
      </p:sp>
      <p:sp>
        <p:nvSpPr>
          <p:cNvPr id="12" name="Slide Number">
            <a:extLst>
              <a:ext uri="{FF2B5EF4-FFF2-40B4-BE49-F238E27FC236}">
                <a16:creationId xmlns:a16="http://schemas.microsoft.com/office/drawing/2014/main" id="{EBB9412B-8772-4F03-BC3B-B94585AC5C7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110</a:t>
            </a:fld>
            <a:endParaRPr lang="en-US" noProof="0" dirty="0"/>
          </a:p>
        </p:txBody>
      </p:sp>
    </p:spTree>
    <p:extLst>
      <p:ext uri="{BB962C8B-B14F-4D97-AF65-F5344CB8AC3E}">
        <p14:creationId xmlns:p14="http://schemas.microsoft.com/office/powerpoint/2010/main" val="24105151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01" y="4267202"/>
            <a:ext cx="11804822" cy="2057399"/>
          </a:xfrm>
        </p:spPr>
        <p:txBody>
          <a:bodyPr>
            <a:normAutofit fontScale="92500" lnSpcReduction="20000"/>
          </a:bodyPr>
          <a:lstStyle/>
          <a:p>
            <a:pPr>
              <a:buClr>
                <a:schemeClr val="tx1"/>
              </a:buClr>
            </a:pPr>
            <a:r>
              <a:rPr lang="bg-BG" b="1" dirty="0">
                <a:solidFill>
                  <a:schemeClr val="bg1"/>
                </a:solidFill>
              </a:rPr>
              <a:t>Променливите</a:t>
            </a:r>
            <a:r>
              <a:rPr lang="en-US" dirty="0"/>
              <a:t> </a:t>
            </a:r>
            <a:r>
              <a:rPr lang="bg-BG" dirty="0"/>
              <a:t>се запазват в </a:t>
            </a:r>
            <a:r>
              <a:rPr lang="en-US" dirty="0"/>
              <a:t> </a:t>
            </a:r>
            <a:r>
              <a:rPr lang="bg-BG" b="1" dirty="0">
                <a:solidFill>
                  <a:schemeClr val="bg1"/>
                </a:solidFill>
              </a:rPr>
              <a:t>референтния</a:t>
            </a:r>
            <a:r>
              <a:rPr lang="en-US" dirty="0"/>
              <a:t> </a:t>
            </a:r>
            <a:r>
              <a:rPr lang="bg-BG" dirty="0"/>
              <a:t>тип</a:t>
            </a:r>
            <a:endParaRPr lang="en-US" dirty="0"/>
          </a:p>
          <a:p>
            <a:r>
              <a:rPr lang="bg-BG" dirty="0"/>
              <a:t>Може да използвате само </a:t>
            </a:r>
            <a:r>
              <a:rPr lang="bg-BG" b="1" dirty="0">
                <a:solidFill>
                  <a:schemeClr val="bg1"/>
                </a:solidFill>
              </a:rPr>
              <a:t>Референия</a:t>
            </a:r>
            <a:r>
              <a:rPr lang="en-US" b="1" dirty="0">
                <a:solidFill>
                  <a:schemeClr val="bg1"/>
                </a:solidFill>
              </a:rPr>
              <a:t> </a:t>
            </a:r>
            <a:r>
              <a:rPr lang="bg-BG" b="1" dirty="0">
                <a:solidFill>
                  <a:schemeClr val="bg1"/>
                </a:solidFill>
              </a:rPr>
              <a:t>метод</a:t>
            </a:r>
            <a:endParaRPr lang="en-US" b="1" dirty="0">
              <a:solidFill>
                <a:schemeClr val="bg1"/>
              </a:solidFill>
            </a:endParaRPr>
          </a:p>
          <a:p>
            <a:r>
              <a:rPr lang="bg-BG" dirty="0"/>
              <a:t>Ако се нуждаем </a:t>
            </a:r>
            <a:r>
              <a:rPr lang="bg-BG" b="1" dirty="0">
                <a:solidFill>
                  <a:schemeClr val="bg1"/>
                </a:solidFill>
              </a:rPr>
              <a:t>обектния метод</a:t>
            </a:r>
            <a:r>
              <a:rPr lang="en-US" b="1" dirty="0">
                <a:solidFill>
                  <a:schemeClr val="bg1"/>
                </a:solidFill>
              </a:rPr>
              <a:t> </a:t>
            </a:r>
            <a:r>
              <a:rPr lang="bg-BG" dirty="0"/>
              <a:t>се нуждаете </a:t>
            </a:r>
            <a:r>
              <a:rPr lang="bg-BG" b="1" dirty="0">
                <a:solidFill>
                  <a:schemeClr val="bg1"/>
                </a:solidFill>
              </a:rPr>
              <a:t>от кастване или презаписване</a:t>
            </a:r>
            <a:endParaRPr lang="en-US" b="1" dirty="0">
              <a:solidFill>
                <a:schemeClr val="bg1"/>
              </a:solidFill>
            </a:endParaRPr>
          </a:p>
        </p:txBody>
      </p:sp>
      <p:sp>
        <p:nvSpPr>
          <p:cNvPr id="4" name="Title 3"/>
          <p:cNvSpPr>
            <a:spLocks noGrp="1"/>
          </p:cNvSpPr>
          <p:nvPr>
            <p:ph type="title"/>
          </p:nvPr>
        </p:nvSpPr>
        <p:spPr/>
        <p:txBody>
          <a:bodyPr/>
          <a:lstStyle/>
          <a:p>
            <a:r>
              <a:rPr lang="bg-BG" dirty="0"/>
              <a:t>Референтен тип и Обектен тип</a:t>
            </a:r>
            <a:endParaRPr lang="en-US" dirty="0"/>
          </a:p>
        </p:txBody>
      </p:sp>
      <p:sp>
        <p:nvSpPr>
          <p:cNvPr id="7" name="Rectangle 6"/>
          <p:cNvSpPr>
            <a:spLocks noChangeArrowheads="1"/>
          </p:cNvSpPr>
          <p:nvPr/>
        </p:nvSpPr>
        <p:spPr bwMode="auto">
          <a:xfrm>
            <a:off x="577112" y="1274278"/>
            <a:ext cx="11034600" cy="1815882"/>
          </a:xfrm>
          <a:prstGeom prst="rect">
            <a:avLst/>
          </a:prstGeom>
          <a:solidFill>
            <a:schemeClr val="accent5">
              <a:lumMod val="40000"/>
              <a:lumOff val="60000"/>
              <a:alpha val="20000"/>
            </a:schemeClr>
          </a:solidFill>
          <a:ln w="12700">
            <a:solidFill>
              <a:srgbClr val="C2C7D2"/>
            </a:solidFill>
          </a:ln>
        </p:spPr>
        <p:txBody>
          <a:bodyPr wrap="square">
            <a:spAutoFit/>
          </a:bodyPr>
          <a:lstStyle/>
          <a:p>
            <a:pPr fontAlgn="base"/>
            <a:r>
              <a:rPr lang="en-US" sz="2800" b="1" noProof="1">
                <a:latin typeface="Consolas" pitchFamily="49" charset="0"/>
                <a:cs typeface="Consolas" pitchFamily="49" charset="0"/>
              </a:rPr>
              <a:t>public class Person </a:t>
            </a:r>
            <a:r>
              <a:rPr lang="en-US" sz="2800" b="1" noProof="1">
                <a:solidFill>
                  <a:schemeClr val="bg1"/>
                </a:solidFill>
                <a:latin typeface="Consolas" pitchFamily="49" charset="0"/>
                <a:cs typeface="Consolas" pitchFamily="49" charset="0"/>
              </a:rPr>
              <a:t>extends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Mammal</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implements</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Animal {}</a:t>
            </a:r>
          </a:p>
          <a:p>
            <a:pPr fontAlgn="base"/>
            <a:r>
              <a:rPr lang="en-US" sz="2800" b="1" noProof="1">
                <a:latin typeface="Consolas" pitchFamily="49" charset="0"/>
                <a:cs typeface="Consolas" pitchFamily="49" charset="0"/>
              </a:rPr>
              <a:t>Animal person    = new Person();</a:t>
            </a:r>
          </a:p>
          <a:p>
            <a:pPr fontAlgn="base"/>
            <a:r>
              <a:rPr lang="en-US" sz="2800" b="1" noProof="1">
                <a:latin typeface="Consolas" pitchFamily="49" charset="0"/>
                <a:cs typeface="Consolas" pitchFamily="49" charset="0"/>
              </a:rPr>
              <a:t>Mammal personOne = new Person();</a:t>
            </a:r>
          </a:p>
          <a:p>
            <a:pPr fontAlgn="base"/>
            <a:r>
              <a:rPr lang="en-US" sz="2800" b="1" noProof="1">
                <a:latin typeface="Consolas" pitchFamily="49" charset="0"/>
                <a:cs typeface="Consolas" pitchFamily="49" charset="0"/>
              </a:rPr>
              <a:t>Person personTwo = new Person();</a:t>
            </a:r>
          </a:p>
        </p:txBody>
      </p:sp>
      <p:sp>
        <p:nvSpPr>
          <p:cNvPr id="12" name="Rectangle: Rounded Corners 4"/>
          <p:cNvSpPr>
            <a:spLocks noChangeArrowheads="1"/>
          </p:cNvSpPr>
          <p:nvPr/>
        </p:nvSpPr>
        <p:spPr bwMode="auto">
          <a:xfrm>
            <a:off x="592696" y="1759226"/>
            <a:ext cx="1312304" cy="1330934"/>
          </a:xfrm>
          <a:prstGeom prst="roundRect">
            <a:avLst/>
          </a:prstGeom>
          <a:noFill/>
          <a:ln w="38100" algn="ctr">
            <a:solidFill>
              <a:schemeClr val="tx1"/>
            </a:solidFill>
            <a:miter lim="800000"/>
            <a:headEnd/>
            <a:tailEnd/>
          </a:ln>
          <a:effectLst/>
        </p:spPr>
        <p:txBody>
          <a:bodyPr wrap="none" anchor="ctr"/>
          <a:lstStyle/>
          <a:p>
            <a:pPr algn="ctr">
              <a:defRPr/>
            </a:pPr>
            <a:endParaRPr lang="en-GB" sz="3200" i="1" noProof="1">
              <a:solidFill>
                <a:schemeClr val="bg1"/>
              </a:solidFill>
              <a:latin typeface="Consolas" pitchFamily="49" charset="0"/>
            </a:endParaRPr>
          </a:p>
        </p:txBody>
      </p:sp>
      <p:sp>
        <p:nvSpPr>
          <p:cNvPr id="13" name="AutoShape 6"/>
          <p:cNvSpPr>
            <a:spLocks noChangeArrowheads="1"/>
          </p:cNvSpPr>
          <p:nvPr/>
        </p:nvSpPr>
        <p:spPr bwMode="auto">
          <a:xfrm>
            <a:off x="1143000" y="3356952"/>
            <a:ext cx="3243000" cy="646986"/>
          </a:xfrm>
          <a:prstGeom prst="wedgeRoundRectCallout">
            <a:avLst>
              <a:gd name="adj1" fmla="val -47244"/>
              <a:gd name="adj2" fmla="val -8467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3200" b="1" dirty="0">
                <a:solidFill>
                  <a:schemeClr val="bg2"/>
                </a:solidFill>
              </a:rPr>
              <a:t>Референтен тип</a:t>
            </a:r>
          </a:p>
        </p:txBody>
      </p:sp>
      <p:sp>
        <p:nvSpPr>
          <p:cNvPr id="14" name="Rectangle: Rounded Corners 4"/>
          <p:cNvSpPr>
            <a:spLocks noChangeArrowheads="1"/>
          </p:cNvSpPr>
          <p:nvPr/>
        </p:nvSpPr>
        <p:spPr bwMode="auto">
          <a:xfrm>
            <a:off x="5105400" y="1759224"/>
            <a:ext cx="1600200" cy="1330935"/>
          </a:xfrm>
          <a:prstGeom prst="roundRect">
            <a:avLst/>
          </a:prstGeom>
          <a:noFill/>
          <a:ln w="38100" algn="ctr">
            <a:solidFill>
              <a:schemeClr val="tx1"/>
            </a:solidFill>
            <a:miter lim="800000"/>
            <a:headEnd/>
            <a:tailEnd/>
          </a:ln>
          <a:effectLst/>
        </p:spPr>
        <p:txBody>
          <a:bodyPr wrap="none" anchor="ctr"/>
          <a:lstStyle/>
          <a:p>
            <a:pPr algn="ctr">
              <a:defRPr/>
            </a:pPr>
            <a:endParaRPr lang="en-GB" sz="3200" i="1" noProof="1">
              <a:solidFill>
                <a:schemeClr val="tx2"/>
              </a:solidFill>
              <a:effectLst>
                <a:outerShdw blurRad="38100" dist="38100" dir="2700000" algn="tl">
                  <a:srgbClr val="000000">
                    <a:alpha val="43137"/>
                  </a:srgbClr>
                </a:outerShdw>
              </a:effectLst>
              <a:latin typeface="Consolas" pitchFamily="49" charset="0"/>
            </a:endParaRPr>
          </a:p>
        </p:txBody>
      </p:sp>
      <p:sp>
        <p:nvSpPr>
          <p:cNvPr id="15" name="AutoShape 6"/>
          <p:cNvSpPr>
            <a:spLocks noChangeArrowheads="1"/>
          </p:cNvSpPr>
          <p:nvPr/>
        </p:nvSpPr>
        <p:spPr bwMode="auto">
          <a:xfrm>
            <a:off x="5905500" y="3356124"/>
            <a:ext cx="2981131" cy="646986"/>
          </a:xfrm>
          <a:prstGeom prst="wedgeRoundRectCallout">
            <a:avLst>
              <a:gd name="adj1" fmla="val -42110"/>
              <a:gd name="adj2" fmla="val -81163"/>
              <a:gd name="adj3" fmla="val 16667"/>
            </a:avLst>
          </a:prstGeom>
          <a:solidFill>
            <a:schemeClr val="tx1">
              <a:alpha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3200" b="1" dirty="0">
                <a:solidFill>
                  <a:schemeClr val="bg2"/>
                </a:solidFill>
              </a:rPr>
              <a:t>Обектен тип</a:t>
            </a:r>
          </a:p>
        </p:txBody>
      </p:sp>
      <p:sp>
        <p:nvSpPr>
          <p:cNvPr id="10" name="Slide Number">
            <a:extLst>
              <a:ext uri="{FF2B5EF4-FFF2-40B4-BE49-F238E27FC236}">
                <a16:creationId xmlns:a16="http://schemas.microsoft.com/office/drawing/2014/main" id="{F25D71F0-8571-4B47-86B2-508A4A5986E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111</a:t>
            </a:fld>
            <a:endParaRPr lang="en-US" noProof="0" dirty="0"/>
          </a:p>
        </p:txBody>
      </p:sp>
    </p:spTree>
    <p:extLst>
      <p:ext uri="{BB962C8B-B14F-4D97-AF65-F5344CB8AC3E}">
        <p14:creationId xmlns:p14="http://schemas.microsoft.com/office/powerpoint/2010/main" val="4218685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type="body" sz="quarter" idx="10"/>
          </p:nvPr>
        </p:nvSpPr>
        <p:spPr/>
        <p:txBody>
          <a:bodyPr/>
          <a:lstStyle/>
          <a:p>
            <a:r>
              <a:rPr lang="bg-BG" dirty="0"/>
              <a:t>Проверете ако </a:t>
            </a:r>
            <a:r>
              <a:rPr lang="bg-BG" b="1" dirty="0">
                <a:solidFill>
                  <a:schemeClr val="bg1"/>
                </a:solidFill>
              </a:rPr>
              <a:t>обекта</a:t>
            </a:r>
            <a:r>
              <a:rPr lang="en-US" dirty="0"/>
              <a:t> </a:t>
            </a:r>
            <a:r>
              <a:rPr lang="bg-BG" dirty="0"/>
              <a:t>е </a:t>
            </a:r>
            <a:r>
              <a:rPr lang="bg-BG" b="1" dirty="0">
                <a:solidFill>
                  <a:schemeClr val="bg1"/>
                </a:solidFill>
              </a:rPr>
              <a:t>инстанция</a:t>
            </a:r>
            <a:r>
              <a:rPr lang="en-US" dirty="0"/>
              <a:t> </a:t>
            </a:r>
            <a:r>
              <a:rPr lang="bg-BG" dirty="0"/>
              <a:t>на специфичен </a:t>
            </a:r>
            <a:r>
              <a:rPr lang="bg-BG" b="1" dirty="0">
                <a:solidFill>
                  <a:schemeClr val="bg1"/>
                </a:solidFill>
              </a:rPr>
              <a:t>клас</a:t>
            </a:r>
            <a:endParaRPr lang="en-US" b="1" dirty="0">
              <a:solidFill>
                <a:schemeClr val="bg1"/>
              </a:solidFill>
            </a:endParaRPr>
          </a:p>
        </p:txBody>
      </p:sp>
      <p:sp>
        <p:nvSpPr>
          <p:cNvPr id="11" name="Rectangle 10">
            <a:extLst>
              <a:ext uri="{FF2B5EF4-FFF2-40B4-BE49-F238E27FC236}">
                <a16:creationId xmlns:a16="http://schemas.microsoft.com/office/drawing/2014/main" id="{AAE8BB6D-7786-4964-9181-F9E5C10717DD}"/>
              </a:ext>
            </a:extLst>
          </p:cNvPr>
          <p:cNvSpPr>
            <a:spLocks noChangeArrowheads="1"/>
          </p:cNvSpPr>
          <p:nvPr/>
        </p:nvSpPr>
        <p:spPr bwMode="auto">
          <a:xfrm>
            <a:off x="787592" y="4718160"/>
            <a:ext cx="8101326" cy="126188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cs typeface="Consolas" pitchFamily="49" charset="0"/>
              </a:rPr>
              <a:t>if (peter.getClass() == Person.class) {</a:t>
            </a:r>
          </a:p>
          <a:p>
            <a:pPr fontAlgn="base"/>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((Person) </a:t>
            </a:r>
            <a:r>
              <a:rPr lang="en-US" sz="2800" b="1" noProof="1">
                <a:latin typeface="Consolas" pitchFamily="49" charset="0"/>
                <a:cs typeface="Consolas" pitchFamily="49" charset="0"/>
              </a:rPr>
              <a:t>peter</a:t>
            </a:r>
            <a:r>
              <a:rPr lang="en-US" sz="2800" b="1" noProof="1">
                <a:solidFill>
                  <a:schemeClr val="bg1"/>
                </a:solidFill>
                <a:latin typeface="Consolas" pitchFamily="49" charset="0"/>
                <a:cs typeface="Consolas" pitchFamily="49" charset="0"/>
              </a:rPr>
              <a:t>)</a:t>
            </a:r>
            <a:r>
              <a:rPr lang="en-US" sz="2800" b="1" noProof="1">
                <a:latin typeface="Consolas" pitchFamily="49" charset="0"/>
                <a:cs typeface="Consolas" pitchFamily="49" charset="0"/>
              </a:rPr>
              <a:t>.getSalary();</a:t>
            </a:r>
          </a:p>
          <a:p>
            <a:pPr fontAlgn="base"/>
            <a:r>
              <a:rPr lang="en-US" sz="2000" b="1" noProof="1">
                <a:latin typeface="Consolas" pitchFamily="49" charset="0"/>
                <a:cs typeface="Consolas" pitchFamily="49" charset="0"/>
              </a:rPr>
              <a:t>}</a:t>
            </a:r>
          </a:p>
        </p:txBody>
      </p:sp>
      <p:sp>
        <p:nvSpPr>
          <p:cNvPr id="4" name="Title 3"/>
          <p:cNvSpPr>
            <a:spLocks noGrp="1"/>
          </p:cNvSpPr>
          <p:nvPr>
            <p:ph type="title"/>
          </p:nvPr>
        </p:nvSpPr>
        <p:spPr/>
        <p:txBody>
          <a:bodyPr/>
          <a:lstStyle/>
          <a:p>
            <a:r>
              <a:rPr lang="bg-BG" dirty="0"/>
              <a:t>Ключова дума </a:t>
            </a:r>
            <a:r>
              <a:rPr lang="en-US" dirty="0"/>
              <a:t> – </a:t>
            </a:r>
            <a:r>
              <a:rPr lang="en-US" dirty="0" err="1"/>
              <a:t>Instanceof</a:t>
            </a:r>
            <a:endParaRPr lang="en-US" dirty="0">
              <a:latin typeface="Consolas" panose="020B0609020204030204" pitchFamily="49" charset="0"/>
            </a:endParaRPr>
          </a:p>
        </p:txBody>
      </p:sp>
      <p:sp>
        <p:nvSpPr>
          <p:cNvPr id="7" name="Rectangle 6"/>
          <p:cNvSpPr>
            <a:spLocks noChangeArrowheads="1"/>
          </p:cNvSpPr>
          <p:nvPr/>
        </p:nvSpPr>
        <p:spPr bwMode="auto">
          <a:xfrm>
            <a:off x="787592" y="1901738"/>
            <a:ext cx="8101326"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Mammal george = new Person();</a:t>
            </a:r>
          </a:p>
          <a:p>
            <a:pPr fontAlgn="base"/>
            <a:r>
              <a:rPr lang="en-US" sz="2800" b="1" noProof="1">
                <a:latin typeface="Consolas" pitchFamily="49" charset="0"/>
                <a:cs typeface="Consolas" pitchFamily="49" charset="0"/>
              </a:rPr>
              <a:t>Person peter = new Person();</a:t>
            </a:r>
            <a:endParaRPr lang="en-US" sz="2000" b="1" noProof="1">
              <a:latin typeface="Consolas" pitchFamily="49" charset="0"/>
              <a:cs typeface="Consolas" pitchFamily="49" charset="0"/>
            </a:endParaRPr>
          </a:p>
        </p:txBody>
      </p:sp>
      <p:sp>
        <p:nvSpPr>
          <p:cNvPr id="17" name="AutoShape 6"/>
          <p:cNvSpPr>
            <a:spLocks noChangeArrowheads="1"/>
          </p:cNvSpPr>
          <p:nvPr/>
        </p:nvSpPr>
        <p:spPr bwMode="auto">
          <a:xfrm>
            <a:off x="1854969" y="5714038"/>
            <a:ext cx="6130433" cy="1055608"/>
          </a:xfrm>
          <a:prstGeom prst="wedgeRoundRectCallout">
            <a:avLst>
              <a:gd name="adj1" fmla="val -32681"/>
              <a:gd name="adj2" fmla="val -7243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800" b="1" dirty="0">
                <a:solidFill>
                  <a:schemeClr val="bg2"/>
                </a:solidFill>
              </a:rPr>
              <a:t>Каства обектния тип и го използва в метода</a:t>
            </a:r>
          </a:p>
        </p:txBody>
      </p:sp>
      <p:sp>
        <p:nvSpPr>
          <p:cNvPr id="13" name="Rectangle 12"/>
          <p:cNvSpPr>
            <a:spLocks noChangeArrowheads="1"/>
          </p:cNvSpPr>
          <p:nvPr/>
        </p:nvSpPr>
        <p:spPr bwMode="auto">
          <a:xfrm>
            <a:off x="766954" y="3122559"/>
            <a:ext cx="8101326" cy="138499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if (george </a:t>
            </a:r>
            <a:r>
              <a:rPr lang="en-US" sz="2800" b="1" noProof="1">
                <a:solidFill>
                  <a:schemeClr val="bg1"/>
                </a:solidFill>
                <a:latin typeface="Consolas" pitchFamily="49" charset="0"/>
                <a:cs typeface="Consolas" pitchFamily="49" charset="0"/>
              </a:rPr>
              <a:t>instanceof</a:t>
            </a:r>
            <a:r>
              <a:rPr lang="en-US" sz="2800" b="1" noProof="1">
                <a:latin typeface="Consolas" pitchFamily="49" charset="0"/>
                <a:cs typeface="Consolas" pitchFamily="49" charset="0"/>
              </a:rPr>
              <a:t> Person) {</a:t>
            </a:r>
          </a:p>
          <a:p>
            <a:pPr fontAlgn="base"/>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((Person) </a:t>
            </a:r>
            <a:r>
              <a:rPr lang="en-US" sz="2800" b="1" noProof="1">
                <a:solidFill>
                  <a:schemeClr val="bg1"/>
                </a:solidFill>
                <a:latin typeface="Consolas" pitchFamily="49" charset="0"/>
              </a:rPr>
              <a:t>george</a:t>
            </a:r>
            <a:r>
              <a:rPr lang="en-US" sz="2800" b="1" noProof="1">
                <a:solidFill>
                  <a:schemeClr val="bg1"/>
                </a:solidFill>
                <a:latin typeface="Consolas" pitchFamily="49" charset="0"/>
                <a:cs typeface="Consolas" pitchFamily="49" charset="0"/>
              </a:rPr>
              <a:t>)</a:t>
            </a:r>
            <a:r>
              <a:rPr lang="en-US" sz="2800" b="1" noProof="1">
                <a:latin typeface="Consolas" pitchFamily="49" charset="0"/>
                <a:cs typeface="Consolas" pitchFamily="49" charset="0"/>
              </a:rPr>
              <a:t>.getSalary();</a:t>
            </a:r>
          </a:p>
          <a:p>
            <a:pPr fontAlgn="base"/>
            <a:r>
              <a:rPr lang="en-US" sz="2800" b="1" noProof="1">
                <a:latin typeface="Consolas" pitchFamily="49" charset="0"/>
                <a:cs typeface="Consolas" pitchFamily="49" charset="0"/>
              </a:rPr>
              <a:t>}</a:t>
            </a:r>
          </a:p>
        </p:txBody>
      </p:sp>
      <p:sp>
        <p:nvSpPr>
          <p:cNvPr id="14" name="AutoShape 6"/>
          <p:cNvSpPr>
            <a:spLocks noChangeArrowheads="1"/>
          </p:cNvSpPr>
          <p:nvPr/>
        </p:nvSpPr>
        <p:spPr bwMode="auto">
          <a:xfrm>
            <a:off x="6530853" y="2249206"/>
            <a:ext cx="4459008" cy="1055608"/>
          </a:xfrm>
          <a:prstGeom prst="wedgeRoundRectCallout">
            <a:avLst>
              <a:gd name="adj1" fmla="val -57383"/>
              <a:gd name="adj2" fmla="val 3686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800" b="1" dirty="0">
                <a:solidFill>
                  <a:schemeClr val="bg2"/>
                </a:solidFill>
              </a:rPr>
              <a:t>Проверява дали обекта е </a:t>
            </a:r>
            <a:r>
              <a:rPr lang="en-US" sz="2800" b="1" dirty="0">
                <a:solidFill>
                  <a:schemeClr val="bg2"/>
                </a:solidFill>
              </a:rPr>
              <a:t>person</a:t>
            </a:r>
            <a:endParaRPr lang="bg-BG" sz="2800" b="1" dirty="0">
              <a:solidFill>
                <a:schemeClr val="bg2"/>
              </a:solidFill>
            </a:endParaRPr>
          </a:p>
        </p:txBody>
      </p:sp>
      <p:sp>
        <p:nvSpPr>
          <p:cNvPr id="10" name="Slide Number">
            <a:extLst>
              <a:ext uri="{FF2B5EF4-FFF2-40B4-BE49-F238E27FC236}">
                <a16:creationId xmlns:a16="http://schemas.microsoft.com/office/drawing/2014/main" id="{B4D37C5B-E01C-4B89-90AF-D1C980FF05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112</a:t>
            </a:fld>
            <a:endParaRPr lang="en-US" noProof="0" dirty="0"/>
          </a:p>
        </p:txBody>
      </p:sp>
    </p:spTree>
    <p:extLst>
      <p:ext uri="{BB962C8B-B14F-4D97-AF65-F5344CB8AC3E}">
        <p14:creationId xmlns:p14="http://schemas.microsoft.com/office/powerpoint/2010/main" val="34784848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14"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Clr>
                <a:schemeClr val="tx1"/>
              </a:buClr>
            </a:pPr>
            <a:r>
              <a:rPr lang="en-GB" sz="3400" b="1" dirty="0">
                <a:solidFill>
                  <a:schemeClr val="bg1"/>
                </a:solidFill>
              </a:rPr>
              <a:t>Runtime</a:t>
            </a:r>
            <a:r>
              <a:rPr lang="bg-BG" sz="3400" b="1" dirty="0">
                <a:solidFill>
                  <a:schemeClr val="bg1"/>
                </a:solidFill>
              </a:rPr>
              <a:t>(Повреме на изпълнение )</a:t>
            </a:r>
            <a:r>
              <a:rPr lang="en-GB" sz="3400" dirty="0"/>
              <a:t> </a:t>
            </a:r>
            <a:r>
              <a:rPr lang="bg-BG" sz="3400" dirty="0"/>
              <a:t>полиморфизъм</a:t>
            </a:r>
            <a:br>
              <a:rPr lang="en-GB" sz="3400" dirty="0"/>
            </a:br>
            <a:br>
              <a:rPr lang="en-GB" sz="3400" dirty="0"/>
            </a:br>
            <a:br>
              <a:rPr lang="en-GB" sz="3400" dirty="0"/>
            </a:br>
            <a:br>
              <a:rPr lang="en-GB" sz="3400" dirty="0"/>
            </a:br>
            <a:br>
              <a:rPr lang="en-GB" sz="3400" dirty="0"/>
            </a:br>
            <a:endParaRPr lang="en-GB" sz="3400" dirty="0"/>
          </a:p>
          <a:p>
            <a:pPr>
              <a:spcBef>
                <a:spcPts val="1200"/>
              </a:spcBef>
              <a:buClr>
                <a:schemeClr val="tx1"/>
              </a:buClr>
            </a:pPr>
            <a:r>
              <a:rPr lang="en-US" sz="3400" b="1" dirty="0">
                <a:solidFill>
                  <a:schemeClr val="bg1"/>
                </a:solidFill>
              </a:rPr>
              <a:t>Compile time </a:t>
            </a:r>
            <a:r>
              <a:rPr lang="bg-BG" sz="3400" b="1" dirty="0">
                <a:solidFill>
                  <a:schemeClr val="bg1"/>
                </a:solidFill>
              </a:rPr>
              <a:t>(По време на компилиране)</a:t>
            </a:r>
            <a:r>
              <a:rPr lang="bg-BG" sz="3400" dirty="0"/>
              <a:t>полиморфизъм</a:t>
            </a:r>
            <a:endParaRPr lang="en-US" sz="3400" dirty="0"/>
          </a:p>
        </p:txBody>
      </p:sp>
      <p:sp>
        <p:nvSpPr>
          <p:cNvPr id="4" name="Title 3"/>
          <p:cNvSpPr>
            <a:spLocks noGrp="1"/>
          </p:cNvSpPr>
          <p:nvPr>
            <p:ph type="title"/>
          </p:nvPr>
        </p:nvSpPr>
        <p:spPr/>
        <p:txBody>
          <a:bodyPr/>
          <a:lstStyle/>
          <a:p>
            <a:r>
              <a:rPr lang="bg-BG" noProof="1"/>
              <a:t>Видове полиморфизъм</a:t>
            </a:r>
            <a:endParaRPr lang="en-US" dirty="0"/>
          </a:p>
        </p:txBody>
      </p:sp>
      <p:sp>
        <p:nvSpPr>
          <p:cNvPr id="9" name="Rectangle 8"/>
          <p:cNvSpPr>
            <a:spLocks noChangeArrowheads="1"/>
          </p:cNvSpPr>
          <p:nvPr/>
        </p:nvSpPr>
        <p:spPr bwMode="auto">
          <a:xfrm>
            <a:off x="525382" y="2001077"/>
            <a:ext cx="8229600"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public class Shape {}</a:t>
            </a:r>
          </a:p>
          <a:p>
            <a:pPr fontAlgn="base"/>
            <a:r>
              <a:rPr lang="en-US" sz="2800" b="1" noProof="1">
                <a:latin typeface="Consolas" pitchFamily="49" charset="0"/>
                <a:cs typeface="Consolas" pitchFamily="49" charset="0"/>
              </a:rPr>
              <a:t>public class Circle extends Shape {}</a:t>
            </a:r>
          </a:p>
          <a:p>
            <a:pPr fontAlgn="base"/>
            <a:r>
              <a:rPr lang="en-US" sz="2800" b="1" noProof="1">
                <a:latin typeface="Consolas" pitchFamily="49" charset="0"/>
                <a:cs typeface="Consolas" pitchFamily="49" charset="0"/>
              </a:rPr>
              <a:t>public static void main(String[] args) {</a:t>
            </a:r>
          </a:p>
          <a:p>
            <a:pPr fontAlgn="base"/>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Shape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shape = new </a:t>
            </a:r>
            <a:r>
              <a:rPr lang="en-US" sz="2800" b="1" noProof="1">
                <a:solidFill>
                  <a:schemeClr val="bg1"/>
                </a:solidFill>
                <a:latin typeface="Consolas" pitchFamily="49" charset="0"/>
                <a:cs typeface="Consolas" pitchFamily="49" charset="0"/>
              </a:rPr>
              <a:t>Circle</a:t>
            </a:r>
            <a:r>
              <a:rPr lang="en-US" sz="2800" b="1" noProof="1">
                <a:latin typeface="Consolas" pitchFamily="49" charset="0"/>
                <a:cs typeface="Consolas" pitchFamily="49" charset="0"/>
              </a:rPr>
              <a:t>();</a:t>
            </a:r>
          </a:p>
          <a:p>
            <a:pPr fontAlgn="base"/>
            <a:r>
              <a:rPr lang="en-US" sz="2800" b="1" noProof="1">
                <a:latin typeface="Consolas" pitchFamily="49" charset="0"/>
                <a:cs typeface="Consolas" pitchFamily="49" charset="0"/>
              </a:rPr>
              <a:t>}</a:t>
            </a:r>
          </a:p>
        </p:txBody>
      </p:sp>
      <p:sp>
        <p:nvSpPr>
          <p:cNvPr id="10" name="Rectangle 9"/>
          <p:cNvSpPr>
            <a:spLocks noChangeArrowheads="1"/>
          </p:cNvSpPr>
          <p:nvPr/>
        </p:nvSpPr>
        <p:spPr bwMode="auto">
          <a:xfrm>
            <a:off x="525382" y="5333285"/>
            <a:ext cx="8229600"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chemeClr val="bg1"/>
                </a:solidFill>
                <a:latin typeface="Consolas" pitchFamily="49" charset="0"/>
                <a:cs typeface="Consolas" pitchFamily="49" charset="0"/>
              </a:rPr>
              <a:t>int sum</a:t>
            </a:r>
            <a:r>
              <a:rPr lang="en-US" sz="2800" b="1" noProof="1">
                <a:latin typeface="Consolas" pitchFamily="49" charset="0"/>
                <a:cs typeface="Consolas" pitchFamily="49" charset="0"/>
              </a:rPr>
              <a:t>(int a, int b, int c){}</a:t>
            </a:r>
          </a:p>
          <a:p>
            <a:pPr fontAlgn="base"/>
            <a:r>
              <a:rPr lang="en-US" sz="2800" b="1" noProof="1">
                <a:solidFill>
                  <a:schemeClr val="bg1"/>
                </a:solidFill>
                <a:latin typeface="Consolas" pitchFamily="49" charset="0"/>
                <a:cs typeface="Consolas" pitchFamily="49" charset="0"/>
              </a:rPr>
              <a:t>double sum</a:t>
            </a:r>
            <a:r>
              <a:rPr lang="en-US" sz="2800" b="1" noProof="1">
                <a:latin typeface="Consolas" pitchFamily="49" charset="0"/>
                <a:cs typeface="Consolas" pitchFamily="49" charset="0"/>
              </a:rPr>
              <a:t>(Double a, Double b){}</a:t>
            </a:r>
          </a:p>
        </p:txBody>
      </p:sp>
      <p:sp>
        <p:nvSpPr>
          <p:cNvPr id="11" name="AutoShape 6"/>
          <p:cNvSpPr>
            <a:spLocks noChangeArrowheads="1"/>
          </p:cNvSpPr>
          <p:nvPr/>
        </p:nvSpPr>
        <p:spPr bwMode="auto">
          <a:xfrm>
            <a:off x="9017813" y="5240951"/>
            <a:ext cx="2727854" cy="1015663"/>
          </a:xfrm>
          <a:custGeom>
            <a:avLst/>
            <a:gdLst>
              <a:gd name="connsiteX0" fmla="*/ 0 w 3562813"/>
              <a:gd name="connsiteY0" fmla="*/ 102158 h 612934"/>
              <a:gd name="connsiteX1" fmla="*/ 102158 w 3562813"/>
              <a:gd name="connsiteY1" fmla="*/ 0 h 612934"/>
              <a:gd name="connsiteX2" fmla="*/ 593802 w 3562813"/>
              <a:gd name="connsiteY2" fmla="*/ 0 h 612934"/>
              <a:gd name="connsiteX3" fmla="*/ 593802 w 3562813"/>
              <a:gd name="connsiteY3" fmla="*/ 0 h 612934"/>
              <a:gd name="connsiteX4" fmla="*/ 1484505 w 3562813"/>
              <a:gd name="connsiteY4" fmla="*/ 0 h 612934"/>
              <a:gd name="connsiteX5" fmla="*/ 3460655 w 3562813"/>
              <a:gd name="connsiteY5" fmla="*/ 0 h 612934"/>
              <a:gd name="connsiteX6" fmla="*/ 3562813 w 3562813"/>
              <a:gd name="connsiteY6" fmla="*/ 102158 h 612934"/>
              <a:gd name="connsiteX7" fmla="*/ 3562813 w 3562813"/>
              <a:gd name="connsiteY7" fmla="*/ 102156 h 612934"/>
              <a:gd name="connsiteX8" fmla="*/ 3562813 w 3562813"/>
              <a:gd name="connsiteY8" fmla="*/ 102156 h 612934"/>
              <a:gd name="connsiteX9" fmla="*/ 3562813 w 3562813"/>
              <a:gd name="connsiteY9" fmla="*/ 255389 h 612934"/>
              <a:gd name="connsiteX10" fmla="*/ 3562813 w 3562813"/>
              <a:gd name="connsiteY10" fmla="*/ 510776 h 612934"/>
              <a:gd name="connsiteX11" fmla="*/ 3460655 w 3562813"/>
              <a:gd name="connsiteY11" fmla="*/ 612934 h 612934"/>
              <a:gd name="connsiteX12" fmla="*/ 1484505 w 3562813"/>
              <a:gd name="connsiteY12" fmla="*/ 612934 h 612934"/>
              <a:gd name="connsiteX13" fmla="*/ 593802 w 3562813"/>
              <a:gd name="connsiteY13" fmla="*/ 612934 h 612934"/>
              <a:gd name="connsiteX14" fmla="*/ 593802 w 3562813"/>
              <a:gd name="connsiteY14" fmla="*/ 612934 h 612934"/>
              <a:gd name="connsiteX15" fmla="*/ 102158 w 3562813"/>
              <a:gd name="connsiteY15" fmla="*/ 612934 h 612934"/>
              <a:gd name="connsiteX16" fmla="*/ 0 w 3562813"/>
              <a:gd name="connsiteY16" fmla="*/ 510776 h 612934"/>
              <a:gd name="connsiteX17" fmla="*/ 0 w 3562813"/>
              <a:gd name="connsiteY17" fmla="*/ 255389 h 612934"/>
              <a:gd name="connsiteX18" fmla="*/ -349476 w 3562813"/>
              <a:gd name="connsiteY18" fmla="*/ 125032 h 612934"/>
              <a:gd name="connsiteX19" fmla="*/ 0 w 3562813"/>
              <a:gd name="connsiteY19" fmla="*/ 102156 h 612934"/>
              <a:gd name="connsiteX20" fmla="*/ 0 w 3562813"/>
              <a:gd name="connsiteY20" fmla="*/ 102158 h 612934"/>
              <a:gd name="connsiteX0" fmla="*/ 0 w 3562813"/>
              <a:gd name="connsiteY0" fmla="*/ 102158 h 612934"/>
              <a:gd name="connsiteX1" fmla="*/ 102158 w 3562813"/>
              <a:gd name="connsiteY1" fmla="*/ 0 h 612934"/>
              <a:gd name="connsiteX2" fmla="*/ 593802 w 3562813"/>
              <a:gd name="connsiteY2" fmla="*/ 0 h 612934"/>
              <a:gd name="connsiteX3" fmla="*/ 593802 w 3562813"/>
              <a:gd name="connsiteY3" fmla="*/ 0 h 612934"/>
              <a:gd name="connsiteX4" fmla="*/ 1484505 w 3562813"/>
              <a:gd name="connsiteY4" fmla="*/ 0 h 612934"/>
              <a:gd name="connsiteX5" fmla="*/ 3460655 w 3562813"/>
              <a:gd name="connsiteY5" fmla="*/ 0 h 612934"/>
              <a:gd name="connsiteX6" fmla="*/ 3562813 w 3562813"/>
              <a:gd name="connsiteY6" fmla="*/ 102158 h 612934"/>
              <a:gd name="connsiteX7" fmla="*/ 3562813 w 3562813"/>
              <a:gd name="connsiteY7" fmla="*/ 102156 h 612934"/>
              <a:gd name="connsiteX8" fmla="*/ 3562813 w 3562813"/>
              <a:gd name="connsiteY8" fmla="*/ 102156 h 612934"/>
              <a:gd name="connsiteX9" fmla="*/ 3562813 w 3562813"/>
              <a:gd name="connsiteY9" fmla="*/ 255389 h 612934"/>
              <a:gd name="connsiteX10" fmla="*/ 3562813 w 3562813"/>
              <a:gd name="connsiteY10" fmla="*/ 510776 h 612934"/>
              <a:gd name="connsiteX11" fmla="*/ 3460655 w 3562813"/>
              <a:gd name="connsiteY11" fmla="*/ 612934 h 612934"/>
              <a:gd name="connsiteX12" fmla="*/ 1484505 w 3562813"/>
              <a:gd name="connsiteY12" fmla="*/ 612934 h 612934"/>
              <a:gd name="connsiteX13" fmla="*/ 593802 w 3562813"/>
              <a:gd name="connsiteY13" fmla="*/ 612934 h 612934"/>
              <a:gd name="connsiteX14" fmla="*/ 593802 w 3562813"/>
              <a:gd name="connsiteY14" fmla="*/ 612934 h 612934"/>
              <a:gd name="connsiteX15" fmla="*/ 102158 w 3562813"/>
              <a:gd name="connsiteY15" fmla="*/ 612934 h 612934"/>
              <a:gd name="connsiteX16" fmla="*/ 0 w 3562813"/>
              <a:gd name="connsiteY16" fmla="*/ 510776 h 612934"/>
              <a:gd name="connsiteX17" fmla="*/ 0 w 3562813"/>
              <a:gd name="connsiteY17" fmla="*/ 255389 h 612934"/>
              <a:gd name="connsiteX18" fmla="*/ 0 w 3562813"/>
              <a:gd name="connsiteY18" fmla="*/ 102156 h 612934"/>
              <a:gd name="connsiteX19" fmla="*/ 0 w 3562813"/>
              <a:gd name="connsiteY19" fmla="*/ 102158 h 61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62813" h="612934">
                <a:moveTo>
                  <a:pt x="0" y="102158"/>
                </a:moveTo>
                <a:cubicBezTo>
                  <a:pt x="0" y="45738"/>
                  <a:pt x="45738" y="0"/>
                  <a:pt x="102158" y="0"/>
                </a:cubicBezTo>
                <a:lnTo>
                  <a:pt x="593802" y="0"/>
                </a:lnTo>
                <a:lnTo>
                  <a:pt x="593802" y="0"/>
                </a:lnTo>
                <a:lnTo>
                  <a:pt x="1484505" y="0"/>
                </a:lnTo>
                <a:lnTo>
                  <a:pt x="3460655" y="0"/>
                </a:lnTo>
                <a:cubicBezTo>
                  <a:pt x="3517075" y="0"/>
                  <a:pt x="3562813" y="45738"/>
                  <a:pt x="3562813" y="102158"/>
                </a:cubicBezTo>
                <a:lnTo>
                  <a:pt x="3562813" y="102156"/>
                </a:lnTo>
                <a:lnTo>
                  <a:pt x="3562813" y="102156"/>
                </a:lnTo>
                <a:lnTo>
                  <a:pt x="3562813" y="255389"/>
                </a:lnTo>
                <a:lnTo>
                  <a:pt x="3562813" y="510776"/>
                </a:lnTo>
                <a:cubicBezTo>
                  <a:pt x="3562813" y="567196"/>
                  <a:pt x="3517075" y="612934"/>
                  <a:pt x="3460655" y="612934"/>
                </a:cubicBezTo>
                <a:lnTo>
                  <a:pt x="1484505" y="612934"/>
                </a:lnTo>
                <a:lnTo>
                  <a:pt x="593802" y="612934"/>
                </a:lnTo>
                <a:lnTo>
                  <a:pt x="593802" y="612934"/>
                </a:lnTo>
                <a:lnTo>
                  <a:pt x="102158" y="612934"/>
                </a:lnTo>
                <a:cubicBezTo>
                  <a:pt x="45738" y="612934"/>
                  <a:pt x="0" y="567196"/>
                  <a:pt x="0" y="510776"/>
                </a:cubicBezTo>
                <a:lnTo>
                  <a:pt x="0" y="255389"/>
                </a:lnTo>
                <a:lnTo>
                  <a:pt x="0" y="102156"/>
                </a:lnTo>
                <a:lnTo>
                  <a:pt x="0" y="102158"/>
                </a:lnTo>
                <a:close/>
              </a:path>
            </a:pathLst>
          </a:cu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3000" b="1" dirty="0">
                <a:solidFill>
                  <a:srgbClr val="FFFFFF"/>
                </a:solidFill>
              </a:rPr>
              <a:t>Метод</a:t>
            </a:r>
            <a:r>
              <a:rPr lang="en-US" sz="3000" b="1" dirty="0">
                <a:solidFill>
                  <a:srgbClr val="FFFFFF"/>
                </a:solidFill>
              </a:rPr>
              <a:t> overloading</a:t>
            </a:r>
            <a:endParaRPr lang="bg-BG" sz="3000" b="1" dirty="0">
              <a:solidFill>
                <a:schemeClr val="tx2">
                  <a:lumMod val="75000"/>
                </a:schemeClr>
              </a:solidFill>
            </a:endParaRPr>
          </a:p>
        </p:txBody>
      </p:sp>
      <p:sp>
        <p:nvSpPr>
          <p:cNvPr id="12" name="AutoShape 6"/>
          <p:cNvSpPr>
            <a:spLocks noChangeArrowheads="1"/>
          </p:cNvSpPr>
          <p:nvPr/>
        </p:nvSpPr>
        <p:spPr bwMode="auto">
          <a:xfrm>
            <a:off x="9017813" y="2616629"/>
            <a:ext cx="2727854" cy="1015663"/>
          </a:xfrm>
          <a:custGeom>
            <a:avLst/>
            <a:gdLst>
              <a:gd name="connsiteX0" fmla="*/ 0 w 2727853"/>
              <a:gd name="connsiteY0" fmla="*/ 187289 h 1123712"/>
              <a:gd name="connsiteX1" fmla="*/ 187289 w 2727853"/>
              <a:gd name="connsiteY1" fmla="*/ 0 h 1123712"/>
              <a:gd name="connsiteX2" fmla="*/ 454642 w 2727853"/>
              <a:gd name="connsiteY2" fmla="*/ 0 h 1123712"/>
              <a:gd name="connsiteX3" fmla="*/ 454642 w 2727853"/>
              <a:gd name="connsiteY3" fmla="*/ 0 h 1123712"/>
              <a:gd name="connsiteX4" fmla="*/ 1136605 w 2727853"/>
              <a:gd name="connsiteY4" fmla="*/ 0 h 1123712"/>
              <a:gd name="connsiteX5" fmla="*/ 2540564 w 2727853"/>
              <a:gd name="connsiteY5" fmla="*/ 0 h 1123712"/>
              <a:gd name="connsiteX6" fmla="*/ 2727853 w 2727853"/>
              <a:gd name="connsiteY6" fmla="*/ 187289 h 1123712"/>
              <a:gd name="connsiteX7" fmla="*/ 2727853 w 2727853"/>
              <a:gd name="connsiteY7" fmla="*/ 187285 h 1123712"/>
              <a:gd name="connsiteX8" fmla="*/ 2727853 w 2727853"/>
              <a:gd name="connsiteY8" fmla="*/ 187285 h 1123712"/>
              <a:gd name="connsiteX9" fmla="*/ 2727853 w 2727853"/>
              <a:gd name="connsiteY9" fmla="*/ 468213 h 1123712"/>
              <a:gd name="connsiteX10" fmla="*/ 2727853 w 2727853"/>
              <a:gd name="connsiteY10" fmla="*/ 936423 h 1123712"/>
              <a:gd name="connsiteX11" fmla="*/ 2540564 w 2727853"/>
              <a:gd name="connsiteY11" fmla="*/ 1123712 h 1123712"/>
              <a:gd name="connsiteX12" fmla="*/ 1136605 w 2727853"/>
              <a:gd name="connsiteY12" fmla="*/ 1123712 h 1123712"/>
              <a:gd name="connsiteX13" fmla="*/ 454642 w 2727853"/>
              <a:gd name="connsiteY13" fmla="*/ 1123712 h 1123712"/>
              <a:gd name="connsiteX14" fmla="*/ 454642 w 2727853"/>
              <a:gd name="connsiteY14" fmla="*/ 1123712 h 1123712"/>
              <a:gd name="connsiteX15" fmla="*/ 187289 w 2727853"/>
              <a:gd name="connsiteY15" fmla="*/ 1123712 h 1123712"/>
              <a:gd name="connsiteX16" fmla="*/ 0 w 2727853"/>
              <a:gd name="connsiteY16" fmla="*/ 936423 h 1123712"/>
              <a:gd name="connsiteX17" fmla="*/ 0 w 2727853"/>
              <a:gd name="connsiteY17" fmla="*/ 468213 h 1123712"/>
              <a:gd name="connsiteX18" fmla="*/ -758834 w 2727853"/>
              <a:gd name="connsiteY18" fmla="*/ 329821 h 1123712"/>
              <a:gd name="connsiteX19" fmla="*/ 0 w 2727853"/>
              <a:gd name="connsiteY19" fmla="*/ 187285 h 1123712"/>
              <a:gd name="connsiteX20" fmla="*/ 0 w 2727853"/>
              <a:gd name="connsiteY20" fmla="*/ 187289 h 1123712"/>
              <a:gd name="connsiteX0" fmla="*/ 0 w 2727853"/>
              <a:gd name="connsiteY0" fmla="*/ 187289 h 1123712"/>
              <a:gd name="connsiteX1" fmla="*/ 187289 w 2727853"/>
              <a:gd name="connsiteY1" fmla="*/ 0 h 1123712"/>
              <a:gd name="connsiteX2" fmla="*/ 454642 w 2727853"/>
              <a:gd name="connsiteY2" fmla="*/ 0 h 1123712"/>
              <a:gd name="connsiteX3" fmla="*/ 454642 w 2727853"/>
              <a:gd name="connsiteY3" fmla="*/ 0 h 1123712"/>
              <a:gd name="connsiteX4" fmla="*/ 1136605 w 2727853"/>
              <a:gd name="connsiteY4" fmla="*/ 0 h 1123712"/>
              <a:gd name="connsiteX5" fmla="*/ 2540564 w 2727853"/>
              <a:gd name="connsiteY5" fmla="*/ 0 h 1123712"/>
              <a:gd name="connsiteX6" fmla="*/ 2727853 w 2727853"/>
              <a:gd name="connsiteY6" fmla="*/ 187289 h 1123712"/>
              <a:gd name="connsiteX7" fmla="*/ 2727853 w 2727853"/>
              <a:gd name="connsiteY7" fmla="*/ 187285 h 1123712"/>
              <a:gd name="connsiteX8" fmla="*/ 2727853 w 2727853"/>
              <a:gd name="connsiteY8" fmla="*/ 187285 h 1123712"/>
              <a:gd name="connsiteX9" fmla="*/ 2727853 w 2727853"/>
              <a:gd name="connsiteY9" fmla="*/ 468213 h 1123712"/>
              <a:gd name="connsiteX10" fmla="*/ 2727853 w 2727853"/>
              <a:gd name="connsiteY10" fmla="*/ 936423 h 1123712"/>
              <a:gd name="connsiteX11" fmla="*/ 2540564 w 2727853"/>
              <a:gd name="connsiteY11" fmla="*/ 1123712 h 1123712"/>
              <a:gd name="connsiteX12" fmla="*/ 1136605 w 2727853"/>
              <a:gd name="connsiteY12" fmla="*/ 1123712 h 1123712"/>
              <a:gd name="connsiteX13" fmla="*/ 454642 w 2727853"/>
              <a:gd name="connsiteY13" fmla="*/ 1123712 h 1123712"/>
              <a:gd name="connsiteX14" fmla="*/ 454642 w 2727853"/>
              <a:gd name="connsiteY14" fmla="*/ 1123712 h 1123712"/>
              <a:gd name="connsiteX15" fmla="*/ 187289 w 2727853"/>
              <a:gd name="connsiteY15" fmla="*/ 1123712 h 1123712"/>
              <a:gd name="connsiteX16" fmla="*/ 0 w 2727853"/>
              <a:gd name="connsiteY16" fmla="*/ 936423 h 1123712"/>
              <a:gd name="connsiteX17" fmla="*/ 0 w 2727853"/>
              <a:gd name="connsiteY17" fmla="*/ 468213 h 1123712"/>
              <a:gd name="connsiteX18" fmla="*/ 0 w 2727853"/>
              <a:gd name="connsiteY18" fmla="*/ 187285 h 1123712"/>
              <a:gd name="connsiteX19" fmla="*/ 0 w 2727853"/>
              <a:gd name="connsiteY19" fmla="*/ 187289 h 112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27853" h="1123712">
                <a:moveTo>
                  <a:pt x="0" y="187289"/>
                </a:moveTo>
                <a:cubicBezTo>
                  <a:pt x="0" y="83852"/>
                  <a:pt x="83852" y="0"/>
                  <a:pt x="187289" y="0"/>
                </a:cubicBezTo>
                <a:lnTo>
                  <a:pt x="454642" y="0"/>
                </a:lnTo>
                <a:lnTo>
                  <a:pt x="454642" y="0"/>
                </a:lnTo>
                <a:lnTo>
                  <a:pt x="1136605" y="0"/>
                </a:lnTo>
                <a:lnTo>
                  <a:pt x="2540564" y="0"/>
                </a:lnTo>
                <a:cubicBezTo>
                  <a:pt x="2644001" y="0"/>
                  <a:pt x="2727853" y="83852"/>
                  <a:pt x="2727853" y="187289"/>
                </a:cubicBezTo>
                <a:lnTo>
                  <a:pt x="2727853" y="187285"/>
                </a:lnTo>
                <a:lnTo>
                  <a:pt x="2727853" y="187285"/>
                </a:lnTo>
                <a:lnTo>
                  <a:pt x="2727853" y="468213"/>
                </a:lnTo>
                <a:lnTo>
                  <a:pt x="2727853" y="936423"/>
                </a:lnTo>
                <a:cubicBezTo>
                  <a:pt x="2727853" y="1039860"/>
                  <a:pt x="2644001" y="1123712"/>
                  <a:pt x="2540564" y="1123712"/>
                </a:cubicBezTo>
                <a:lnTo>
                  <a:pt x="1136605" y="1123712"/>
                </a:lnTo>
                <a:lnTo>
                  <a:pt x="454642" y="1123712"/>
                </a:lnTo>
                <a:lnTo>
                  <a:pt x="454642" y="1123712"/>
                </a:lnTo>
                <a:lnTo>
                  <a:pt x="187289" y="1123712"/>
                </a:lnTo>
                <a:cubicBezTo>
                  <a:pt x="83852" y="1123712"/>
                  <a:pt x="0" y="1039860"/>
                  <a:pt x="0" y="936423"/>
                </a:cubicBezTo>
                <a:lnTo>
                  <a:pt x="0" y="468213"/>
                </a:lnTo>
                <a:lnTo>
                  <a:pt x="0" y="187285"/>
                </a:lnTo>
                <a:lnTo>
                  <a:pt x="0" y="187289"/>
                </a:lnTo>
                <a:close/>
              </a:path>
            </a:pathLst>
          </a:cu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3000" b="1" dirty="0">
                <a:solidFill>
                  <a:srgbClr val="FFFFFF"/>
                </a:solidFill>
              </a:rPr>
              <a:t>Метод</a:t>
            </a:r>
            <a:r>
              <a:rPr lang="en-US" sz="3000" b="1" dirty="0">
                <a:solidFill>
                  <a:srgbClr val="FFFFFF"/>
                </a:solidFill>
              </a:rPr>
              <a:t> overriding</a:t>
            </a:r>
            <a:endParaRPr lang="bg-BG" sz="3000" b="1" dirty="0">
              <a:solidFill>
                <a:schemeClr val="tx2">
                  <a:lumMod val="75000"/>
                </a:schemeClr>
              </a:solidFill>
            </a:endParaRPr>
          </a:p>
        </p:txBody>
      </p:sp>
      <p:sp>
        <p:nvSpPr>
          <p:cNvPr id="13" name="Slide Number">
            <a:extLst>
              <a:ext uri="{FF2B5EF4-FFF2-40B4-BE49-F238E27FC236}">
                <a16:creationId xmlns:a16="http://schemas.microsoft.com/office/drawing/2014/main" id="{8B606335-C7BF-4B72-845F-092ECBDC2DB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113</a:t>
            </a:fld>
            <a:endParaRPr lang="en-US" noProof="0" dirty="0"/>
          </a:p>
        </p:txBody>
      </p:sp>
    </p:spTree>
    <p:extLst>
      <p:ext uri="{BB962C8B-B14F-4D97-AF65-F5344CB8AC3E}">
        <p14:creationId xmlns:p14="http://schemas.microsoft.com/office/powerpoint/2010/main" val="23580903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normAutofit/>
          </a:bodyPr>
          <a:lstStyle/>
          <a:p>
            <a:r>
              <a:rPr lang="bg-BG" dirty="0"/>
              <a:t>Още познат като </a:t>
            </a:r>
            <a:r>
              <a:rPr lang="bg-BG" b="1" dirty="0">
                <a:solidFill>
                  <a:schemeClr val="bg1"/>
                </a:solidFill>
              </a:rPr>
              <a:t>Статичен</a:t>
            </a:r>
            <a:r>
              <a:rPr lang="en-US" b="1" dirty="0">
                <a:solidFill>
                  <a:schemeClr val="bg1"/>
                </a:solidFill>
              </a:rPr>
              <a:t> </a:t>
            </a:r>
            <a:r>
              <a:rPr lang="bg-BG" b="1" dirty="0">
                <a:solidFill>
                  <a:schemeClr val="bg1"/>
                </a:solidFill>
              </a:rPr>
              <a:t>Полиморфизам</a:t>
            </a:r>
            <a:endParaRPr lang="en-US" b="1" dirty="0">
              <a:solidFill>
                <a:schemeClr val="bg1"/>
              </a:solidFill>
            </a:endParaRPr>
          </a:p>
          <a:p>
            <a:pPr marL="0" indent="0">
              <a:buNone/>
            </a:pPr>
            <a:endParaRPr lang="en-US" dirty="0">
              <a:solidFill>
                <a:schemeClr val="tx2">
                  <a:lumMod val="75000"/>
                </a:schemeClr>
              </a:solidFill>
            </a:endParaRPr>
          </a:p>
          <a:p>
            <a:pPr marL="0" indent="0">
              <a:buNone/>
            </a:pPr>
            <a:endParaRPr lang="en-US" dirty="0">
              <a:solidFill>
                <a:schemeClr val="tx2">
                  <a:lumMod val="75000"/>
                </a:schemeClr>
              </a:solidFill>
            </a:endParaRPr>
          </a:p>
          <a:p>
            <a:pPr>
              <a:spcBef>
                <a:spcPts val="0"/>
              </a:spcBef>
            </a:pPr>
            <a:r>
              <a:rPr lang="bg-BG" dirty="0"/>
              <a:t>Списъците с аргументи могат </a:t>
            </a:r>
            <a:r>
              <a:rPr lang="bg-BG" b="1" dirty="0">
                <a:solidFill>
                  <a:schemeClr val="bg1"/>
                </a:solidFill>
              </a:rPr>
              <a:t>да се различават</a:t>
            </a:r>
            <a:r>
              <a:rPr lang="en-US" dirty="0"/>
              <a:t> </a:t>
            </a:r>
            <a:r>
              <a:rPr lang="bg-BG" dirty="0"/>
              <a:t>с</a:t>
            </a:r>
            <a:endParaRPr lang="en-US" dirty="0"/>
          </a:p>
          <a:p>
            <a:pPr lvl="1"/>
            <a:r>
              <a:rPr lang="bg-BG" dirty="0"/>
              <a:t>Брой на параметри</a:t>
            </a:r>
            <a:endParaRPr lang="en-US" dirty="0"/>
          </a:p>
          <a:p>
            <a:pPr lvl="1"/>
            <a:r>
              <a:rPr lang="bg-BG" dirty="0"/>
              <a:t>Тип на параметрите</a:t>
            </a:r>
            <a:endParaRPr lang="en-US" dirty="0"/>
          </a:p>
          <a:p>
            <a:pPr lvl="1"/>
            <a:r>
              <a:rPr lang="bg-BG" dirty="0"/>
              <a:t>Последователност от тип данни на параметрите</a:t>
            </a:r>
            <a:endParaRPr lang="en-US" dirty="0"/>
          </a:p>
        </p:txBody>
      </p:sp>
      <p:sp>
        <p:nvSpPr>
          <p:cNvPr id="4" name="Title 3"/>
          <p:cNvSpPr>
            <a:spLocks noGrp="1"/>
          </p:cNvSpPr>
          <p:nvPr>
            <p:ph type="title"/>
          </p:nvPr>
        </p:nvSpPr>
        <p:spPr/>
        <p:txBody>
          <a:bodyPr/>
          <a:lstStyle/>
          <a:p>
            <a:r>
              <a:rPr lang="en-US" noProof="1"/>
              <a:t>Compile Time </a:t>
            </a:r>
            <a:r>
              <a:rPr lang="bg-BG" noProof="1"/>
              <a:t>Полиморфизъм</a:t>
            </a:r>
            <a:endParaRPr lang="en-US" dirty="0"/>
          </a:p>
        </p:txBody>
      </p:sp>
      <p:sp>
        <p:nvSpPr>
          <p:cNvPr id="8" name="Rectangle 7"/>
          <p:cNvSpPr>
            <a:spLocks noChangeArrowheads="1"/>
          </p:cNvSpPr>
          <p:nvPr/>
        </p:nvSpPr>
        <p:spPr bwMode="auto">
          <a:xfrm>
            <a:off x="616337" y="1880119"/>
            <a:ext cx="9155773" cy="9541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static </a:t>
            </a:r>
            <a:r>
              <a:rPr lang="en-US" sz="2800" b="1" noProof="1">
                <a:solidFill>
                  <a:schemeClr val="bg1"/>
                </a:solidFill>
                <a:latin typeface="Consolas" pitchFamily="49" charset="0"/>
                <a:cs typeface="Consolas" pitchFamily="49" charset="0"/>
              </a:rPr>
              <a:t>int myMethod</a:t>
            </a:r>
            <a:r>
              <a:rPr lang="en-US" sz="2800" b="1" noProof="1">
                <a:latin typeface="Consolas" pitchFamily="49" charset="0"/>
                <a:cs typeface="Consolas" pitchFamily="49" charset="0"/>
              </a:rPr>
              <a:t>(</a:t>
            </a:r>
            <a:r>
              <a:rPr lang="en-US" sz="2800" b="1" noProof="1">
                <a:solidFill>
                  <a:schemeClr val="bg1"/>
                </a:solidFill>
                <a:latin typeface="Consolas" pitchFamily="49" charset="0"/>
                <a:cs typeface="Consolas" pitchFamily="49" charset="0"/>
              </a:rPr>
              <a:t>int</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a, </a:t>
            </a:r>
            <a:r>
              <a:rPr lang="en-US" sz="2800" b="1" noProof="1">
                <a:solidFill>
                  <a:schemeClr val="bg1"/>
                </a:solidFill>
                <a:latin typeface="Consolas" pitchFamily="49" charset="0"/>
                <a:cs typeface="Consolas" pitchFamily="49" charset="0"/>
              </a:rPr>
              <a:t>int</a:t>
            </a:r>
            <a:r>
              <a:rPr lang="en-US" sz="2800" b="1" noProof="1">
                <a:latin typeface="Consolas" pitchFamily="49" charset="0"/>
                <a:cs typeface="Consolas" pitchFamily="49" charset="0"/>
              </a:rPr>
              <a:t> b) {}</a:t>
            </a:r>
          </a:p>
          <a:p>
            <a:pPr fontAlgn="base"/>
            <a:r>
              <a:rPr lang="en-US" sz="2800" b="1" noProof="1">
                <a:latin typeface="Consolas" pitchFamily="49" charset="0"/>
                <a:cs typeface="Consolas" pitchFamily="49" charset="0"/>
              </a:rPr>
              <a:t>static </a:t>
            </a:r>
            <a:r>
              <a:rPr lang="en-US" sz="2800" b="1" noProof="1">
                <a:solidFill>
                  <a:schemeClr val="bg1"/>
                </a:solidFill>
                <a:latin typeface="Consolas" pitchFamily="49" charset="0"/>
                <a:cs typeface="Consolas" pitchFamily="49" charset="0"/>
              </a:rPr>
              <a:t>Double myMethod</a:t>
            </a:r>
            <a:r>
              <a:rPr lang="en-US" sz="2800" b="1" noProof="1">
                <a:latin typeface="Consolas" pitchFamily="49" charset="0"/>
                <a:cs typeface="Consolas" pitchFamily="49" charset="0"/>
              </a:rPr>
              <a:t>(</a:t>
            </a:r>
            <a:r>
              <a:rPr lang="en-US" sz="2800" b="1" noProof="1">
                <a:solidFill>
                  <a:schemeClr val="bg1"/>
                </a:solidFill>
                <a:latin typeface="Consolas" pitchFamily="49" charset="0"/>
                <a:cs typeface="Consolas" pitchFamily="49" charset="0"/>
              </a:rPr>
              <a:t>Double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a, </a:t>
            </a:r>
            <a:r>
              <a:rPr lang="en-US" sz="2800" b="1" noProof="1">
                <a:solidFill>
                  <a:schemeClr val="bg1"/>
                </a:solidFill>
                <a:latin typeface="Consolas" pitchFamily="49" charset="0"/>
                <a:cs typeface="Consolas" pitchFamily="49" charset="0"/>
              </a:rPr>
              <a:t>Double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noProof="1">
                <a:latin typeface="Consolas" pitchFamily="49" charset="0"/>
                <a:cs typeface="Consolas" pitchFamily="49" charset="0"/>
              </a:rPr>
              <a:t>b) {}</a:t>
            </a:r>
          </a:p>
        </p:txBody>
      </p:sp>
      <p:sp>
        <p:nvSpPr>
          <p:cNvPr id="9" name="AutoShape 6"/>
          <p:cNvSpPr>
            <a:spLocks noChangeArrowheads="1"/>
          </p:cNvSpPr>
          <p:nvPr/>
        </p:nvSpPr>
        <p:spPr bwMode="auto">
          <a:xfrm>
            <a:off x="6365034" y="2740480"/>
            <a:ext cx="3540966" cy="612934"/>
          </a:xfrm>
          <a:prstGeom prst="wedgeRoundRectCallout">
            <a:avLst>
              <a:gd name="adj1" fmla="val -32309"/>
              <a:gd name="adj2" fmla="val -71174"/>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000" b="1" dirty="0">
                <a:solidFill>
                  <a:srgbClr val="FFFFFF"/>
                </a:solidFill>
              </a:rPr>
              <a:t>Method overloading</a:t>
            </a:r>
            <a:endParaRPr lang="bg-BG" sz="3000" b="1" dirty="0">
              <a:solidFill>
                <a:schemeClr val="tx2">
                  <a:lumMod val="75000"/>
                </a:schemeClr>
              </a:solidFill>
            </a:endParaRPr>
          </a:p>
        </p:txBody>
      </p:sp>
      <p:sp>
        <p:nvSpPr>
          <p:cNvPr id="10" name="Slide Number">
            <a:extLst>
              <a:ext uri="{FF2B5EF4-FFF2-40B4-BE49-F238E27FC236}">
                <a16:creationId xmlns:a16="http://schemas.microsoft.com/office/drawing/2014/main" id="{6AD624F1-8148-4587-878A-DF3DC93B548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114</a:t>
            </a:fld>
            <a:endParaRPr lang="en-US" noProof="0" dirty="0"/>
          </a:p>
        </p:txBody>
      </p:sp>
    </p:spTree>
    <p:extLst>
      <p:ext uri="{BB962C8B-B14F-4D97-AF65-F5344CB8AC3E}">
        <p14:creationId xmlns:p14="http://schemas.microsoft.com/office/powerpoint/2010/main" val="13720497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lnSpcReduction="10000"/>
          </a:bodyPr>
          <a:lstStyle/>
          <a:p>
            <a:pPr>
              <a:buClr>
                <a:schemeClr val="tx1"/>
              </a:buClr>
            </a:pPr>
            <a:r>
              <a:rPr lang="en-US" b="1" dirty="0">
                <a:solidFill>
                  <a:schemeClr val="bg1"/>
                </a:solidFill>
              </a:rPr>
              <a:t>Overloading</a:t>
            </a:r>
            <a:r>
              <a:rPr lang="en-US" dirty="0"/>
              <a:t> </a:t>
            </a:r>
            <a:r>
              <a:rPr lang="bg-BG" dirty="0"/>
              <a:t>може да се осъществи </a:t>
            </a:r>
            <a:r>
              <a:rPr lang="bg-BG" b="1" dirty="0">
                <a:solidFill>
                  <a:schemeClr val="bg1"/>
                </a:solidFill>
              </a:rPr>
              <a:t>в същия клас </a:t>
            </a:r>
            <a:r>
              <a:rPr lang="bg-BG" dirty="0"/>
              <a:t>или в </a:t>
            </a:r>
            <a:r>
              <a:rPr lang="en-US" dirty="0"/>
              <a:t> </a:t>
            </a:r>
            <a:r>
              <a:rPr lang="bg-BG" b="1" dirty="0">
                <a:solidFill>
                  <a:schemeClr val="bg1"/>
                </a:solidFill>
              </a:rPr>
              <a:t>подкласа</a:t>
            </a:r>
            <a:endParaRPr lang="en-US" dirty="0">
              <a:solidFill>
                <a:schemeClr val="bg1"/>
              </a:solidFill>
            </a:endParaRPr>
          </a:p>
          <a:p>
            <a:pPr>
              <a:buClr>
                <a:schemeClr val="tx1"/>
              </a:buClr>
            </a:pPr>
            <a:r>
              <a:rPr lang="bg-BG" b="1" dirty="0">
                <a:solidFill>
                  <a:schemeClr val="bg1"/>
                </a:solidFill>
              </a:rPr>
              <a:t>Конструктора</a:t>
            </a:r>
            <a:r>
              <a:rPr lang="en-US" dirty="0"/>
              <a:t> </a:t>
            </a:r>
            <a:r>
              <a:rPr lang="bg-BG" dirty="0"/>
              <a:t>в</a:t>
            </a:r>
            <a:r>
              <a:rPr lang="en-US" dirty="0"/>
              <a:t> Java </a:t>
            </a:r>
            <a:r>
              <a:rPr lang="bg-BG" dirty="0"/>
              <a:t>може да бъде</a:t>
            </a:r>
            <a:r>
              <a:rPr lang="en-US" dirty="0"/>
              <a:t> </a:t>
            </a:r>
            <a:r>
              <a:rPr lang="en-US" b="1" dirty="0">
                <a:solidFill>
                  <a:schemeClr val="bg1"/>
                </a:solidFill>
              </a:rPr>
              <a:t>overloaded</a:t>
            </a:r>
          </a:p>
          <a:p>
            <a:pPr>
              <a:buClr>
                <a:schemeClr val="tx1"/>
              </a:buClr>
            </a:pPr>
            <a:r>
              <a:rPr lang="en-US" dirty="0"/>
              <a:t>Overloaded </a:t>
            </a:r>
            <a:r>
              <a:rPr lang="bg-BG" dirty="0"/>
              <a:t>методи</a:t>
            </a:r>
            <a:r>
              <a:rPr lang="en-US" dirty="0"/>
              <a:t> </a:t>
            </a:r>
            <a:r>
              <a:rPr lang="bg-BG" dirty="0"/>
              <a:t>трябва да имат </a:t>
            </a:r>
            <a:r>
              <a:rPr lang="bg-BG" b="1" dirty="0">
                <a:solidFill>
                  <a:schemeClr val="bg1"/>
                </a:solidFill>
              </a:rPr>
              <a:t>различен лист от аргументи</a:t>
            </a:r>
            <a:endParaRPr lang="en-US" dirty="0">
              <a:solidFill>
                <a:schemeClr val="bg1"/>
              </a:solidFill>
            </a:endParaRPr>
          </a:p>
          <a:p>
            <a:pPr>
              <a:buClr>
                <a:schemeClr val="tx1"/>
              </a:buClr>
            </a:pPr>
            <a:r>
              <a:rPr lang="en-US" dirty="0"/>
              <a:t>Overloaded </a:t>
            </a:r>
            <a:r>
              <a:rPr lang="bg-BG" dirty="0"/>
              <a:t>метод</a:t>
            </a:r>
            <a:r>
              <a:rPr lang="en-US" dirty="0"/>
              <a:t> </a:t>
            </a:r>
            <a:r>
              <a:rPr lang="bg-BG" dirty="0"/>
              <a:t>трябва винаги да бъде част от един и същи клас</a:t>
            </a:r>
            <a:r>
              <a:rPr lang="en-US" dirty="0"/>
              <a:t>(</a:t>
            </a:r>
            <a:r>
              <a:rPr lang="bg-BG" dirty="0"/>
              <a:t>може да се проведе и в подкласа</a:t>
            </a:r>
            <a:r>
              <a:rPr lang="en-US" dirty="0"/>
              <a:t>), </a:t>
            </a:r>
            <a:r>
              <a:rPr lang="bg-BG" dirty="0"/>
              <a:t>с</a:t>
            </a:r>
            <a:r>
              <a:rPr lang="en-US" dirty="0"/>
              <a:t> </a:t>
            </a:r>
            <a:r>
              <a:rPr lang="bg-BG" b="1" dirty="0">
                <a:solidFill>
                  <a:schemeClr val="bg1"/>
                </a:solidFill>
              </a:rPr>
              <a:t>същото</a:t>
            </a:r>
            <a:r>
              <a:rPr lang="en-US" b="1" dirty="0">
                <a:solidFill>
                  <a:schemeClr val="bg1"/>
                </a:solidFill>
              </a:rPr>
              <a:t> </a:t>
            </a:r>
            <a:r>
              <a:rPr lang="bg-BG" b="1" dirty="0">
                <a:solidFill>
                  <a:schemeClr val="bg1"/>
                </a:solidFill>
              </a:rPr>
              <a:t>име</a:t>
            </a:r>
            <a:r>
              <a:rPr lang="en-US" b="1" dirty="0">
                <a:solidFill>
                  <a:schemeClr val="bg1"/>
                </a:solidFill>
              </a:rPr>
              <a:t> </a:t>
            </a:r>
            <a:r>
              <a:rPr lang="bg-BG" dirty="0"/>
              <a:t>но</a:t>
            </a:r>
            <a:r>
              <a:rPr lang="en-US" dirty="0"/>
              <a:t> </a:t>
            </a:r>
            <a:r>
              <a:rPr lang="bg-BG" b="1" dirty="0">
                <a:solidFill>
                  <a:schemeClr val="bg1"/>
                </a:solidFill>
              </a:rPr>
              <a:t>с различни параметри</a:t>
            </a:r>
            <a:endParaRPr lang="en-US" dirty="0">
              <a:solidFill>
                <a:schemeClr val="bg1"/>
              </a:solidFill>
            </a:endParaRPr>
          </a:p>
          <a:p>
            <a:pPr>
              <a:buClr>
                <a:schemeClr val="tx1"/>
              </a:buClr>
            </a:pPr>
            <a:r>
              <a:rPr lang="bg-BG" dirty="0"/>
              <a:t>Могат да имат </a:t>
            </a:r>
            <a:r>
              <a:rPr lang="bg-BG" b="1" dirty="0">
                <a:solidFill>
                  <a:schemeClr val="bg1"/>
                </a:solidFill>
              </a:rPr>
              <a:t>еднакви</a:t>
            </a:r>
            <a:r>
              <a:rPr lang="en-US" dirty="0"/>
              <a:t> </a:t>
            </a:r>
            <a:r>
              <a:rPr lang="bg-BG" dirty="0"/>
              <a:t>или</a:t>
            </a:r>
            <a:r>
              <a:rPr lang="en-US" dirty="0"/>
              <a:t> </a:t>
            </a:r>
            <a:r>
              <a:rPr lang="bg-BG" b="1" dirty="0">
                <a:solidFill>
                  <a:schemeClr val="bg1"/>
                </a:solidFill>
              </a:rPr>
              <a:t>типове на връщане</a:t>
            </a:r>
            <a:endParaRPr lang="en-US" dirty="0">
              <a:solidFill>
                <a:schemeClr val="bg1"/>
              </a:solidFill>
            </a:endParaRPr>
          </a:p>
        </p:txBody>
      </p:sp>
      <p:sp>
        <p:nvSpPr>
          <p:cNvPr id="4" name="Title 3"/>
          <p:cNvSpPr>
            <a:spLocks noGrp="1"/>
          </p:cNvSpPr>
          <p:nvPr>
            <p:ph type="title"/>
          </p:nvPr>
        </p:nvSpPr>
        <p:spPr/>
        <p:txBody>
          <a:bodyPr/>
          <a:lstStyle/>
          <a:p>
            <a:r>
              <a:rPr lang="bg-BG" noProof="1"/>
              <a:t>Правила за </a:t>
            </a:r>
            <a:r>
              <a:rPr lang="en-US" noProof="1"/>
              <a:t>Overloading Method</a:t>
            </a:r>
            <a:endParaRPr lang="en-US" dirty="0"/>
          </a:p>
        </p:txBody>
      </p:sp>
      <p:sp>
        <p:nvSpPr>
          <p:cNvPr id="5" name="Slide Number">
            <a:extLst>
              <a:ext uri="{FF2B5EF4-FFF2-40B4-BE49-F238E27FC236}">
                <a16:creationId xmlns:a16="http://schemas.microsoft.com/office/drawing/2014/main" id="{980F792D-BCA8-4A49-A75B-C08AFE5D804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115</a:t>
            </a:fld>
            <a:endParaRPr lang="en-US" noProof="0" dirty="0"/>
          </a:p>
        </p:txBody>
      </p:sp>
    </p:spTree>
    <p:extLst>
      <p:ext uri="{BB962C8B-B14F-4D97-AF65-F5344CB8AC3E}">
        <p14:creationId xmlns:p14="http://schemas.microsoft.com/office/powerpoint/2010/main" val="478072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type="body" sz="quarter" idx="10"/>
          </p:nvPr>
        </p:nvSpPr>
        <p:spPr/>
        <p:txBody>
          <a:bodyPr/>
          <a:lstStyle/>
          <a:p>
            <a:r>
              <a:rPr lang="bg-BG" dirty="0"/>
              <a:t>Използва </a:t>
            </a:r>
            <a:r>
              <a:rPr lang="en-US" b="1" dirty="0">
                <a:solidFill>
                  <a:schemeClr val="bg1"/>
                </a:solidFill>
              </a:rPr>
              <a:t>override</a:t>
            </a:r>
            <a:r>
              <a:rPr lang="en-US" dirty="0"/>
              <a:t> </a:t>
            </a:r>
            <a:r>
              <a:rPr lang="bg-BG" dirty="0"/>
              <a:t>метода</a:t>
            </a:r>
          </a:p>
        </p:txBody>
      </p:sp>
      <p:sp>
        <p:nvSpPr>
          <p:cNvPr id="4" name="Title 3"/>
          <p:cNvSpPr>
            <a:spLocks noGrp="1"/>
          </p:cNvSpPr>
          <p:nvPr>
            <p:ph type="title"/>
          </p:nvPr>
        </p:nvSpPr>
        <p:spPr/>
        <p:txBody>
          <a:bodyPr/>
          <a:lstStyle/>
          <a:p>
            <a:r>
              <a:rPr lang="en-US" noProof="1"/>
              <a:t>Runtime </a:t>
            </a:r>
            <a:r>
              <a:rPr lang="bg-BG" noProof="1"/>
              <a:t>Полиморфизъм</a:t>
            </a:r>
            <a:endParaRPr lang="en-US" dirty="0"/>
          </a:p>
        </p:txBody>
      </p:sp>
      <p:sp>
        <p:nvSpPr>
          <p:cNvPr id="9" name="Rectangle 8"/>
          <p:cNvSpPr>
            <a:spLocks noChangeArrowheads="1"/>
          </p:cNvSpPr>
          <p:nvPr/>
        </p:nvSpPr>
        <p:spPr bwMode="auto">
          <a:xfrm>
            <a:off x="620483" y="1995177"/>
            <a:ext cx="8747452" cy="357020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pPr>
            <a:r>
              <a:rPr lang="en-US" sz="2800" b="1" noProof="1">
                <a:latin typeface="Consolas" pitchFamily="49" charset="0"/>
                <a:cs typeface="Consolas" pitchFamily="49" charset="0"/>
              </a:rPr>
              <a:t>public static void main(String[] args) {</a:t>
            </a:r>
          </a:p>
          <a:p>
            <a:pPr fontAlgn="base">
              <a:spcBef>
                <a:spcPts val="600"/>
              </a:spcBef>
            </a:pPr>
            <a:r>
              <a:rPr lang="en-US" sz="2800" b="1" noProof="1">
                <a:latin typeface="Consolas" pitchFamily="49" charset="0"/>
                <a:cs typeface="Consolas" pitchFamily="49" charset="0"/>
              </a:rPr>
              <a:t>  Rectangle rect = new Rectangle(3.0, 4.0);</a:t>
            </a:r>
          </a:p>
          <a:p>
            <a:pPr fontAlgn="base">
              <a:spcBef>
                <a:spcPts val="600"/>
              </a:spcBef>
            </a:pPr>
            <a:r>
              <a:rPr lang="en-US" sz="2800" b="1" noProof="1">
                <a:latin typeface="Consolas" pitchFamily="49" charset="0"/>
                <a:cs typeface="Consolas" pitchFamily="49" charset="0"/>
              </a:rPr>
              <a:t>  Rectangle square = new Square(4.0);</a:t>
            </a:r>
          </a:p>
          <a:p>
            <a:pPr fontAlgn="base">
              <a:spcBef>
                <a:spcPts val="600"/>
              </a:spcBef>
            </a:pPr>
            <a:endParaRPr lang="en-US" sz="2800" b="1" noProof="1">
              <a:latin typeface="Consolas" pitchFamily="49" charset="0"/>
              <a:cs typeface="Consolas" pitchFamily="49" charset="0"/>
            </a:endParaRPr>
          </a:p>
          <a:p>
            <a:pPr fontAlgn="base">
              <a:spcBef>
                <a:spcPts val="600"/>
              </a:spcBef>
            </a:pPr>
            <a:r>
              <a:rPr lang="en-US" sz="2800" b="1" noProof="1">
                <a:latin typeface="Consolas" pitchFamily="49" charset="0"/>
                <a:cs typeface="Consolas" pitchFamily="49" charset="0"/>
              </a:rPr>
              <a:t>  System.out.println(</a:t>
            </a:r>
            <a:r>
              <a:rPr lang="en-US" sz="2800" b="1" noProof="1">
                <a:solidFill>
                  <a:schemeClr val="bg1"/>
                </a:solidFill>
                <a:latin typeface="Consolas" pitchFamily="49" charset="0"/>
                <a:cs typeface="Consolas" pitchFamily="49" charset="0"/>
              </a:rPr>
              <a:t>rect.area()</a:t>
            </a:r>
            <a:r>
              <a:rPr lang="en-US" sz="2800" b="1" noProof="1">
                <a:latin typeface="Consolas" pitchFamily="49" charset="0"/>
                <a:cs typeface="Consolas" pitchFamily="49" charset="0"/>
              </a:rPr>
              <a:t>);</a:t>
            </a:r>
          </a:p>
          <a:p>
            <a:pPr fontAlgn="base">
              <a:spcBef>
                <a:spcPts val="600"/>
              </a:spcBef>
            </a:pPr>
            <a:r>
              <a:rPr lang="en-US" sz="2800" b="1" noProof="1">
                <a:latin typeface="Consolas" pitchFamily="49" charset="0"/>
                <a:cs typeface="Consolas" pitchFamily="49" charset="0"/>
              </a:rPr>
              <a:t>  System.out.println(</a:t>
            </a:r>
            <a:r>
              <a:rPr lang="en-US" sz="2800" b="1" noProof="1">
                <a:solidFill>
                  <a:schemeClr val="bg1"/>
                </a:solidFill>
                <a:latin typeface="Consolas" pitchFamily="49" charset="0"/>
                <a:cs typeface="Consolas" pitchFamily="49" charset="0"/>
              </a:rPr>
              <a:t>square.area()</a:t>
            </a:r>
            <a:r>
              <a:rPr lang="en-US" sz="2800" b="1" noProof="1">
                <a:latin typeface="Consolas" pitchFamily="49" charset="0"/>
                <a:cs typeface="Consolas" pitchFamily="49" charset="0"/>
              </a:rPr>
              <a:t>);</a:t>
            </a:r>
          </a:p>
          <a:p>
            <a:pPr fontAlgn="base">
              <a:spcBef>
                <a:spcPts val="600"/>
              </a:spcBef>
            </a:pPr>
            <a:r>
              <a:rPr lang="en-US" sz="2800" b="1" noProof="1">
                <a:latin typeface="Consolas" pitchFamily="49" charset="0"/>
                <a:cs typeface="Consolas" pitchFamily="49" charset="0"/>
              </a:rPr>
              <a:t>}</a:t>
            </a:r>
          </a:p>
        </p:txBody>
      </p:sp>
      <p:sp>
        <p:nvSpPr>
          <p:cNvPr id="14" name="AutoShape 6"/>
          <p:cNvSpPr>
            <a:spLocks noChangeArrowheads="1"/>
          </p:cNvSpPr>
          <p:nvPr/>
        </p:nvSpPr>
        <p:spPr bwMode="auto">
          <a:xfrm>
            <a:off x="8162357" y="4293087"/>
            <a:ext cx="2101316" cy="1191816"/>
          </a:xfrm>
          <a:prstGeom prst="wedgeRoundRectCallout">
            <a:avLst>
              <a:gd name="adj1" fmla="val -62213"/>
              <a:gd name="adj2" fmla="val -2723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3200" b="1" dirty="0">
                <a:solidFill>
                  <a:srgbClr val="FFFFFF"/>
                </a:solidFill>
              </a:rPr>
              <a:t>Метод</a:t>
            </a:r>
            <a:r>
              <a:rPr lang="en-US" sz="3200" b="1" dirty="0">
                <a:solidFill>
                  <a:srgbClr val="FFFFFF"/>
                </a:solidFill>
              </a:rPr>
              <a:t> overriding</a:t>
            </a:r>
            <a:endParaRPr lang="bg-BG" sz="3200" b="1" dirty="0">
              <a:solidFill>
                <a:schemeClr val="tx2">
                  <a:lumMod val="75000"/>
                </a:schemeClr>
              </a:solidFill>
            </a:endParaRPr>
          </a:p>
        </p:txBody>
      </p:sp>
      <p:sp>
        <p:nvSpPr>
          <p:cNvPr id="7" name="Slide Number">
            <a:extLst>
              <a:ext uri="{FF2B5EF4-FFF2-40B4-BE49-F238E27FC236}">
                <a16:creationId xmlns:a16="http://schemas.microsoft.com/office/drawing/2014/main" id="{4AC54AA5-5F78-4B39-A5E9-A9678221331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116</a:t>
            </a:fld>
            <a:endParaRPr lang="en-US" noProof="0" dirty="0"/>
          </a:p>
        </p:txBody>
      </p:sp>
    </p:spTree>
    <p:extLst>
      <p:ext uri="{BB962C8B-B14F-4D97-AF65-F5344CB8AC3E}">
        <p14:creationId xmlns:p14="http://schemas.microsoft.com/office/powerpoint/2010/main" val="1703388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bg-BG" dirty="0"/>
              <a:t>Също познат като </a:t>
            </a:r>
            <a:r>
              <a:rPr lang="bg-BG" b="1" dirty="0">
                <a:solidFill>
                  <a:schemeClr val="bg1"/>
                </a:solidFill>
              </a:rPr>
              <a:t>Динамичен Полиморфизъм</a:t>
            </a:r>
            <a:endParaRPr lang="en-US" b="1" dirty="0">
              <a:solidFill>
                <a:schemeClr val="bg1"/>
              </a:solidFill>
            </a:endParaRPr>
          </a:p>
        </p:txBody>
      </p:sp>
      <p:sp>
        <p:nvSpPr>
          <p:cNvPr id="4" name="Title 3"/>
          <p:cNvSpPr>
            <a:spLocks noGrp="1"/>
          </p:cNvSpPr>
          <p:nvPr>
            <p:ph type="title"/>
          </p:nvPr>
        </p:nvSpPr>
        <p:spPr/>
        <p:txBody>
          <a:bodyPr/>
          <a:lstStyle/>
          <a:p>
            <a:r>
              <a:rPr lang="en-US" noProof="1"/>
              <a:t>Runtime </a:t>
            </a:r>
            <a:r>
              <a:rPr lang="bg-BG" noProof="1"/>
              <a:t>Полиморфизъм</a:t>
            </a:r>
            <a:endParaRPr lang="en-US" dirty="0"/>
          </a:p>
        </p:txBody>
      </p:sp>
      <p:sp>
        <p:nvSpPr>
          <p:cNvPr id="5" name="Rectangle 4"/>
          <p:cNvSpPr>
            <a:spLocks noChangeArrowheads="1"/>
          </p:cNvSpPr>
          <p:nvPr/>
        </p:nvSpPr>
        <p:spPr bwMode="auto">
          <a:xfrm>
            <a:off x="620485" y="4095952"/>
            <a:ext cx="7245220" cy="249299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latin typeface="Consolas" pitchFamily="49" charset="0"/>
                <a:cs typeface="Consolas" pitchFamily="49" charset="0"/>
              </a:rPr>
              <a:t>public class Square extends Rectangle {</a:t>
            </a:r>
          </a:p>
          <a:p>
            <a:pPr fontAlgn="base"/>
            <a:r>
              <a:rPr lang="en-US" sz="2600" b="1" noProof="1">
                <a:latin typeface="Consolas" pitchFamily="49" charset="0"/>
                <a:cs typeface="Consolas" pitchFamily="49" charset="0"/>
              </a:rPr>
              <a:t>  @Override</a:t>
            </a:r>
          </a:p>
          <a:p>
            <a:pPr fontAlgn="base"/>
            <a:r>
              <a:rPr lang="en-US" sz="2600" b="1" noProof="1">
                <a:latin typeface="Consolas" pitchFamily="49" charset="0"/>
                <a:cs typeface="Consolas" pitchFamily="49" charset="0"/>
              </a:rPr>
              <a:t>  public </a:t>
            </a:r>
            <a:r>
              <a:rPr lang="en-US" sz="2600" b="1" noProof="1">
                <a:solidFill>
                  <a:schemeClr val="bg1"/>
                </a:solidFill>
                <a:latin typeface="Consolas" pitchFamily="49" charset="0"/>
                <a:cs typeface="Consolas" pitchFamily="49" charset="0"/>
              </a:rPr>
              <a:t>Double area() </a:t>
            </a:r>
            <a:r>
              <a:rPr lang="en-US" sz="2600" b="1" noProof="1">
                <a:latin typeface="Consolas" pitchFamily="49" charset="0"/>
                <a:cs typeface="Consolas" pitchFamily="49" charset="0"/>
              </a:rPr>
              <a:t>{</a:t>
            </a:r>
            <a:endPar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endParaRPr>
          </a:p>
          <a:p>
            <a:pPr fontAlgn="base"/>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latin typeface="Consolas" pitchFamily="49" charset="0"/>
                <a:cs typeface="Consolas" pitchFamily="49" charset="0"/>
              </a:rPr>
              <a:t>return </a:t>
            </a:r>
            <a:r>
              <a:rPr lang="en-US" sz="2600" b="1" noProof="1">
                <a:solidFill>
                  <a:schemeClr val="bg1"/>
                </a:solidFill>
                <a:latin typeface="Consolas" pitchFamily="49" charset="0"/>
                <a:cs typeface="Consolas" pitchFamily="49" charset="0"/>
              </a:rPr>
              <a:t>this.a * this.a</a:t>
            </a:r>
            <a:r>
              <a:rPr lang="en-US" sz="2600" b="1" noProof="1">
                <a:latin typeface="Consolas" pitchFamily="49" charset="0"/>
                <a:cs typeface="Consolas" pitchFamily="49" charset="0"/>
              </a:rPr>
              <a:t>;</a:t>
            </a:r>
          </a:p>
          <a:p>
            <a:pPr fontAlgn="base"/>
            <a:r>
              <a:rPr lang="en-US" sz="2600" b="1" noProof="1">
                <a:latin typeface="Consolas" pitchFamily="49" charset="0"/>
                <a:cs typeface="Consolas" pitchFamily="49" charset="0"/>
              </a:rPr>
              <a:t>  }</a:t>
            </a:r>
          </a:p>
          <a:p>
            <a:pPr fontAlgn="base"/>
            <a:r>
              <a:rPr lang="en-US" sz="2600" b="1" noProof="1">
                <a:latin typeface="Consolas" pitchFamily="49" charset="0"/>
                <a:cs typeface="Consolas" pitchFamily="49" charset="0"/>
              </a:rPr>
              <a:t>}</a:t>
            </a:r>
          </a:p>
        </p:txBody>
      </p:sp>
      <p:sp>
        <p:nvSpPr>
          <p:cNvPr id="9" name="AutoShape 6"/>
          <p:cNvSpPr>
            <a:spLocks noChangeArrowheads="1"/>
          </p:cNvSpPr>
          <p:nvPr/>
        </p:nvSpPr>
        <p:spPr bwMode="auto">
          <a:xfrm>
            <a:off x="5808307" y="4777781"/>
            <a:ext cx="3279710" cy="553998"/>
          </a:xfrm>
          <a:custGeom>
            <a:avLst/>
            <a:gdLst>
              <a:gd name="connsiteX0" fmla="*/ 0 w 3067052"/>
              <a:gd name="connsiteY0" fmla="*/ 96482 h 578882"/>
              <a:gd name="connsiteX1" fmla="*/ 96482 w 3067052"/>
              <a:gd name="connsiteY1" fmla="*/ 0 h 578882"/>
              <a:gd name="connsiteX2" fmla="*/ 511175 w 3067052"/>
              <a:gd name="connsiteY2" fmla="*/ 0 h 578882"/>
              <a:gd name="connsiteX3" fmla="*/ 511175 w 3067052"/>
              <a:gd name="connsiteY3" fmla="*/ 0 h 578882"/>
              <a:gd name="connsiteX4" fmla="*/ 1277938 w 3067052"/>
              <a:gd name="connsiteY4" fmla="*/ 0 h 578882"/>
              <a:gd name="connsiteX5" fmla="*/ 2970570 w 3067052"/>
              <a:gd name="connsiteY5" fmla="*/ 0 h 578882"/>
              <a:gd name="connsiteX6" fmla="*/ 3067052 w 3067052"/>
              <a:gd name="connsiteY6" fmla="*/ 96482 h 578882"/>
              <a:gd name="connsiteX7" fmla="*/ 3067052 w 3067052"/>
              <a:gd name="connsiteY7" fmla="*/ 96480 h 578882"/>
              <a:gd name="connsiteX8" fmla="*/ 3067052 w 3067052"/>
              <a:gd name="connsiteY8" fmla="*/ 96480 h 578882"/>
              <a:gd name="connsiteX9" fmla="*/ 3067052 w 3067052"/>
              <a:gd name="connsiteY9" fmla="*/ 241201 h 578882"/>
              <a:gd name="connsiteX10" fmla="*/ 3067052 w 3067052"/>
              <a:gd name="connsiteY10" fmla="*/ 482400 h 578882"/>
              <a:gd name="connsiteX11" fmla="*/ 2970570 w 3067052"/>
              <a:gd name="connsiteY11" fmla="*/ 578882 h 578882"/>
              <a:gd name="connsiteX12" fmla="*/ 1277938 w 3067052"/>
              <a:gd name="connsiteY12" fmla="*/ 578882 h 578882"/>
              <a:gd name="connsiteX13" fmla="*/ 511175 w 3067052"/>
              <a:gd name="connsiteY13" fmla="*/ 578882 h 578882"/>
              <a:gd name="connsiteX14" fmla="*/ 511175 w 3067052"/>
              <a:gd name="connsiteY14" fmla="*/ 578882 h 578882"/>
              <a:gd name="connsiteX15" fmla="*/ 96482 w 3067052"/>
              <a:gd name="connsiteY15" fmla="*/ 578882 h 578882"/>
              <a:gd name="connsiteX16" fmla="*/ 0 w 3067052"/>
              <a:gd name="connsiteY16" fmla="*/ 482400 h 578882"/>
              <a:gd name="connsiteX17" fmla="*/ 0 w 3067052"/>
              <a:gd name="connsiteY17" fmla="*/ 241201 h 578882"/>
              <a:gd name="connsiteX18" fmla="*/ -1555486 w 3067052"/>
              <a:gd name="connsiteY18" fmla="*/ 114433 h 578882"/>
              <a:gd name="connsiteX19" fmla="*/ 0 w 3067052"/>
              <a:gd name="connsiteY19" fmla="*/ 96480 h 578882"/>
              <a:gd name="connsiteX20" fmla="*/ 0 w 3067052"/>
              <a:gd name="connsiteY20" fmla="*/ 96482 h 578882"/>
              <a:gd name="connsiteX0" fmla="*/ 0 w 3067052"/>
              <a:gd name="connsiteY0" fmla="*/ 96482 h 578882"/>
              <a:gd name="connsiteX1" fmla="*/ 96482 w 3067052"/>
              <a:gd name="connsiteY1" fmla="*/ 0 h 578882"/>
              <a:gd name="connsiteX2" fmla="*/ 511175 w 3067052"/>
              <a:gd name="connsiteY2" fmla="*/ 0 h 578882"/>
              <a:gd name="connsiteX3" fmla="*/ 511175 w 3067052"/>
              <a:gd name="connsiteY3" fmla="*/ 0 h 578882"/>
              <a:gd name="connsiteX4" fmla="*/ 1277938 w 3067052"/>
              <a:gd name="connsiteY4" fmla="*/ 0 h 578882"/>
              <a:gd name="connsiteX5" fmla="*/ 2970570 w 3067052"/>
              <a:gd name="connsiteY5" fmla="*/ 0 h 578882"/>
              <a:gd name="connsiteX6" fmla="*/ 3067052 w 3067052"/>
              <a:gd name="connsiteY6" fmla="*/ 96482 h 578882"/>
              <a:gd name="connsiteX7" fmla="*/ 3067052 w 3067052"/>
              <a:gd name="connsiteY7" fmla="*/ 96480 h 578882"/>
              <a:gd name="connsiteX8" fmla="*/ 3067052 w 3067052"/>
              <a:gd name="connsiteY8" fmla="*/ 96480 h 578882"/>
              <a:gd name="connsiteX9" fmla="*/ 3067052 w 3067052"/>
              <a:gd name="connsiteY9" fmla="*/ 241201 h 578882"/>
              <a:gd name="connsiteX10" fmla="*/ 3067052 w 3067052"/>
              <a:gd name="connsiteY10" fmla="*/ 482400 h 578882"/>
              <a:gd name="connsiteX11" fmla="*/ 2970570 w 3067052"/>
              <a:gd name="connsiteY11" fmla="*/ 578882 h 578882"/>
              <a:gd name="connsiteX12" fmla="*/ 1277938 w 3067052"/>
              <a:gd name="connsiteY12" fmla="*/ 578882 h 578882"/>
              <a:gd name="connsiteX13" fmla="*/ 511175 w 3067052"/>
              <a:gd name="connsiteY13" fmla="*/ 578882 h 578882"/>
              <a:gd name="connsiteX14" fmla="*/ 511175 w 3067052"/>
              <a:gd name="connsiteY14" fmla="*/ 578882 h 578882"/>
              <a:gd name="connsiteX15" fmla="*/ 96482 w 3067052"/>
              <a:gd name="connsiteY15" fmla="*/ 578882 h 578882"/>
              <a:gd name="connsiteX16" fmla="*/ 0 w 3067052"/>
              <a:gd name="connsiteY16" fmla="*/ 482400 h 578882"/>
              <a:gd name="connsiteX17" fmla="*/ 0 w 3067052"/>
              <a:gd name="connsiteY17" fmla="*/ 241201 h 578882"/>
              <a:gd name="connsiteX18" fmla="*/ 0 w 3067052"/>
              <a:gd name="connsiteY18" fmla="*/ 96480 h 578882"/>
              <a:gd name="connsiteX19" fmla="*/ 0 w 3067052"/>
              <a:gd name="connsiteY19" fmla="*/ 96482 h 578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67052" h="578882">
                <a:moveTo>
                  <a:pt x="0" y="96482"/>
                </a:moveTo>
                <a:cubicBezTo>
                  <a:pt x="0" y="43196"/>
                  <a:pt x="43196" y="0"/>
                  <a:pt x="96482" y="0"/>
                </a:cubicBezTo>
                <a:lnTo>
                  <a:pt x="511175" y="0"/>
                </a:lnTo>
                <a:lnTo>
                  <a:pt x="511175" y="0"/>
                </a:lnTo>
                <a:lnTo>
                  <a:pt x="1277938" y="0"/>
                </a:lnTo>
                <a:lnTo>
                  <a:pt x="2970570" y="0"/>
                </a:lnTo>
                <a:cubicBezTo>
                  <a:pt x="3023856" y="0"/>
                  <a:pt x="3067052" y="43196"/>
                  <a:pt x="3067052" y="96482"/>
                </a:cubicBezTo>
                <a:lnTo>
                  <a:pt x="3067052" y="96480"/>
                </a:lnTo>
                <a:lnTo>
                  <a:pt x="3067052" y="96480"/>
                </a:lnTo>
                <a:lnTo>
                  <a:pt x="3067052" y="241201"/>
                </a:lnTo>
                <a:lnTo>
                  <a:pt x="3067052" y="482400"/>
                </a:lnTo>
                <a:cubicBezTo>
                  <a:pt x="3067052" y="535686"/>
                  <a:pt x="3023856" y="578882"/>
                  <a:pt x="2970570" y="578882"/>
                </a:cubicBezTo>
                <a:lnTo>
                  <a:pt x="1277938" y="578882"/>
                </a:lnTo>
                <a:lnTo>
                  <a:pt x="511175" y="578882"/>
                </a:lnTo>
                <a:lnTo>
                  <a:pt x="511175" y="578882"/>
                </a:lnTo>
                <a:lnTo>
                  <a:pt x="96482" y="578882"/>
                </a:lnTo>
                <a:cubicBezTo>
                  <a:pt x="43196" y="578882"/>
                  <a:pt x="0" y="535686"/>
                  <a:pt x="0" y="482400"/>
                </a:cubicBezTo>
                <a:lnTo>
                  <a:pt x="0" y="241201"/>
                </a:lnTo>
                <a:lnTo>
                  <a:pt x="0" y="96480"/>
                </a:lnTo>
                <a:lnTo>
                  <a:pt x="0" y="96482"/>
                </a:lnTo>
                <a:close/>
              </a:path>
            </a:pathLst>
          </a:cu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000" b="1" dirty="0">
                <a:solidFill>
                  <a:srgbClr val="FFFFFF"/>
                </a:solidFill>
              </a:rPr>
              <a:t>Method overriding</a:t>
            </a:r>
            <a:endParaRPr lang="bg-BG" sz="3000" b="1" dirty="0">
              <a:solidFill>
                <a:schemeClr val="tx2">
                  <a:lumMod val="75000"/>
                </a:schemeClr>
              </a:solidFill>
            </a:endParaRPr>
          </a:p>
        </p:txBody>
      </p:sp>
      <p:sp>
        <p:nvSpPr>
          <p:cNvPr id="7" name="Rectangle 6">
            <a:extLst>
              <a:ext uri="{FF2B5EF4-FFF2-40B4-BE49-F238E27FC236}">
                <a16:creationId xmlns:a16="http://schemas.microsoft.com/office/drawing/2014/main" id="{76F57FCE-0B82-439F-BE12-F73205AD68A2}"/>
              </a:ext>
            </a:extLst>
          </p:cNvPr>
          <p:cNvSpPr>
            <a:spLocks noChangeArrowheads="1"/>
          </p:cNvSpPr>
          <p:nvPr/>
        </p:nvSpPr>
        <p:spPr bwMode="auto">
          <a:xfrm>
            <a:off x="620485" y="1867122"/>
            <a:ext cx="7245220" cy="209288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latin typeface="Consolas" pitchFamily="49" charset="0"/>
                <a:cs typeface="Consolas" pitchFamily="49" charset="0"/>
              </a:rPr>
              <a:t>public class Rectangle {</a:t>
            </a:r>
          </a:p>
          <a:p>
            <a:pPr fontAlgn="base"/>
            <a:r>
              <a:rPr lang="en-US" sz="2600" b="1" noProof="1">
                <a:latin typeface="Consolas" pitchFamily="49" charset="0"/>
                <a:cs typeface="Consolas" pitchFamily="49" charset="0"/>
              </a:rPr>
              <a:t>  public </a:t>
            </a:r>
            <a:r>
              <a:rPr lang="en-US" sz="2600" b="1" noProof="1">
                <a:solidFill>
                  <a:schemeClr val="bg1"/>
                </a:solidFill>
                <a:latin typeface="Consolas" pitchFamily="49" charset="0"/>
                <a:cs typeface="Consolas" pitchFamily="49" charset="0"/>
              </a:rPr>
              <a:t>Double area() </a:t>
            </a:r>
            <a:r>
              <a:rPr lang="en-US" sz="2600" b="1" noProof="1">
                <a:latin typeface="Consolas" pitchFamily="49" charset="0"/>
                <a:cs typeface="Consolas" pitchFamily="49" charset="0"/>
              </a:rPr>
              <a:t>{</a:t>
            </a:r>
          </a:p>
          <a:p>
            <a:pPr fontAlgn="base"/>
            <a:r>
              <a:rPr lang="en-US" sz="26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600" b="1" noProof="1">
                <a:latin typeface="Consolas" pitchFamily="49" charset="0"/>
                <a:cs typeface="Consolas" pitchFamily="49" charset="0"/>
              </a:rPr>
              <a:t>return </a:t>
            </a:r>
            <a:r>
              <a:rPr lang="en-US" sz="2600" b="1" noProof="1">
                <a:solidFill>
                  <a:schemeClr val="bg1"/>
                </a:solidFill>
                <a:latin typeface="Consolas" pitchFamily="49" charset="0"/>
                <a:cs typeface="Consolas" pitchFamily="49" charset="0"/>
              </a:rPr>
              <a:t>this.a * this.b</a:t>
            </a:r>
            <a:r>
              <a:rPr lang="en-US" sz="2600" b="1" noProof="1">
                <a:latin typeface="Consolas" pitchFamily="49" charset="0"/>
                <a:cs typeface="Consolas" pitchFamily="49" charset="0"/>
              </a:rPr>
              <a:t>;</a:t>
            </a:r>
          </a:p>
          <a:p>
            <a:pPr fontAlgn="base"/>
            <a:r>
              <a:rPr lang="en-US" sz="2600" b="1" noProof="1">
                <a:latin typeface="Consolas" pitchFamily="49" charset="0"/>
                <a:cs typeface="Consolas" pitchFamily="49" charset="0"/>
              </a:rPr>
              <a:t>  }</a:t>
            </a:r>
          </a:p>
          <a:p>
            <a:pPr fontAlgn="base"/>
            <a:r>
              <a:rPr lang="en-US" sz="2600" b="1" noProof="1">
                <a:latin typeface="Consolas" pitchFamily="49" charset="0"/>
                <a:cs typeface="Consolas" pitchFamily="49" charset="0"/>
              </a:rPr>
              <a:t>}</a:t>
            </a:r>
          </a:p>
        </p:txBody>
      </p:sp>
      <p:sp>
        <p:nvSpPr>
          <p:cNvPr id="8" name="Slide Number">
            <a:extLst>
              <a:ext uri="{FF2B5EF4-FFF2-40B4-BE49-F238E27FC236}">
                <a16:creationId xmlns:a16="http://schemas.microsoft.com/office/drawing/2014/main" id="{FB0C1980-36E9-4C89-A8ED-05493B57C15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117</a:t>
            </a:fld>
            <a:endParaRPr lang="en-US" noProof="0" dirty="0"/>
          </a:p>
        </p:txBody>
      </p:sp>
    </p:spTree>
    <p:extLst>
      <p:ext uri="{BB962C8B-B14F-4D97-AF65-F5344CB8AC3E}">
        <p14:creationId xmlns:p14="http://schemas.microsoft.com/office/powerpoint/2010/main" val="24785431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Clr>
                <a:schemeClr val="tx1"/>
              </a:buClr>
            </a:pPr>
            <a:r>
              <a:rPr lang="en-US" b="1" dirty="0">
                <a:solidFill>
                  <a:schemeClr val="bg1"/>
                </a:solidFill>
              </a:rPr>
              <a:t>Overriding</a:t>
            </a:r>
            <a:r>
              <a:rPr lang="en-US" dirty="0"/>
              <a:t> </a:t>
            </a:r>
            <a:r>
              <a:rPr lang="bg-BG" dirty="0"/>
              <a:t>може д се извърши в</a:t>
            </a:r>
            <a:r>
              <a:rPr lang="en-US" dirty="0"/>
              <a:t> </a:t>
            </a:r>
            <a:r>
              <a:rPr lang="bg-BG" b="1" dirty="0">
                <a:solidFill>
                  <a:schemeClr val="bg1"/>
                </a:solidFill>
              </a:rPr>
              <a:t>подкласа</a:t>
            </a:r>
            <a:endParaRPr lang="en-US" dirty="0">
              <a:solidFill>
                <a:schemeClr val="bg1"/>
              </a:solidFill>
            </a:endParaRPr>
          </a:p>
          <a:p>
            <a:pPr>
              <a:buClr>
                <a:schemeClr val="tx1"/>
              </a:buClr>
            </a:pPr>
            <a:r>
              <a:rPr lang="bg-BG" b="1" dirty="0">
                <a:solidFill>
                  <a:schemeClr val="bg1"/>
                </a:solidFill>
              </a:rPr>
              <a:t>Списъка с аргументи </a:t>
            </a:r>
            <a:r>
              <a:rPr lang="bg-BG" dirty="0"/>
              <a:t>трябва да бъде </a:t>
            </a:r>
            <a:r>
              <a:rPr lang="bg-BG" b="1" dirty="0">
                <a:solidFill>
                  <a:schemeClr val="bg1"/>
                </a:solidFill>
              </a:rPr>
              <a:t>същия </a:t>
            </a:r>
            <a:r>
              <a:rPr lang="en-US" dirty="0"/>
              <a:t> </a:t>
            </a:r>
            <a:r>
              <a:rPr lang="bg-BG" dirty="0"/>
              <a:t>като този на </a:t>
            </a:r>
            <a:r>
              <a:rPr lang="bg-BG" b="1" dirty="0">
                <a:solidFill>
                  <a:schemeClr val="bg1"/>
                </a:solidFill>
              </a:rPr>
              <a:t>родителския метод</a:t>
            </a:r>
            <a:endParaRPr lang="en-US" b="1" dirty="0">
              <a:solidFill>
                <a:schemeClr val="bg1"/>
              </a:solidFill>
            </a:endParaRPr>
          </a:p>
          <a:p>
            <a:pPr>
              <a:buClr>
                <a:schemeClr val="tx1"/>
              </a:buClr>
            </a:pPr>
            <a:r>
              <a:rPr lang="en-US" dirty="0"/>
              <a:t>Overriding </a:t>
            </a:r>
            <a:r>
              <a:rPr lang="bg-BG" dirty="0"/>
              <a:t>метод</a:t>
            </a:r>
            <a:r>
              <a:rPr lang="en-US" dirty="0"/>
              <a:t> </a:t>
            </a:r>
            <a:r>
              <a:rPr lang="bg-BG" dirty="0"/>
              <a:t>трябва да има </a:t>
            </a:r>
            <a:r>
              <a:rPr lang="bg-BG" b="1" dirty="0">
                <a:solidFill>
                  <a:schemeClr val="bg1"/>
                </a:solidFill>
              </a:rPr>
              <a:t>същия тип навръщане</a:t>
            </a:r>
            <a:endParaRPr lang="en-US" b="1" dirty="0">
              <a:solidFill>
                <a:schemeClr val="bg1"/>
              </a:solidFill>
            </a:endParaRPr>
          </a:p>
          <a:p>
            <a:pPr>
              <a:buClr>
                <a:schemeClr val="tx1"/>
              </a:buClr>
            </a:pPr>
            <a:r>
              <a:rPr lang="bg-BG" b="1" dirty="0">
                <a:solidFill>
                  <a:schemeClr val="bg1"/>
                </a:solidFill>
              </a:rPr>
              <a:t>Модификатора за достъп </a:t>
            </a:r>
            <a:r>
              <a:rPr lang="bg-BG" dirty="0"/>
              <a:t>не може да бъде </a:t>
            </a:r>
            <a:r>
              <a:rPr lang="bg-BG" b="1" dirty="0">
                <a:solidFill>
                  <a:schemeClr val="bg1"/>
                </a:solidFill>
              </a:rPr>
              <a:t>по-ограничаващ</a:t>
            </a:r>
            <a:endParaRPr lang="en-US" b="1" dirty="0">
              <a:solidFill>
                <a:schemeClr val="bg1"/>
              </a:solidFill>
            </a:endParaRPr>
          </a:p>
          <a:p>
            <a:pPr>
              <a:buClr>
                <a:schemeClr val="tx1"/>
              </a:buClr>
            </a:pPr>
            <a:r>
              <a:rPr lang="en-US" b="1" dirty="0">
                <a:solidFill>
                  <a:schemeClr val="bg1"/>
                </a:solidFill>
              </a:rPr>
              <a:t>Private</a:t>
            </a:r>
            <a:r>
              <a:rPr lang="en-US" dirty="0"/>
              <a:t>,</a:t>
            </a:r>
            <a:r>
              <a:rPr lang="en-US" b="1" dirty="0">
                <a:solidFill>
                  <a:schemeClr val="bg1"/>
                </a:solidFill>
              </a:rPr>
              <a:t> static </a:t>
            </a:r>
            <a:r>
              <a:rPr lang="bg-BG" dirty="0"/>
              <a:t>и</a:t>
            </a:r>
            <a:r>
              <a:rPr lang="en-US" b="1" dirty="0">
                <a:solidFill>
                  <a:schemeClr val="bg1"/>
                </a:solidFill>
              </a:rPr>
              <a:t> final </a:t>
            </a:r>
            <a:r>
              <a:rPr lang="bg-BG" dirty="0"/>
              <a:t>методи</a:t>
            </a:r>
            <a:r>
              <a:rPr lang="en-US" dirty="0"/>
              <a:t> </a:t>
            </a:r>
            <a:r>
              <a:rPr lang="bg-BG" b="1" dirty="0">
                <a:solidFill>
                  <a:schemeClr val="bg1"/>
                </a:solidFill>
              </a:rPr>
              <a:t>НЕМОГАТ</a:t>
            </a:r>
            <a:r>
              <a:rPr lang="en-US" dirty="0">
                <a:solidFill>
                  <a:schemeClr val="bg1"/>
                </a:solidFill>
              </a:rPr>
              <a:t> </a:t>
            </a:r>
            <a:r>
              <a:rPr lang="bg-BG" dirty="0"/>
              <a:t>да бъдат</a:t>
            </a:r>
            <a:r>
              <a:rPr lang="en-US" dirty="0"/>
              <a:t> </a:t>
            </a:r>
            <a:r>
              <a:rPr lang="bg-BG" dirty="0"/>
              <a:t>отменяни</a:t>
            </a:r>
            <a:endParaRPr lang="en-US" dirty="0"/>
          </a:p>
          <a:p>
            <a:pPr>
              <a:buClr>
                <a:schemeClr val="tx1"/>
              </a:buClr>
            </a:pPr>
            <a:r>
              <a:rPr lang="en-US" dirty="0"/>
              <a:t>Overriding </a:t>
            </a:r>
            <a:r>
              <a:rPr lang="bg-BG" dirty="0"/>
              <a:t>метод</a:t>
            </a:r>
            <a:r>
              <a:rPr lang="en-US" dirty="0"/>
              <a:t> </a:t>
            </a:r>
            <a:r>
              <a:rPr lang="bg-BG" b="1" dirty="0">
                <a:solidFill>
                  <a:schemeClr val="bg1"/>
                </a:solidFill>
              </a:rPr>
              <a:t>не трябва </a:t>
            </a:r>
            <a:r>
              <a:rPr lang="bg-BG" dirty="0"/>
              <a:t>дахвърля нови или по-обширни</a:t>
            </a:r>
            <a:r>
              <a:rPr lang="en-US" dirty="0"/>
              <a:t>              </a:t>
            </a:r>
            <a:r>
              <a:rPr lang="bg-BG" b="1" dirty="0">
                <a:solidFill>
                  <a:schemeClr val="bg1"/>
                </a:solidFill>
              </a:rPr>
              <a:t>проверени</a:t>
            </a:r>
            <a:r>
              <a:rPr lang="en-US" b="1" dirty="0">
                <a:solidFill>
                  <a:schemeClr val="bg1"/>
                </a:solidFill>
              </a:rPr>
              <a:t> </a:t>
            </a:r>
            <a:r>
              <a:rPr lang="bg-BG" b="1" dirty="0">
                <a:solidFill>
                  <a:schemeClr val="bg1"/>
                </a:solidFill>
              </a:rPr>
              <a:t>изключения</a:t>
            </a:r>
            <a:endParaRPr lang="en-US" dirty="0">
              <a:solidFill>
                <a:schemeClr val="bg1"/>
              </a:solidFill>
            </a:endParaRPr>
          </a:p>
        </p:txBody>
      </p:sp>
      <p:sp>
        <p:nvSpPr>
          <p:cNvPr id="4" name="Title 3"/>
          <p:cNvSpPr>
            <a:spLocks noGrp="1"/>
          </p:cNvSpPr>
          <p:nvPr>
            <p:ph type="title"/>
          </p:nvPr>
        </p:nvSpPr>
        <p:spPr>
          <a:xfrm>
            <a:off x="291000" y="122209"/>
            <a:ext cx="9715594" cy="882654"/>
          </a:xfrm>
        </p:spPr>
        <p:txBody>
          <a:bodyPr/>
          <a:lstStyle/>
          <a:p>
            <a:r>
              <a:rPr lang="bg-BG" noProof="1"/>
              <a:t>Правила</a:t>
            </a:r>
            <a:r>
              <a:rPr lang="en-US" noProof="1"/>
              <a:t> </a:t>
            </a:r>
            <a:r>
              <a:rPr lang="bg-BG" noProof="1"/>
              <a:t>за</a:t>
            </a:r>
            <a:r>
              <a:rPr lang="en-US" noProof="1"/>
              <a:t> Overriding </a:t>
            </a:r>
            <a:r>
              <a:rPr lang="bg-BG" noProof="1"/>
              <a:t>(Отменящ)метода</a:t>
            </a:r>
            <a:endParaRPr lang="en-US" dirty="0"/>
          </a:p>
        </p:txBody>
      </p:sp>
      <p:sp>
        <p:nvSpPr>
          <p:cNvPr id="5" name="Slide Number">
            <a:extLst>
              <a:ext uri="{FF2B5EF4-FFF2-40B4-BE49-F238E27FC236}">
                <a16:creationId xmlns:a16="http://schemas.microsoft.com/office/drawing/2014/main" id="{A49861CA-31E8-4472-80D0-2B1C7040C94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118</a:t>
            </a:fld>
            <a:endParaRPr lang="en-US" noProof="0" dirty="0"/>
          </a:p>
        </p:txBody>
      </p:sp>
    </p:spTree>
    <p:extLst>
      <p:ext uri="{BB962C8B-B14F-4D97-AF65-F5344CB8AC3E}">
        <p14:creationId xmlns:p14="http://schemas.microsoft.com/office/powerpoint/2010/main" val="20714132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a:extLst>
              <a:ext uri="{FF2B5EF4-FFF2-40B4-BE49-F238E27FC236}">
                <a16:creationId xmlns:a16="http://schemas.microsoft.com/office/drawing/2014/main" id="{2AE1E29C-7B9A-4EBF-8D6C-F8CE16735AFB}"/>
              </a:ext>
            </a:extLst>
          </p:cNvPr>
          <p:cNvSpPr/>
          <p:nvPr/>
        </p:nvSpPr>
        <p:spPr bwMode="auto">
          <a:xfrm>
            <a:off x="5341596" y="1148443"/>
            <a:ext cx="1508811" cy="1162975"/>
          </a:xfrm>
          <a:prstGeom prst="cloud">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400" b="1" dirty="0">
                <a:solidFill>
                  <a:schemeClr val="tx1"/>
                </a:solidFill>
              </a:rPr>
              <a:t>Shape</a:t>
            </a:r>
          </a:p>
        </p:txBody>
      </p:sp>
      <p:sp>
        <p:nvSpPr>
          <p:cNvPr id="6" name="Oval 5">
            <a:extLst>
              <a:ext uri="{FF2B5EF4-FFF2-40B4-BE49-F238E27FC236}">
                <a16:creationId xmlns:a16="http://schemas.microsoft.com/office/drawing/2014/main" id="{0ECEB6EE-5262-4C9B-A1CB-F7AD57279B7F}"/>
              </a:ext>
            </a:extLst>
          </p:cNvPr>
          <p:cNvSpPr/>
          <p:nvPr/>
        </p:nvSpPr>
        <p:spPr bwMode="auto">
          <a:xfrm>
            <a:off x="4833209" y="2736852"/>
            <a:ext cx="1016772" cy="1026367"/>
          </a:xfrm>
          <a:prstGeom prst="ellipse">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b="1" dirty="0">
                <a:solidFill>
                  <a:schemeClr val="tx1"/>
                </a:solidFill>
              </a:rPr>
              <a:t>Circle</a:t>
            </a:r>
          </a:p>
        </p:txBody>
      </p:sp>
      <p:sp>
        <p:nvSpPr>
          <p:cNvPr id="7" name="Rectangle 6">
            <a:extLst>
              <a:ext uri="{FF2B5EF4-FFF2-40B4-BE49-F238E27FC236}">
                <a16:creationId xmlns:a16="http://schemas.microsoft.com/office/drawing/2014/main" id="{5A443A5F-F8DE-4F33-AA5F-5609F32A481D}"/>
              </a:ext>
            </a:extLst>
          </p:cNvPr>
          <p:cNvSpPr/>
          <p:nvPr/>
        </p:nvSpPr>
        <p:spPr bwMode="auto">
          <a:xfrm>
            <a:off x="6290715" y="2833335"/>
            <a:ext cx="1119382" cy="768084"/>
          </a:xfrm>
          <a:prstGeom prst="rect">
            <a:avLst/>
          </a:prstGeom>
          <a:solidFill>
            <a:schemeClr val="bg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b="1" dirty="0">
                <a:solidFill>
                  <a:schemeClr val="tx1"/>
                </a:solidFill>
              </a:rPr>
              <a:t>Rectangle</a:t>
            </a:r>
          </a:p>
        </p:txBody>
      </p:sp>
      <p:cxnSp>
        <p:nvCxnSpPr>
          <p:cNvPr id="9" name="Straight Arrow Connector 8">
            <a:extLst>
              <a:ext uri="{FF2B5EF4-FFF2-40B4-BE49-F238E27FC236}">
                <a16:creationId xmlns:a16="http://schemas.microsoft.com/office/drawing/2014/main" id="{A4334935-D9A0-415E-9416-CDDE66309529}"/>
              </a:ext>
            </a:extLst>
          </p:cNvPr>
          <p:cNvCxnSpPr>
            <a:cxnSpLocks/>
          </p:cNvCxnSpPr>
          <p:nvPr/>
        </p:nvCxnSpPr>
        <p:spPr>
          <a:xfrm flipH="1">
            <a:off x="5481518" y="2311416"/>
            <a:ext cx="219591" cy="4254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0786D384-BACC-4B01-BF23-85D0B057EF09}"/>
              </a:ext>
            </a:extLst>
          </p:cNvPr>
          <p:cNvCxnSpPr>
            <a:cxnSpLocks/>
          </p:cNvCxnSpPr>
          <p:nvPr/>
        </p:nvCxnSpPr>
        <p:spPr>
          <a:xfrm>
            <a:off x="6490896" y="2311416"/>
            <a:ext cx="208329" cy="425434"/>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 name="Title 3">
            <a:extLst>
              <a:ext uri="{FF2B5EF4-FFF2-40B4-BE49-F238E27FC236}">
                <a16:creationId xmlns:a16="http://schemas.microsoft.com/office/drawing/2014/main" id="{E0FB9DD2-26E7-4CF1-87F4-594B89D35BB2}"/>
              </a:ext>
            </a:extLst>
          </p:cNvPr>
          <p:cNvSpPr>
            <a:spLocks noGrp="1"/>
          </p:cNvSpPr>
          <p:nvPr>
            <p:ph type="title" sz="quarter" idx="10"/>
          </p:nvPr>
        </p:nvSpPr>
        <p:spPr/>
        <p:txBody>
          <a:bodyPr/>
          <a:lstStyle/>
          <a:p>
            <a:r>
              <a:rPr lang="bg-BG" dirty="0"/>
              <a:t>Абстрактен</a:t>
            </a:r>
            <a:r>
              <a:rPr lang="en-US" dirty="0"/>
              <a:t> </a:t>
            </a:r>
            <a:r>
              <a:rPr lang="bg-BG" dirty="0"/>
              <a:t>Клас</a:t>
            </a:r>
            <a:endParaRPr lang="en-US" dirty="0"/>
          </a:p>
        </p:txBody>
      </p:sp>
    </p:spTree>
    <p:extLst>
      <p:ext uri="{BB962C8B-B14F-4D97-AF65-F5344CB8AC3E}">
        <p14:creationId xmlns:p14="http://schemas.microsoft.com/office/powerpoint/2010/main" val="32329398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bg-BG" sz="3000" b="1" dirty="0">
                <a:solidFill>
                  <a:schemeClr val="bg1"/>
                </a:solidFill>
              </a:rPr>
              <a:t>Разбиване на кода </a:t>
            </a:r>
            <a:r>
              <a:rPr lang="bg-BG" sz="3000" dirty="0"/>
              <a:t>на единици за многократна употреба</a:t>
            </a:r>
            <a:endParaRPr lang="en-GB" sz="3000" dirty="0"/>
          </a:p>
          <a:p>
            <a:pPr>
              <a:buClr>
                <a:schemeClr val="tx1"/>
              </a:buClr>
            </a:pPr>
            <a:r>
              <a:rPr lang="bg-BG" sz="3000" b="1" dirty="0">
                <a:solidFill>
                  <a:schemeClr val="bg1"/>
                </a:solidFill>
              </a:rPr>
              <a:t>Извличане на части от медоди </a:t>
            </a:r>
            <a:r>
              <a:rPr lang="bg-BG" sz="3000" dirty="0"/>
              <a:t>и</a:t>
            </a:r>
            <a:r>
              <a:rPr lang="en-GB" sz="3000" dirty="0"/>
              <a:t> </a:t>
            </a:r>
            <a:r>
              <a:rPr lang="bg-BG" sz="3000" b="1" dirty="0">
                <a:solidFill>
                  <a:schemeClr val="bg1"/>
                </a:solidFill>
              </a:rPr>
              <a:t>класове</a:t>
            </a:r>
            <a:r>
              <a:rPr lang="en-GB" sz="3000" dirty="0"/>
              <a:t> </a:t>
            </a:r>
            <a:r>
              <a:rPr lang="bg-BG" sz="3000" dirty="0"/>
              <a:t>в</a:t>
            </a:r>
            <a:r>
              <a:rPr lang="en-GB" sz="3000" dirty="0"/>
              <a:t> </a:t>
            </a:r>
            <a:r>
              <a:rPr lang="bg-BG" sz="3000" b="1" dirty="0">
                <a:solidFill>
                  <a:schemeClr val="bg1"/>
                </a:solidFill>
              </a:rPr>
              <a:t>нови</a:t>
            </a:r>
            <a:endParaRPr lang="en-GB" sz="3000" dirty="0"/>
          </a:p>
        </p:txBody>
      </p:sp>
      <p:sp>
        <p:nvSpPr>
          <p:cNvPr id="4" name="Title 3"/>
          <p:cNvSpPr>
            <a:spLocks noGrp="1"/>
          </p:cNvSpPr>
          <p:nvPr>
            <p:ph type="title"/>
          </p:nvPr>
        </p:nvSpPr>
        <p:spPr/>
        <p:txBody>
          <a:bodyPr>
            <a:normAutofit/>
          </a:bodyPr>
          <a:lstStyle/>
          <a:p>
            <a:r>
              <a:rPr lang="bg-BG" dirty="0"/>
              <a:t>Техники на рефакторане</a:t>
            </a:r>
            <a:endParaRPr lang="en-US" dirty="0"/>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748263" y="2644950"/>
            <a:ext cx="3886200" cy="5193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dirty="0" err="1">
                <a:solidFill>
                  <a:schemeClr val="tx1"/>
                </a:solidFill>
                <a:effectLst/>
              </a:rPr>
              <a:t>depositOrWithdraw</a:t>
            </a:r>
            <a:r>
              <a:rPr lang="en-US" sz="2700" b="0" dirty="0">
                <a:solidFill>
                  <a:schemeClr val="tx1"/>
                </a:solidFill>
                <a:effectLst/>
              </a:rPr>
              <a:t>()</a:t>
            </a:r>
          </a:p>
        </p:txBody>
      </p:sp>
      <p:sp>
        <p:nvSpPr>
          <p:cNvPr id="13" name="Right Arrow 7">
            <a:extLst>
              <a:ext uri="{FF2B5EF4-FFF2-40B4-BE49-F238E27FC236}">
                <a16:creationId xmlns:a16="http://schemas.microsoft.com/office/drawing/2014/main" id="{EA2FEDA5-0CA4-4AAD-9D35-DABC067DBE0E}"/>
              </a:ext>
            </a:extLst>
          </p:cNvPr>
          <p:cNvSpPr/>
          <p:nvPr/>
        </p:nvSpPr>
        <p:spPr>
          <a:xfrm>
            <a:off x="4926487" y="2748885"/>
            <a:ext cx="444897" cy="35113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Content Placeholder 2">
            <a:extLst>
              <a:ext uri="{FF2B5EF4-FFF2-40B4-BE49-F238E27FC236}">
                <a16:creationId xmlns:a16="http://schemas.microsoft.com/office/drawing/2014/main" id="{0392B72B-EE43-4CB4-9089-178A985ACFEF}"/>
              </a:ext>
            </a:extLst>
          </p:cNvPr>
          <p:cNvSpPr txBox="1">
            <a:spLocks/>
          </p:cNvSpPr>
          <p:nvPr/>
        </p:nvSpPr>
        <p:spPr>
          <a:xfrm>
            <a:off x="190404" y="3370286"/>
            <a:ext cx="11847599" cy="68592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buClr>
                <a:schemeClr val="tx1"/>
              </a:buClr>
            </a:pPr>
            <a:r>
              <a:rPr lang="en-US" sz="3000" b="1" dirty="0">
                <a:solidFill>
                  <a:schemeClr val="bg1"/>
                </a:solidFill>
              </a:rPr>
              <a:t> </a:t>
            </a:r>
            <a:r>
              <a:rPr lang="bg-BG" sz="3000" b="1" dirty="0">
                <a:solidFill>
                  <a:schemeClr val="bg1"/>
                </a:solidFill>
              </a:rPr>
              <a:t>Подобрява имената</a:t>
            </a:r>
            <a:r>
              <a:rPr lang="en-US" sz="3000" b="1" dirty="0">
                <a:solidFill>
                  <a:schemeClr val="bg1"/>
                </a:solidFill>
              </a:rPr>
              <a:t> </a:t>
            </a:r>
            <a:r>
              <a:rPr lang="bg-BG" sz="3000" dirty="0"/>
              <a:t>на променливи</a:t>
            </a:r>
            <a:r>
              <a:rPr lang="en-US" sz="3000" dirty="0"/>
              <a:t>,</a:t>
            </a:r>
            <a:r>
              <a:rPr lang="bg-BG" sz="3000" dirty="0"/>
              <a:t> методи</a:t>
            </a:r>
            <a:r>
              <a:rPr lang="en-US" sz="3000" dirty="0"/>
              <a:t>, </a:t>
            </a:r>
            <a:r>
              <a:rPr lang="bg-BG" sz="3000" dirty="0"/>
              <a:t>класови и др</a:t>
            </a:r>
            <a:r>
              <a:rPr lang="en-US" sz="3000" dirty="0"/>
              <a:t>.</a:t>
            </a:r>
          </a:p>
        </p:txBody>
      </p:sp>
      <p:sp>
        <p:nvSpPr>
          <p:cNvPr id="9" name="Text Placeholder 5">
            <a:extLst>
              <a:ext uri="{FF2B5EF4-FFF2-40B4-BE49-F238E27FC236}">
                <a16:creationId xmlns:a16="http://schemas.microsoft.com/office/drawing/2014/main" id="{8A230D9F-9EA4-409F-9227-B555BCEA3FA7}"/>
              </a:ext>
            </a:extLst>
          </p:cNvPr>
          <p:cNvSpPr txBox="1">
            <a:spLocks/>
          </p:cNvSpPr>
          <p:nvPr/>
        </p:nvSpPr>
        <p:spPr>
          <a:xfrm>
            <a:off x="5640364" y="2457975"/>
            <a:ext cx="2209800" cy="89330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dirty="0">
                <a:solidFill>
                  <a:schemeClr val="bg1"/>
                </a:solidFill>
                <a:effectLst/>
              </a:rPr>
              <a:t>d</a:t>
            </a:r>
            <a:r>
              <a:rPr lang="en-US" sz="2700">
                <a:solidFill>
                  <a:schemeClr val="bg1"/>
                </a:solidFill>
                <a:effectLst/>
              </a:rPr>
              <a:t>eposit</a:t>
            </a:r>
            <a:r>
              <a:rPr lang="en-US" sz="2700" dirty="0">
                <a:solidFill>
                  <a:schemeClr val="bg1"/>
                </a:solidFill>
                <a:effectLst/>
              </a:rPr>
              <a:t>()</a:t>
            </a:r>
          </a:p>
          <a:p>
            <a:pPr>
              <a:lnSpc>
                <a:spcPct val="90000"/>
              </a:lnSpc>
            </a:pPr>
            <a:r>
              <a:rPr lang="en-US" sz="2700" dirty="0">
                <a:solidFill>
                  <a:schemeClr val="bg1"/>
                </a:solidFill>
                <a:effectLst/>
              </a:rPr>
              <a:t>w</a:t>
            </a:r>
            <a:r>
              <a:rPr lang="en-US" sz="2700">
                <a:solidFill>
                  <a:schemeClr val="bg1"/>
                </a:solidFill>
                <a:effectLst/>
              </a:rPr>
              <a:t>ithdraw</a:t>
            </a:r>
            <a:r>
              <a:rPr lang="en-US" sz="2700" dirty="0">
                <a:solidFill>
                  <a:schemeClr val="bg1"/>
                </a:solidFill>
                <a:effectLst/>
              </a:rPr>
              <a:t>()</a:t>
            </a:r>
          </a:p>
        </p:txBody>
      </p:sp>
      <p:sp>
        <p:nvSpPr>
          <p:cNvPr id="10" name="Content Placeholder 2">
            <a:extLst>
              <a:ext uri="{FF2B5EF4-FFF2-40B4-BE49-F238E27FC236}">
                <a16:creationId xmlns:a16="http://schemas.microsoft.com/office/drawing/2014/main" id="{717F693E-0EC5-45AA-A0C5-4BC0D76E0023}"/>
              </a:ext>
            </a:extLst>
          </p:cNvPr>
          <p:cNvSpPr txBox="1">
            <a:spLocks/>
          </p:cNvSpPr>
          <p:nvPr/>
        </p:nvSpPr>
        <p:spPr>
          <a:xfrm>
            <a:off x="193255" y="4988098"/>
            <a:ext cx="11847599" cy="685926"/>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buClr>
                <a:schemeClr val="tx1"/>
              </a:buClr>
            </a:pPr>
            <a:r>
              <a:rPr lang="bg-BG" sz="3000" b="1" dirty="0">
                <a:solidFill>
                  <a:schemeClr val="bg1"/>
                </a:solidFill>
              </a:rPr>
              <a:t>Преместане на методи</a:t>
            </a:r>
            <a:r>
              <a:rPr lang="en-US" sz="3000" b="1" dirty="0">
                <a:solidFill>
                  <a:schemeClr val="bg1"/>
                </a:solidFill>
              </a:rPr>
              <a:t> </a:t>
            </a:r>
            <a:r>
              <a:rPr lang="bg-BG" sz="3000" dirty="0"/>
              <a:t>или</a:t>
            </a:r>
            <a:r>
              <a:rPr lang="en-US" sz="3000" dirty="0">
                <a:solidFill>
                  <a:schemeClr val="tx2">
                    <a:lumMod val="75000"/>
                  </a:schemeClr>
                </a:solidFill>
              </a:rPr>
              <a:t> </a:t>
            </a:r>
            <a:r>
              <a:rPr lang="bg-BG" sz="3000" b="1" dirty="0">
                <a:solidFill>
                  <a:schemeClr val="bg1"/>
                </a:solidFill>
              </a:rPr>
              <a:t>полета</a:t>
            </a:r>
            <a:r>
              <a:rPr lang="en-US" sz="3000" dirty="0">
                <a:solidFill>
                  <a:schemeClr val="tx2">
                    <a:lumMod val="75000"/>
                  </a:schemeClr>
                </a:solidFill>
              </a:rPr>
              <a:t> </a:t>
            </a:r>
            <a:r>
              <a:rPr lang="bg-BG" sz="3000" dirty="0"/>
              <a:t>към по-подходящи класове</a:t>
            </a:r>
            <a:endParaRPr lang="en-GB" sz="3000" dirty="0"/>
          </a:p>
        </p:txBody>
      </p:sp>
      <p:sp>
        <p:nvSpPr>
          <p:cNvPr id="15" name="Text Placeholder 5">
            <a:extLst>
              <a:ext uri="{FF2B5EF4-FFF2-40B4-BE49-F238E27FC236}">
                <a16:creationId xmlns:a16="http://schemas.microsoft.com/office/drawing/2014/main" id="{D03FF3BB-2757-4C52-A074-134C427B7D58}"/>
              </a:ext>
            </a:extLst>
          </p:cNvPr>
          <p:cNvSpPr txBox="1">
            <a:spLocks/>
          </p:cNvSpPr>
          <p:nvPr/>
        </p:nvSpPr>
        <p:spPr>
          <a:xfrm>
            <a:off x="748264" y="4228622"/>
            <a:ext cx="2375937" cy="5193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dirty="0">
                <a:solidFill>
                  <a:schemeClr val="tx1"/>
                </a:solidFill>
                <a:effectLst/>
              </a:rPr>
              <a:t>String str;</a:t>
            </a:r>
          </a:p>
        </p:txBody>
      </p:sp>
      <p:sp>
        <p:nvSpPr>
          <p:cNvPr id="16" name="Right Arrow 7">
            <a:extLst>
              <a:ext uri="{FF2B5EF4-FFF2-40B4-BE49-F238E27FC236}">
                <a16:creationId xmlns:a16="http://schemas.microsoft.com/office/drawing/2014/main" id="{E6CF416D-EC3E-42FA-A838-54585829911E}"/>
              </a:ext>
            </a:extLst>
          </p:cNvPr>
          <p:cNvSpPr/>
          <p:nvPr/>
        </p:nvSpPr>
        <p:spPr>
          <a:xfrm>
            <a:off x="3429001" y="4306135"/>
            <a:ext cx="444897" cy="35113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7" name="Text Placeholder 5">
            <a:extLst>
              <a:ext uri="{FF2B5EF4-FFF2-40B4-BE49-F238E27FC236}">
                <a16:creationId xmlns:a16="http://schemas.microsoft.com/office/drawing/2014/main" id="{0A0CACC8-04CA-4674-9EAE-CA516CF1CD8D}"/>
              </a:ext>
            </a:extLst>
          </p:cNvPr>
          <p:cNvSpPr txBox="1">
            <a:spLocks/>
          </p:cNvSpPr>
          <p:nvPr/>
        </p:nvSpPr>
        <p:spPr>
          <a:xfrm>
            <a:off x="4178698" y="4228622"/>
            <a:ext cx="2559563" cy="5193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dirty="0">
                <a:solidFill>
                  <a:schemeClr val="tx1"/>
                </a:solidFill>
                <a:effectLst/>
              </a:rPr>
              <a:t>S</a:t>
            </a:r>
            <a:r>
              <a:rPr lang="en-US" sz="2700">
                <a:solidFill>
                  <a:schemeClr val="tx1"/>
                </a:solidFill>
                <a:effectLst/>
              </a:rPr>
              <a:t>tring </a:t>
            </a:r>
            <a:r>
              <a:rPr lang="en-US" sz="2700" dirty="0">
                <a:solidFill>
                  <a:schemeClr val="bg1"/>
                </a:solidFill>
                <a:effectLst/>
              </a:rPr>
              <a:t>name</a:t>
            </a:r>
            <a:r>
              <a:rPr lang="en-US" sz="2700" dirty="0">
                <a:solidFill>
                  <a:schemeClr val="tx1"/>
                </a:solidFill>
                <a:effectLst/>
              </a:rPr>
              <a:t>;</a:t>
            </a:r>
          </a:p>
        </p:txBody>
      </p:sp>
      <p:sp>
        <p:nvSpPr>
          <p:cNvPr id="18" name="Text Placeholder 5">
            <a:extLst>
              <a:ext uri="{FF2B5EF4-FFF2-40B4-BE49-F238E27FC236}">
                <a16:creationId xmlns:a16="http://schemas.microsoft.com/office/drawing/2014/main" id="{8A3D6A1A-8C85-4196-806D-FDB65B5B9AED}"/>
              </a:ext>
            </a:extLst>
          </p:cNvPr>
          <p:cNvSpPr txBox="1">
            <a:spLocks/>
          </p:cNvSpPr>
          <p:nvPr/>
        </p:nvSpPr>
        <p:spPr>
          <a:xfrm>
            <a:off x="748263" y="5745178"/>
            <a:ext cx="2375937" cy="5193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a:solidFill>
                  <a:schemeClr val="tx1"/>
                </a:solidFill>
                <a:effectLst/>
              </a:rPr>
              <a:t>Car.open</a:t>
            </a:r>
            <a:r>
              <a:rPr lang="en-US" sz="2700" dirty="0">
                <a:solidFill>
                  <a:schemeClr val="tx1"/>
                </a:solidFill>
                <a:effectLst/>
              </a:rPr>
              <a:t>()</a:t>
            </a:r>
          </a:p>
        </p:txBody>
      </p:sp>
      <p:sp>
        <p:nvSpPr>
          <p:cNvPr id="19" name="Right Arrow 7">
            <a:extLst>
              <a:ext uri="{FF2B5EF4-FFF2-40B4-BE49-F238E27FC236}">
                <a16:creationId xmlns:a16="http://schemas.microsoft.com/office/drawing/2014/main" id="{6690AB9D-07FD-4404-83D5-384236639231}"/>
              </a:ext>
            </a:extLst>
          </p:cNvPr>
          <p:cNvSpPr/>
          <p:nvPr/>
        </p:nvSpPr>
        <p:spPr>
          <a:xfrm>
            <a:off x="3429000" y="5829288"/>
            <a:ext cx="444897" cy="35113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20" name="Text Placeholder 5">
            <a:extLst>
              <a:ext uri="{FF2B5EF4-FFF2-40B4-BE49-F238E27FC236}">
                <a16:creationId xmlns:a16="http://schemas.microsoft.com/office/drawing/2014/main" id="{5ADC2181-DB2A-48FF-834A-74DE23AF71AD}"/>
              </a:ext>
            </a:extLst>
          </p:cNvPr>
          <p:cNvSpPr txBox="1">
            <a:spLocks/>
          </p:cNvSpPr>
          <p:nvPr/>
        </p:nvSpPr>
        <p:spPr>
          <a:xfrm>
            <a:off x="4178697" y="5756023"/>
            <a:ext cx="2559563" cy="5193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700">
                <a:solidFill>
                  <a:schemeClr val="bg1"/>
                </a:solidFill>
                <a:effectLst/>
              </a:rPr>
              <a:t>Door.open</a:t>
            </a:r>
            <a:r>
              <a:rPr lang="en-US" sz="2700" dirty="0">
                <a:solidFill>
                  <a:schemeClr val="bg1"/>
                </a:solidFill>
                <a:effectLst/>
              </a:rPr>
              <a:t>()</a:t>
            </a:r>
          </a:p>
        </p:txBody>
      </p:sp>
      <p:sp>
        <p:nvSpPr>
          <p:cNvPr id="21" name="Slide Number">
            <a:extLst>
              <a:ext uri="{FF2B5EF4-FFF2-40B4-BE49-F238E27FC236}">
                <a16:creationId xmlns:a16="http://schemas.microsoft.com/office/drawing/2014/main" id="{539E31DA-FC67-4481-9B84-57D35286918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a:t>
            </a:fld>
            <a:endParaRPr lang="en-US" noProof="0" dirty="0"/>
          </a:p>
        </p:txBody>
      </p:sp>
    </p:spTree>
    <p:extLst>
      <p:ext uri="{BB962C8B-B14F-4D97-AF65-F5344CB8AC3E}">
        <p14:creationId xmlns:p14="http://schemas.microsoft.com/office/powerpoint/2010/main" val="6551966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9" grpId="0" animBg="1"/>
      <p:bldP spid="15" grpId="0" animBg="1"/>
      <p:bldP spid="16" grpId="0" animBg="1"/>
      <p:bldP spid="17" grpId="0" animBg="1"/>
      <p:bldP spid="18" grpId="0" animBg="1"/>
      <p:bldP spid="19" grpId="0" animBg="1"/>
      <p:bldP spid="20"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noProof="1"/>
              <a:t>Абстрактен </a:t>
            </a:r>
            <a:r>
              <a:rPr lang="en-US" noProof="1"/>
              <a:t> </a:t>
            </a:r>
            <a:r>
              <a:rPr lang="bg-BG" noProof="1"/>
              <a:t>Клас</a:t>
            </a:r>
            <a:endParaRPr lang="en-US" dirty="0"/>
          </a:p>
        </p:txBody>
      </p:sp>
      <p:sp>
        <p:nvSpPr>
          <p:cNvPr id="5" name="Text Placeholder 4"/>
          <p:cNvSpPr>
            <a:spLocks noGrp="1"/>
          </p:cNvSpPr>
          <p:nvPr>
            <p:ph type="body" sz="quarter" idx="10"/>
          </p:nvPr>
        </p:nvSpPr>
        <p:spPr>
          <a:xfrm>
            <a:off x="1894325" y="1121143"/>
            <a:ext cx="9858705" cy="5546589"/>
          </a:xfrm>
        </p:spPr>
        <p:txBody>
          <a:bodyPr>
            <a:normAutofit fontScale="92500" lnSpcReduction="10000"/>
          </a:bodyPr>
          <a:lstStyle/>
          <a:p>
            <a:r>
              <a:rPr lang="bg-BG" dirty="0"/>
              <a:t>Абстрактния клас </a:t>
            </a:r>
            <a:r>
              <a:rPr lang="bg-BG" b="1" dirty="0">
                <a:solidFill>
                  <a:schemeClr val="bg1"/>
                </a:solidFill>
              </a:rPr>
              <a:t>не може да бъде инстанциран</a:t>
            </a:r>
            <a:endParaRPr lang="en-US" b="1" dirty="0">
              <a:solidFill>
                <a:schemeClr val="bg1"/>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r>
              <a:rPr lang="bg-BG" b="1" dirty="0">
                <a:solidFill>
                  <a:schemeClr val="bg1"/>
                </a:solidFill>
              </a:rPr>
              <a:t>Абстрактния</a:t>
            </a:r>
            <a:r>
              <a:rPr lang="en-US" dirty="0"/>
              <a:t> </a:t>
            </a:r>
            <a:r>
              <a:rPr lang="bg-BG" dirty="0"/>
              <a:t>клас може или не да включва</a:t>
            </a:r>
            <a:br>
              <a:rPr lang="en-US" dirty="0"/>
            </a:br>
            <a:r>
              <a:rPr lang="bg-BG" b="1" dirty="0">
                <a:solidFill>
                  <a:schemeClr val="bg1"/>
                </a:solidFill>
              </a:rPr>
              <a:t>абстрактни</a:t>
            </a:r>
            <a:r>
              <a:rPr lang="en-US" b="1" dirty="0">
                <a:solidFill>
                  <a:schemeClr val="bg1"/>
                </a:solidFill>
              </a:rPr>
              <a:t> </a:t>
            </a:r>
            <a:r>
              <a:rPr lang="bg-BG" b="1" dirty="0">
                <a:solidFill>
                  <a:schemeClr val="bg1"/>
                </a:solidFill>
              </a:rPr>
              <a:t>методи</a:t>
            </a:r>
            <a:endParaRPr lang="en-US" dirty="0">
              <a:solidFill>
                <a:schemeClr val="tx2">
                  <a:lumMod val="75000"/>
                </a:schemeClr>
              </a:solidFill>
            </a:endParaRPr>
          </a:p>
          <a:p>
            <a:r>
              <a:rPr lang="bg-BG" dirty="0"/>
              <a:t>Ако има поне един абстрактен метод</a:t>
            </a:r>
            <a:r>
              <a:rPr lang="en-US" dirty="0"/>
              <a:t>, </a:t>
            </a:r>
            <a:r>
              <a:rPr lang="bg-BG" dirty="0"/>
              <a:t>той трябва да бъде обявен за </a:t>
            </a:r>
            <a:r>
              <a:rPr lang="bg-BG" b="1" dirty="0">
                <a:solidFill>
                  <a:schemeClr val="bg1"/>
                </a:solidFill>
              </a:rPr>
              <a:t>абстрактен</a:t>
            </a:r>
            <a:endParaRPr lang="en-US" b="1" dirty="0">
              <a:solidFill>
                <a:schemeClr val="bg1"/>
              </a:solidFill>
            </a:endParaRPr>
          </a:p>
          <a:p>
            <a:r>
              <a:rPr lang="bg-BG" dirty="0"/>
              <a:t>За да използвате </a:t>
            </a:r>
            <a:r>
              <a:rPr lang="bg-BG" b="1" dirty="0">
                <a:solidFill>
                  <a:schemeClr val="bg1"/>
                </a:solidFill>
              </a:rPr>
              <a:t>абстрактен клас</a:t>
            </a:r>
            <a:r>
              <a:rPr lang="en-US" dirty="0"/>
              <a:t>, </a:t>
            </a:r>
            <a:r>
              <a:rPr lang="bg-BG" dirty="0"/>
              <a:t>трябва да го </a:t>
            </a:r>
            <a:r>
              <a:rPr lang="bg-BG" b="1" dirty="0">
                <a:solidFill>
                  <a:schemeClr val="bg1"/>
                </a:solidFill>
              </a:rPr>
              <a:t>наследите</a:t>
            </a:r>
            <a:r>
              <a:rPr lang="en-US" b="1" dirty="0">
                <a:solidFill>
                  <a:schemeClr val="bg1"/>
                </a:solidFill>
              </a:rPr>
              <a:t> </a:t>
            </a:r>
          </a:p>
        </p:txBody>
      </p:sp>
      <p:sp>
        <p:nvSpPr>
          <p:cNvPr id="8" name="Text Placeholder 5"/>
          <p:cNvSpPr txBox="1">
            <a:spLocks/>
          </p:cNvSpPr>
          <p:nvPr/>
        </p:nvSpPr>
        <p:spPr>
          <a:xfrm>
            <a:off x="2586000" y="1806266"/>
            <a:ext cx="8714212" cy="168428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defPPr>
              <a:defRPr lang="en-US"/>
            </a:defPPr>
            <a:lvl1pPr>
              <a:buClr>
                <a:srgbClr val="F2B254"/>
              </a:buClr>
              <a:buSzPct val="100000"/>
              <a:buFont typeface="Wingdings" panose="05000000000000000000" pitchFamily="2" charset="2"/>
              <a:buNone/>
              <a:defRPr sz="2800">
                <a:latin typeface="Consolas" pitchFamily="49" charset="0"/>
                <a:cs typeface="Consolas" pitchFamily="49" charset="0"/>
              </a:defRPr>
            </a:lvl1pPr>
          </a:lstStyle>
          <a:p>
            <a:r>
              <a:rPr lang="en-US" sz="2500" b="1" dirty="0"/>
              <a:t>public</a:t>
            </a:r>
            <a:r>
              <a:rPr lang="en-US" sz="2500" b="1" dirty="0">
                <a:solidFill>
                  <a:schemeClr val="accent2"/>
                </a:solidFill>
              </a:rPr>
              <a:t> </a:t>
            </a:r>
            <a:r>
              <a:rPr lang="en-US" sz="2500" b="1" dirty="0">
                <a:solidFill>
                  <a:schemeClr val="bg1"/>
                </a:solidFill>
              </a:rPr>
              <a:t>abstract</a:t>
            </a:r>
            <a:r>
              <a:rPr lang="en-US" sz="2500" b="1" dirty="0">
                <a:solidFill>
                  <a:schemeClr val="accent2"/>
                </a:solidFill>
              </a:rPr>
              <a:t> </a:t>
            </a:r>
            <a:r>
              <a:rPr lang="en-US" sz="2500" b="1" dirty="0"/>
              <a:t>class Shape {} </a:t>
            </a:r>
          </a:p>
          <a:p>
            <a:r>
              <a:rPr lang="en-US" sz="2500" b="1" dirty="0"/>
              <a:t>public class Circle extends Shape {}</a:t>
            </a:r>
          </a:p>
          <a:p>
            <a:r>
              <a:rPr lang="en-US" sz="2500" b="1" dirty="0">
                <a:solidFill>
                  <a:schemeClr val="bg1"/>
                </a:solidFill>
              </a:rPr>
              <a:t>Shape</a:t>
            </a:r>
            <a:r>
              <a:rPr lang="en-US" sz="2500" b="1" dirty="0">
                <a:solidFill>
                  <a:schemeClr val="accent2"/>
                </a:solidFill>
              </a:rPr>
              <a:t> </a:t>
            </a:r>
            <a:r>
              <a:rPr lang="en-US" sz="2500" b="1" dirty="0"/>
              <a:t>shape =</a:t>
            </a:r>
            <a:r>
              <a:rPr lang="en-US" sz="2500" b="1" dirty="0">
                <a:solidFill>
                  <a:schemeClr val="accent2"/>
                </a:solidFill>
              </a:rPr>
              <a:t> </a:t>
            </a:r>
            <a:r>
              <a:rPr lang="en-US" sz="2500" b="1" dirty="0">
                <a:solidFill>
                  <a:schemeClr val="bg1"/>
                </a:solidFill>
              </a:rPr>
              <a:t>new Shape()</a:t>
            </a:r>
            <a:r>
              <a:rPr lang="en-US" sz="2500" b="1" dirty="0"/>
              <a:t>;</a:t>
            </a:r>
            <a:r>
              <a:rPr lang="en-US" sz="2500" b="1" dirty="0">
                <a:solidFill>
                  <a:schemeClr val="accent2"/>
                </a:solidFill>
              </a:rPr>
              <a:t> </a:t>
            </a:r>
            <a:r>
              <a:rPr lang="en-US" sz="2500" b="1" i="1" dirty="0">
                <a:solidFill>
                  <a:schemeClr val="accent2"/>
                </a:solidFill>
              </a:rPr>
              <a:t>// Compile time error</a:t>
            </a:r>
          </a:p>
          <a:p>
            <a:r>
              <a:rPr lang="en-US" sz="2500" b="1" dirty="0">
                <a:solidFill>
                  <a:schemeClr val="bg1"/>
                </a:solidFill>
              </a:rPr>
              <a:t>Shape</a:t>
            </a:r>
            <a:r>
              <a:rPr lang="en-US" sz="2500" b="1" dirty="0">
                <a:solidFill>
                  <a:schemeClr val="accent2"/>
                </a:solidFill>
              </a:rPr>
              <a:t> </a:t>
            </a:r>
            <a:r>
              <a:rPr lang="en-US" sz="2500" b="1" dirty="0"/>
              <a:t>circle =</a:t>
            </a:r>
            <a:r>
              <a:rPr lang="en-US" sz="2500" b="1" dirty="0">
                <a:solidFill>
                  <a:schemeClr val="accent2"/>
                </a:solidFill>
              </a:rPr>
              <a:t> </a:t>
            </a:r>
            <a:r>
              <a:rPr lang="en-US" sz="2500" b="1" dirty="0">
                <a:solidFill>
                  <a:schemeClr val="bg1"/>
                </a:solidFill>
              </a:rPr>
              <a:t>new Circle()</a:t>
            </a:r>
            <a:r>
              <a:rPr lang="en-US" sz="2500" b="1" dirty="0"/>
              <a:t>;</a:t>
            </a:r>
            <a:r>
              <a:rPr lang="en-US" sz="2500" b="1" dirty="0">
                <a:solidFill>
                  <a:schemeClr val="accent2"/>
                </a:solidFill>
              </a:rPr>
              <a:t> </a:t>
            </a:r>
            <a:r>
              <a:rPr lang="en-US" sz="2500" b="1" i="1" dirty="0">
                <a:solidFill>
                  <a:schemeClr val="accent2"/>
                </a:solidFill>
              </a:rPr>
              <a:t>// polymorphism</a:t>
            </a:r>
          </a:p>
        </p:txBody>
      </p:sp>
      <p:sp>
        <p:nvSpPr>
          <p:cNvPr id="6" name="Slide Number">
            <a:extLst>
              <a:ext uri="{FF2B5EF4-FFF2-40B4-BE49-F238E27FC236}">
                <a16:creationId xmlns:a16="http://schemas.microsoft.com/office/drawing/2014/main" id="{C5E9D0B9-13FB-4805-8ABC-B6843294D26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120</a:t>
            </a:fld>
            <a:endParaRPr lang="en-US" dirty="0"/>
          </a:p>
        </p:txBody>
      </p:sp>
    </p:spTree>
    <p:extLst>
      <p:ext uri="{BB962C8B-B14F-4D97-AF65-F5344CB8AC3E}">
        <p14:creationId xmlns:p14="http://schemas.microsoft.com/office/powerpoint/2010/main" val="21306479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228"/>
            <a:ext cx="7579238"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bg-BG" dirty="0"/>
              <a:t>Резюме</a:t>
            </a:r>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28717"/>
            <a:ext cx="8630747"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43"/>
            <a:ext cx="2881926"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7086" y="1606714"/>
            <a:ext cx="11811941" cy="5201066"/>
          </a:xfrm>
          <a:prstGeom prst="rect">
            <a:avLst/>
          </a:prstGeom>
        </p:spPr>
        <p:txBody>
          <a:bodyPr vert="horz" lIns="108000" tIns="36000" rIns="108000" bIns="36000"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bg2"/>
              </a:buClr>
            </a:pPr>
            <a:r>
              <a:rPr lang="bg-BG" sz="3600" dirty="0">
                <a:solidFill>
                  <a:schemeClr val="bg2"/>
                </a:solidFill>
              </a:rPr>
              <a:t>Полиморфизъм</a:t>
            </a:r>
            <a:r>
              <a:rPr lang="en-US" sz="3600" dirty="0">
                <a:solidFill>
                  <a:schemeClr val="bg2"/>
                </a:solidFill>
              </a:rPr>
              <a:t> - </a:t>
            </a:r>
            <a:r>
              <a:rPr lang="bg-BG" sz="3400" b="1" dirty="0">
                <a:solidFill>
                  <a:schemeClr val="bg1"/>
                </a:solidFill>
              </a:rPr>
              <a:t>Дефиниция</a:t>
            </a:r>
            <a:r>
              <a:rPr lang="en-US" sz="3400" b="1" dirty="0">
                <a:solidFill>
                  <a:schemeClr val="bg1"/>
                </a:solidFill>
              </a:rPr>
              <a:t> </a:t>
            </a:r>
            <a:r>
              <a:rPr lang="bg-BG" sz="3400" dirty="0">
                <a:solidFill>
                  <a:schemeClr val="bg2"/>
                </a:solidFill>
              </a:rPr>
              <a:t>и</a:t>
            </a:r>
            <a:r>
              <a:rPr lang="en-US" sz="3400" b="1" dirty="0">
                <a:solidFill>
                  <a:schemeClr val="bg2"/>
                </a:solidFill>
              </a:rPr>
              <a:t> </a:t>
            </a:r>
            <a:r>
              <a:rPr lang="bg-BG" sz="3400" b="1" dirty="0">
                <a:solidFill>
                  <a:schemeClr val="bg1"/>
                </a:solidFill>
              </a:rPr>
              <a:t>Типове</a:t>
            </a:r>
            <a:endParaRPr lang="en-US" sz="3400" b="1" dirty="0">
              <a:solidFill>
                <a:schemeClr val="bg1"/>
              </a:solidFill>
            </a:endParaRPr>
          </a:p>
          <a:p>
            <a:pPr>
              <a:buClr>
                <a:schemeClr val="bg2"/>
              </a:buClr>
            </a:pPr>
            <a:r>
              <a:rPr lang="en-US" sz="3600" dirty="0">
                <a:solidFill>
                  <a:schemeClr val="bg2"/>
                </a:solidFill>
              </a:rPr>
              <a:t>Override </a:t>
            </a:r>
            <a:r>
              <a:rPr lang="bg-BG" sz="3600" dirty="0">
                <a:solidFill>
                  <a:schemeClr val="bg2"/>
                </a:solidFill>
              </a:rPr>
              <a:t>методи</a:t>
            </a:r>
            <a:endParaRPr lang="en-US" sz="3600" dirty="0">
              <a:solidFill>
                <a:schemeClr val="bg2"/>
              </a:solidFill>
            </a:endParaRPr>
          </a:p>
          <a:p>
            <a:pPr>
              <a:buClr>
                <a:schemeClr val="bg2"/>
              </a:buClr>
            </a:pPr>
            <a:r>
              <a:rPr lang="en-US" sz="3600" dirty="0">
                <a:solidFill>
                  <a:schemeClr val="bg2"/>
                </a:solidFill>
              </a:rPr>
              <a:t>Overload </a:t>
            </a:r>
            <a:r>
              <a:rPr lang="bg-BG" sz="3600" dirty="0">
                <a:solidFill>
                  <a:schemeClr val="bg2"/>
                </a:solidFill>
              </a:rPr>
              <a:t>методи</a:t>
            </a:r>
            <a:endParaRPr lang="en-US" sz="3600" dirty="0">
              <a:solidFill>
                <a:schemeClr val="bg2"/>
              </a:solidFill>
            </a:endParaRPr>
          </a:p>
          <a:p>
            <a:pPr>
              <a:buClr>
                <a:schemeClr val="bg2"/>
              </a:buClr>
            </a:pPr>
            <a:r>
              <a:rPr lang="bg-BG" sz="3600" dirty="0">
                <a:solidFill>
                  <a:schemeClr val="bg2"/>
                </a:solidFill>
              </a:rPr>
              <a:t>Абстракция </a:t>
            </a:r>
            <a:r>
              <a:rPr lang="en-US" sz="3600" dirty="0">
                <a:solidFill>
                  <a:schemeClr val="bg2"/>
                </a:solidFill>
              </a:rPr>
              <a:t> </a:t>
            </a:r>
          </a:p>
          <a:p>
            <a:pPr lvl="1">
              <a:buClr>
                <a:schemeClr val="bg2"/>
              </a:buClr>
            </a:pPr>
            <a:r>
              <a:rPr lang="bg-BG" sz="3400" b="1" dirty="0">
                <a:solidFill>
                  <a:schemeClr val="bg1"/>
                </a:solidFill>
              </a:rPr>
              <a:t>Класове</a:t>
            </a:r>
            <a:endParaRPr lang="en-US" sz="3400" b="1" dirty="0">
              <a:solidFill>
                <a:schemeClr val="bg1"/>
              </a:solidFill>
            </a:endParaRPr>
          </a:p>
          <a:p>
            <a:pPr lvl="1">
              <a:buClr>
                <a:schemeClr val="bg2"/>
              </a:buClr>
            </a:pPr>
            <a:r>
              <a:rPr lang="bg-BG" sz="3400" b="1" dirty="0">
                <a:solidFill>
                  <a:schemeClr val="bg1"/>
                </a:solidFill>
              </a:rPr>
              <a:t>Методи</a:t>
            </a:r>
            <a:endParaRPr lang="en-US" sz="3400" b="1" dirty="0">
              <a:solidFill>
                <a:schemeClr val="bg1"/>
              </a:solidFill>
            </a:endParaRPr>
          </a:p>
        </p:txBody>
      </p:sp>
      <p:sp>
        <p:nvSpPr>
          <p:cNvPr id="16" name="Slide Number">
            <a:extLst>
              <a:ext uri="{FF2B5EF4-FFF2-40B4-BE49-F238E27FC236}">
                <a16:creationId xmlns:a16="http://schemas.microsoft.com/office/drawing/2014/main" id="{ED5BA1DB-A9D0-461E-9D64-10653148AC9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121</a:t>
            </a:fld>
            <a:endParaRPr lang="en-US" noProof="0" dirty="0"/>
          </a:p>
        </p:txBody>
      </p:sp>
    </p:spTree>
    <p:extLst>
      <p:ext uri="{BB962C8B-B14F-4D97-AF65-F5344CB8AC3E}">
        <p14:creationId xmlns:p14="http://schemas.microsoft.com/office/powerpoint/2010/main" val="24871604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a:spcAft>
                <a:spcPts val="0"/>
              </a:spcAft>
            </a:pPr>
            <a:r>
              <a:rPr lang="bg-BG" dirty="0"/>
              <a:t>Ползите и потенциала на</a:t>
            </a:r>
            <a:r>
              <a:rPr lang="en-US" dirty="0"/>
              <a:t> SOLID </a:t>
            </a:r>
            <a:r>
              <a:rPr lang="bg-BG" dirty="0"/>
              <a:t>принципите</a:t>
            </a:r>
            <a:endParaRPr lang="en-US" dirty="0"/>
          </a:p>
        </p:txBody>
      </p:sp>
      <p:sp>
        <p:nvSpPr>
          <p:cNvPr id="54" name="Shape 54"/>
          <p:cNvSpPr txBox="1">
            <a:spLocks noGrp="1"/>
          </p:cNvSpPr>
          <p:nvPr>
            <p:ph type="title"/>
          </p:nvPr>
        </p:nvSpPr>
        <p:spPr>
          <a:prstGeom prst="rect">
            <a:avLst/>
          </a:prstGeom>
          <a:noFill/>
          <a:ln>
            <a:noFill/>
          </a:ln>
        </p:spPr>
        <p:txBody>
          <a:bodyPr vert="horz" lIns="0" tIns="0" rIns="0" bIns="0" rtlCol="0" anchor="ctr" anchorCtr="0">
            <a:noAutofit/>
          </a:bodyPr>
          <a:lstStyle/>
          <a:p>
            <a:pPr>
              <a:lnSpc>
                <a:spcPct val="90000"/>
              </a:lnSpc>
              <a:buClr>
                <a:srgbClr val="F6D18E"/>
              </a:buClr>
              <a:buSzPct val="25000"/>
            </a:pPr>
            <a:r>
              <a:rPr lang="en-US" dirty="0">
                <a:sym typeface="Calibri"/>
              </a:rPr>
              <a:t>S.O.L.I.D.</a:t>
            </a:r>
          </a:p>
        </p:txBody>
      </p:sp>
      <p:sp>
        <p:nvSpPr>
          <p:cNvPr id="18" name="Text Placeholder 10"/>
          <p:cNvSpPr>
            <a:spLocks noGrp="1"/>
          </p:cNvSpPr>
          <p:nvPr>
            <p:ph type="body" sz="quarter" idx="17"/>
          </p:nvPr>
        </p:nvSpPr>
        <p:spPr>
          <a:xfrm>
            <a:off x="8643191" y="5909744"/>
            <a:ext cx="2950749" cy="395548"/>
          </a:xfrm>
        </p:spPr>
        <p:txBody>
          <a:bodyPr/>
          <a:lstStyle/>
          <a:p>
            <a:r>
              <a:rPr lang="en-US" dirty="0"/>
              <a:t>Software University</a:t>
            </a:r>
          </a:p>
        </p:txBody>
      </p:sp>
      <p:sp>
        <p:nvSpPr>
          <p:cNvPr id="19" name="Text Placeholder 11"/>
          <p:cNvSpPr>
            <a:spLocks noGrp="1"/>
          </p:cNvSpPr>
          <p:nvPr>
            <p:ph type="body" sz="quarter" idx="18"/>
          </p:nvPr>
        </p:nvSpPr>
        <p:spPr>
          <a:xfrm>
            <a:off x="8643191" y="6334540"/>
            <a:ext cx="2950749" cy="363232"/>
          </a:xfrm>
        </p:spPr>
        <p:txBody>
          <a:bodyPr/>
          <a:lstStyle/>
          <a:p>
            <a:r>
              <a:rPr lang="en-US">
                <a:hlinkClick r:id="rId3"/>
              </a:rPr>
              <a:t>https://softuni.bg</a:t>
            </a:r>
            <a:endParaRPr lang="en-US" dirty="0"/>
          </a:p>
        </p:txBody>
      </p:sp>
      <p:sp>
        <p:nvSpPr>
          <p:cNvPr id="24" name="Text Placeholder 2"/>
          <p:cNvSpPr>
            <a:spLocks noGrp="1"/>
          </p:cNvSpPr>
          <p:nvPr>
            <p:ph type="body" sz="quarter" idx="19"/>
          </p:nvPr>
        </p:nvSpPr>
        <p:spPr>
          <a:xfrm>
            <a:off x="672561" y="4897613"/>
            <a:ext cx="2950749" cy="958651"/>
          </a:xfrm>
        </p:spPr>
        <p:txBody>
          <a:bodyPr/>
          <a:lstStyle/>
          <a:p>
            <a:r>
              <a:rPr lang="en-US" dirty="0" err="1"/>
              <a:t>SoftUni</a:t>
            </a:r>
            <a:r>
              <a:rPr lang="en-US" dirty="0"/>
              <a:t> Team</a:t>
            </a:r>
          </a:p>
          <a:p>
            <a:endParaRPr lang="en-US" dirty="0"/>
          </a:p>
        </p:txBody>
      </p:sp>
      <p:sp>
        <p:nvSpPr>
          <p:cNvPr id="25" name="Text Placeholder 3"/>
          <p:cNvSpPr>
            <a:spLocks noGrp="1"/>
          </p:cNvSpPr>
          <p:nvPr>
            <p:ph type="body" sz="quarter" idx="20"/>
          </p:nvPr>
        </p:nvSpPr>
        <p:spPr>
          <a:xfrm>
            <a:off x="672561" y="5361048"/>
            <a:ext cx="2950749" cy="460181"/>
          </a:xfrm>
        </p:spPr>
        <p:txBody>
          <a:bodyPr/>
          <a:lstStyle/>
          <a:p>
            <a:r>
              <a:rPr lang="en-US" dirty="0"/>
              <a:t>Technical Trainers</a:t>
            </a:r>
          </a:p>
        </p:txBody>
      </p:sp>
      <p:grpSp>
        <p:nvGrpSpPr>
          <p:cNvPr id="8" name="Group 7">
            <a:extLst>
              <a:ext uri="{FF2B5EF4-FFF2-40B4-BE49-F238E27FC236}">
                <a16:creationId xmlns:a16="http://schemas.microsoft.com/office/drawing/2014/main" id="{32A1CABF-2727-4E64-B9FC-F4945D1B3DFE}"/>
              </a:ext>
            </a:extLst>
          </p:cNvPr>
          <p:cNvGrpSpPr/>
          <p:nvPr/>
        </p:nvGrpSpPr>
        <p:grpSpPr>
          <a:xfrm>
            <a:off x="3842591" y="1930263"/>
            <a:ext cx="5133408" cy="3184530"/>
            <a:chOff x="3227294" y="2105457"/>
            <a:chExt cx="5186132" cy="3184530"/>
          </a:xfrm>
        </p:grpSpPr>
        <p:sp>
          <p:nvSpPr>
            <p:cNvPr id="9" name="Arrow: Chevron 1">
              <a:extLst>
                <a:ext uri="{FF2B5EF4-FFF2-40B4-BE49-F238E27FC236}">
                  <a16:creationId xmlns:a16="http://schemas.microsoft.com/office/drawing/2014/main" id="{7FF4C5D3-696A-4252-AC8B-D031C5393C26}"/>
                </a:ext>
              </a:extLst>
            </p:cNvPr>
            <p:cNvSpPr/>
            <p:nvPr/>
          </p:nvSpPr>
          <p:spPr bwMode="auto">
            <a:xfrm>
              <a:off x="3227294" y="2105458"/>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S</a:t>
              </a:r>
            </a:p>
          </p:txBody>
        </p:sp>
        <p:sp>
          <p:nvSpPr>
            <p:cNvPr id="10" name="Arrow: Chevron 9">
              <a:extLst>
                <a:ext uri="{FF2B5EF4-FFF2-40B4-BE49-F238E27FC236}">
                  <a16:creationId xmlns:a16="http://schemas.microsoft.com/office/drawing/2014/main" id="{50805358-2655-4010-984A-6745F30FFE57}"/>
                </a:ext>
              </a:extLst>
            </p:cNvPr>
            <p:cNvSpPr/>
            <p:nvPr/>
          </p:nvSpPr>
          <p:spPr bwMode="auto">
            <a:xfrm>
              <a:off x="4087905" y="2105457"/>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600" b="1" dirty="0">
                  <a:solidFill>
                    <a:srgbClr val="FFFFFF"/>
                  </a:solidFill>
                  <a:effectLst>
                    <a:outerShdw blurRad="38100" dist="38100" dir="2700000" algn="tl">
                      <a:srgbClr val="000000">
                        <a:alpha val="43137"/>
                      </a:srgbClr>
                    </a:outerShdw>
                  </a:effectLst>
                </a:rPr>
                <a:t>Единична отоворност</a:t>
              </a:r>
              <a:endParaRPr lang="en-GB" sz="2600" b="1" dirty="0">
                <a:solidFill>
                  <a:srgbClr val="FFFFFF"/>
                </a:solidFill>
                <a:effectLst>
                  <a:outerShdw blurRad="38100" dist="38100" dir="2700000" algn="tl">
                    <a:srgbClr val="000000">
                      <a:alpha val="43137"/>
                    </a:srgbClr>
                  </a:outerShdw>
                </a:effectLst>
              </a:endParaRPr>
            </a:p>
          </p:txBody>
        </p:sp>
        <p:sp>
          <p:nvSpPr>
            <p:cNvPr id="11" name="Arrow: Chevron 12">
              <a:extLst>
                <a:ext uri="{FF2B5EF4-FFF2-40B4-BE49-F238E27FC236}">
                  <a16:creationId xmlns:a16="http://schemas.microsoft.com/office/drawing/2014/main" id="{37AD673B-0C88-4571-8B89-8BD91500777B}"/>
                </a:ext>
              </a:extLst>
            </p:cNvPr>
            <p:cNvSpPr/>
            <p:nvPr/>
          </p:nvSpPr>
          <p:spPr bwMode="auto">
            <a:xfrm>
              <a:off x="3227294" y="2756943"/>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O</a:t>
              </a:r>
            </a:p>
          </p:txBody>
        </p:sp>
        <p:sp>
          <p:nvSpPr>
            <p:cNvPr id="12" name="Arrow: Chevron 13">
              <a:extLst>
                <a:ext uri="{FF2B5EF4-FFF2-40B4-BE49-F238E27FC236}">
                  <a16:creationId xmlns:a16="http://schemas.microsoft.com/office/drawing/2014/main" id="{7640DA71-B5F3-4120-B23B-20F22F8B3B6D}"/>
                </a:ext>
              </a:extLst>
            </p:cNvPr>
            <p:cNvSpPr/>
            <p:nvPr/>
          </p:nvSpPr>
          <p:spPr bwMode="auto">
            <a:xfrm>
              <a:off x="4087905" y="2756942"/>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600" b="1" dirty="0">
                  <a:solidFill>
                    <a:srgbClr val="FFFFFF"/>
                  </a:solidFill>
                  <a:effectLst>
                    <a:outerShdw blurRad="38100" dist="38100" dir="2700000" algn="tl">
                      <a:srgbClr val="000000">
                        <a:alpha val="43137"/>
                      </a:srgbClr>
                    </a:outerShdw>
                  </a:effectLst>
                </a:rPr>
                <a:t>Отворено</a:t>
              </a:r>
              <a:r>
                <a:rPr lang="en-US" sz="2600" b="1" dirty="0">
                  <a:solidFill>
                    <a:srgbClr val="FFFFFF"/>
                  </a:solidFill>
                  <a:effectLst>
                    <a:outerShdw blurRad="38100" dist="38100" dir="2700000" algn="tl">
                      <a:srgbClr val="000000">
                        <a:alpha val="43137"/>
                      </a:srgbClr>
                    </a:outerShdw>
                  </a:effectLst>
                </a:rPr>
                <a:t>/</a:t>
              </a:r>
              <a:r>
                <a:rPr lang="bg-BG" sz="2600" b="1" dirty="0">
                  <a:solidFill>
                    <a:srgbClr val="FFFFFF"/>
                  </a:solidFill>
                  <a:effectLst>
                    <a:outerShdw blurRad="38100" dist="38100" dir="2700000" algn="tl">
                      <a:srgbClr val="000000">
                        <a:alpha val="43137"/>
                      </a:srgbClr>
                    </a:outerShdw>
                  </a:effectLst>
                </a:rPr>
                <a:t>Затворено</a:t>
              </a:r>
              <a:endParaRPr lang="en-GB" sz="2600" b="1" dirty="0">
                <a:solidFill>
                  <a:srgbClr val="FFFFFF"/>
                </a:solidFill>
                <a:effectLst>
                  <a:outerShdw blurRad="38100" dist="38100" dir="2700000" algn="tl">
                    <a:srgbClr val="000000">
                      <a:alpha val="43137"/>
                    </a:srgbClr>
                  </a:outerShdw>
                </a:effectLst>
              </a:endParaRPr>
            </a:p>
          </p:txBody>
        </p:sp>
        <p:sp>
          <p:nvSpPr>
            <p:cNvPr id="13" name="Arrow: Chevron 15">
              <a:extLst>
                <a:ext uri="{FF2B5EF4-FFF2-40B4-BE49-F238E27FC236}">
                  <a16:creationId xmlns:a16="http://schemas.microsoft.com/office/drawing/2014/main" id="{4039510B-5CA4-48B1-9A37-611F763DEB5C}"/>
                </a:ext>
              </a:extLst>
            </p:cNvPr>
            <p:cNvSpPr/>
            <p:nvPr/>
          </p:nvSpPr>
          <p:spPr bwMode="auto">
            <a:xfrm>
              <a:off x="3227294" y="341385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L</a:t>
              </a:r>
            </a:p>
          </p:txBody>
        </p:sp>
        <p:sp>
          <p:nvSpPr>
            <p:cNvPr id="14" name="Arrow: Chevron 16">
              <a:extLst>
                <a:ext uri="{FF2B5EF4-FFF2-40B4-BE49-F238E27FC236}">
                  <a16:creationId xmlns:a16="http://schemas.microsoft.com/office/drawing/2014/main" id="{25A6B51E-FF9F-44F2-9A6C-E4848221F4A4}"/>
                </a:ext>
              </a:extLst>
            </p:cNvPr>
            <p:cNvSpPr/>
            <p:nvPr/>
          </p:nvSpPr>
          <p:spPr bwMode="auto">
            <a:xfrm>
              <a:off x="4087905" y="341385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600" b="1" dirty="0">
                  <a:solidFill>
                    <a:srgbClr val="FFFFFF"/>
                  </a:solidFill>
                  <a:effectLst>
                    <a:outerShdw blurRad="38100" dist="38100" dir="2700000" algn="tl">
                      <a:srgbClr val="000000">
                        <a:alpha val="43137"/>
                      </a:srgbClr>
                    </a:outerShdw>
                  </a:effectLst>
                </a:rPr>
                <a:t>Лисков</a:t>
              </a:r>
              <a:r>
                <a:rPr lang="en-GB" sz="2600" b="1" dirty="0">
                  <a:solidFill>
                    <a:srgbClr val="FFFFFF"/>
                  </a:solidFill>
                  <a:effectLst>
                    <a:outerShdw blurRad="38100" dist="38100" dir="2700000" algn="tl">
                      <a:srgbClr val="000000">
                        <a:alpha val="43137"/>
                      </a:srgbClr>
                    </a:outerShdw>
                  </a:effectLst>
                </a:rPr>
                <a:t> </a:t>
              </a:r>
              <a:r>
                <a:rPr lang="bg-BG" sz="2600" b="1" dirty="0">
                  <a:solidFill>
                    <a:srgbClr val="FFFFFF"/>
                  </a:solidFill>
                  <a:effectLst>
                    <a:outerShdw blurRad="38100" dist="38100" dir="2700000" algn="tl">
                      <a:srgbClr val="000000">
                        <a:alpha val="43137"/>
                      </a:srgbClr>
                    </a:outerShdw>
                  </a:effectLst>
                </a:rPr>
                <a:t>заместване</a:t>
              </a:r>
              <a:endParaRPr lang="en-GB" sz="2600" b="1" dirty="0">
                <a:solidFill>
                  <a:srgbClr val="FFFFFF"/>
                </a:solidFill>
                <a:effectLst>
                  <a:outerShdw blurRad="38100" dist="38100" dir="2700000" algn="tl">
                    <a:srgbClr val="000000">
                      <a:alpha val="43137"/>
                    </a:srgbClr>
                  </a:outerShdw>
                </a:effectLst>
              </a:endParaRPr>
            </a:p>
          </p:txBody>
        </p:sp>
        <p:sp>
          <p:nvSpPr>
            <p:cNvPr id="15" name="Arrow: Chevron 20">
              <a:extLst>
                <a:ext uri="{FF2B5EF4-FFF2-40B4-BE49-F238E27FC236}">
                  <a16:creationId xmlns:a16="http://schemas.microsoft.com/office/drawing/2014/main" id="{4512E801-C0DD-4BFD-8200-3CCDC84242F2}"/>
                </a:ext>
              </a:extLst>
            </p:cNvPr>
            <p:cNvSpPr/>
            <p:nvPr/>
          </p:nvSpPr>
          <p:spPr bwMode="auto">
            <a:xfrm>
              <a:off x="3227294" y="4098522"/>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I</a:t>
              </a:r>
            </a:p>
          </p:txBody>
        </p:sp>
        <p:sp>
          <p:nvSpPr>
            <p:cNvPr id="16" name="Arrow: Chevron 21">
              <a:extLst>
                <a:ext uri="{FF2B5EF4-FFF2-40B4-BE49-F238E27FC236}">
                  <a16:creationId xmlns:a16="http://schemas.microsoft.com/office/drawing/2014/main" id="{DFEE0A44-4AFF-4416-A65B-74EED28AA39D}"/>
                </a:ext>
              </a:extLst>
            </p:cNvPr>
            <p:cNvSpPr/>
            <p:nvPr/>
          </p:nvSpPr>
          <p:spPr bwMode="auto">
            <a:xfrm>
              <a:off x="4087905" y="4098521"/>
              <a:ext cx="3989295"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600" b="1" dirty="0">
                  <a:solidFill>
                    <a:srgbClr val="FFFFFF"/>
                  </a:solidFill>
                  <a:effectLst>
                    <a:outerShdw blurRad="38100" dist="38100" dir="2700000" algn="tl">
                      <a:srgbClr val="000000">
                        <a:alpha val="43137"/>
                      </a:srgbClr>
                    </a:outerShdw>
                  </a:effectLst>
                </a:rPr>
                <a:t>Инерфейс</a:t>
              </a:r>
              <a:r>
                <a:rPr lang="en-GB" sz="2600" b="1" dirty="0">
                  <a:solidFill>
                    <a:srgbClr val="FFFFFF"/>
                  </a:solidFill>
                  <a:effectLst>
                    <a:outerShdw blurRad="38100" dist="38100" dir="2700000" algn="tl">
                      <a:srgbClr val="000000">
                        <a:alpha val="43137"/>
                      </a:srgbClr>
                    </a:outerShdw>
                  </a:effectLst>
                </a:rPr>
                <a:t> </a:t>
              </a:r>
              <a:r>
                <a:rPr lang="bg-BG" sz="2600" b="1" dirty="0">
                  <a:solidFill>
                    <a:srgbClr val="FFFFFF"/>
                  </a:solidFill>
                  <a:effectLst>
                    <a:outerShdw blurRad="38100" dist="38100" dir="2700000" algn="tl">
                      <a:srgbClr val="000000">
                        <a:alpha val="43137"/>
                      </a:srgbClr>
                    </a:outerShdw>
                  </a:effectLst>
                </a:rPr>
                <a:t>сегрегация</a:t>
              </a:r>
              <a:endParaRPr lang="en-GB" sz="2600" b="1" dirty="0">
                <a:solidFill>
                  <a:srgbClr val="FFFFFF"/>
                </a:solidFill>
                <a:effectLst>
                  <a:outerShdw blurRad="38100" dist="38100" dir="2700000" algn="tl">
                    <a:srgbClr val="000000">
                      <a:alpha val="43137"/>
                    </a:srgbClr>
                  </a:outerShdw>
                </a:effectLst>
              </a:endParaRPr>
            </a:p>
          </p:txBody>
        </p:sp>
        <p:sp>
          <p:nvSpPr>
            <p:cNvPr id="17" name="Arrow: Chevron 23">
              <a:extLst>
                <a:ext uri="{FF2B5EF4-FFF2-40B4-BE49-F238E27FC236}">
                  <a16:creationId xmlns:a16="http://schemas.microsoft.com/office/drawing/2014/main" id="{ACEBC57F-0EFC-40AC-8CEF-BB384536F560}"/>
                </a:ext>
              </a:extLst>
            </p:cNvPr>
            <p:cNvSpPr/>
            <p:nvPr/>
          </p:nvSpPr>
          <p:spPr bwMode="auto">
            <a:xfrm>
              <a:off x="3227294" y="4783191"/>
              <a:ext cx="99508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600" b="1" dirty="0">
                  <a:solidFill>
                    <a:srgbClr val="FFFFFF"/>
                  </a:solidFill>
                  <a:effectLst>
                    <a:outerShdw blurRad="38100" dist="38100" dir="2700000" algn="tl">
                      <a:srgbClr val="000000">
                        <a:alpha val="43137"/>
                      </a:srgbClr>
                    </a:outerShdw>
                  </a:effectLst>
                </a:rPr>
                <a:t>D</a:t>
              </a:r>
            </a:p>
          </p:txBody>
        </p:sp>
        <p:sp>
          <p:nvSpPr>
            <p:cNvPr id="20" name="Arrow: Chevron 24">
              <a:extLst>
                <a:ext uri="{FF2B5EF4-FFF2-40B4-BE49-F238E27FC236}">
                  <a16:creationId xmlns:a16="http://schemas.microsoft.com/office/drawing/2014/main" id="{0DD008D5-9227-4A6D-A96C-088CF32DA2CF}"/>
                </a:ext>
              </a:extLst>
            </p:cNvPr>
            <p:cNvSpPr/>
            <p:nvPr/>
          </p:nvSpPr>
          <p:spPr bwMode="auto">
            <a:xfrm>
              <a:off x="4087904" y="4783190"/>
              <a:ext cx="4325522" cy="506796"/>
            </a:xfrm>
            <a:prstGeom prst="chevron">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600" b="1" dirty="0">
                  <a:solidFill>
                    <a:srgbClr val="FFFFFF"/>
                  </a:solidFill>
                  <a:effectLst>
                    <a:outerShdw blurRad="38100" dist="38100" dir="2700000" algn="tl">
                      <a:srgbClr val="000000">
                        <a:alpha val="43137"/>
                      </a:srgbClr>
                    </a:outerShdw>
                  </a:effectLst>
                </a:rPr>
                <a:t>Инверсия на зависимост</a:t>
              </a:r>
              <a:endParaRPr lang="en-GB" sz="26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5599349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noChangeArrowheads="1"/>
          </p:cNvSpPr>
          <p:nvPr>
            <p:ph type="body" sz="quarter" idx="10"/>
          </p:nvPr>
        </p:nvSpPr>
        <p:spPr/>
        <p:txBody>
          <a:bodyPr/>
          <a:lstStyle/>
          <a:p>
            <a:pPr marL="514350" indent="-514350">
              <a:buFont typeface="+mj-lt"/>
              <a:buAutoNum type="arabicPeriod"/>
            </a:pPr>
            <a:r>
              <a:rPr lang="en-US" dirty="0"/>
              <a:t>S.O.L.I.D. </a:t>
            </a:r>
            <a:r>
              <a:rPr lang="bg-BG" dirty="0"/>
              <a:t>Принципи</a:t>
            </a:r>
            <a:endParaRPr lang="en-US" dirty="0"/>
          </a:p>
          <a:p>
            <a:pPr marL="514350" indent="-514350">
              <a:buFont typeface="+mj-lt"/>
              <a:buAutoNum type="arabicPeriod"/>
            </a:pPr>
            <a:r>
              <a:rPr lang="en-US" dirty="0"/>
              <a:t>Single Responsibility/</a:t>
            </a:r>
            <a:r>
              <a:rPr lang="bg-BG" dirty="0"/>
              <a:t>Единична отговорност</a:t>
            </a:r>
            <a:endParaRPr lang="en-US" dirty="0"/>
          </a:p>
          <a:p>
            <a:pPr marL="514350" indent="-514350">
              <a:buFont typeface="+mj-lt"/>
              <a:buAutoNum type="arabicPeriod"/>
            </a:pPr>
            <a:r>
              <a:rPr lang="en-US" dirty="0"/>
              <a:t>Open / Closed/</a:t>
            </a:r>
            <a:r>
              <a:rPr lang="bg-BG" dirty="0"/>
              <a:t>Отворено</a:t>
            </a:r>
            <a:r>
              <a:rPr lang="en-US" dirty="0"/>
              <a:t>/</a:t>
            </a:r>
            <a:r>
              <a:rPr lang="bg-BG" dirty="0"/>
              <a:t>Затворено</a:t>
            </a:r>
            <a:endParaRPr lang="en-US" dirty="0"/>
          </a:p>
          <a:p>
            <a:pPr marL="514350" indent="-514350">
              <a:buFont typeface="+mj-lt"/>
              <a:buAutoNum type="arabicPeriod"/>
            </a:pPr>
            <a:r>
              <a:rPr lang="en-US" noProof="1">
                <a:cs typeface="Consolas" panose="020B0609020204030204" pitchFamily="49" charset="0"/>
              </a:rPr>
              <a:t>Liskov Substitution/</a:t>
            </a:r>
            <a:r>
              <a:rPr lang="bg-BG" noProof="1">
                <a:cs typeface="Consolas" panose="020B0609020204030204" pitchFamily="49" charset="0"/>
              </a:rPr>
              <a:t>Заместване на Лисков</a:t>
            </a:r>
            <a:endParaRPr lang="en-US" noProof="1">
              <a:cs typeface="Consolas" panose="020B0609020204030204" pitchFamily="49" charset="0"/>
            </a:endParaRPr>
          </a:p>
          <a:p>
            <a:pPr marL="514350" indent="-514350">
              <a:buFont typeface="+mj-lt"/>
              <a:buAutoNum type="arabicPeriod"/>
            </a:pPr>
            <a:r>
              <a:rPr lang="en-US" dirty="0"/>
              <a:t>Interface Segregation/</a:t>
            </a:r>
            <a:r>
              <a:rPr lang="bg-BG" dirty="0"/>
              <a:t>Разделяне на интерфейса</a:t>
            </a:r>
            <a:endParaRPr lang="en-US" dirty="0"/>
          </a:p>
          <a:p>
            <a:pPr marL="514350" indent="-514350">
              <a:buFont typeface="+mj-lt"/>
              <a:buAutoNum type="arabicPeriod"/>
            </a:pPr>
            <a:r>
              <a:rPr lang="en-US" dirty="0"/>
              <a:t>Dependency Inversion/</a:t>
            </a:r>
            <a:r>
              <a:rPr lang="bg-BG" dirty="0"/>
              <a:t>Инверсия на зависимости</a:t>
            </a:r>
            <a:endParaRPr lang="en-US" dirty="0"/>
          </a:p>
        </p:txBody>
      </p:sp>
      <p:sp>
        <p:nvSpPr>
          <p:cNvPr id="423938" name="Rectangle 2"/>
          <p:cNvSpPr>
            <a:spLocks noGrp="1" noChangeArrowheads="1"/>
          </p:cNvSpPr>
          <p:nvPr>
            <p:ph type="title"/>
          </p:nvPr>
        </p:nvSpPr>
        <p:spPr/>
        <p:txBody>
          <a:bodyPr/>
          <a:lstStyle/>
          <a:p>
            <a:r>
              <a:rPr lang="bg-BG" dirty="0"/>
              <a:t>Съдържание</a:t>
            </a:r>
          </a:p>
        </p:txBody>
      </p:sp>
      <p:pic>
        <p:nvPicPr>
          <p:cNvPr id="7" name="Picture 6" descr="A drawing of a cartoon character&#10;&#10;Description generated with high confidence">
            <a:extLst>
              <a:ext uri="{FF2B5EF4-FFF2-40B4-BE49-F238E27FC236}">
                <a16:creationId xmlns:a16="http://schemas.microsoft.com/office/drawing/2014/main" id="{8A4321C1-0DAC-40C4-A4A0-54B7CB929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24660" y="1371601"/>
            <a:ext cx="3572162" cy="4385137"/>
          </a:xfrm>
          <a:prstGeom prst="rect">
            <a:avLst/>
          </a:prstGeom>
        </p:spPr>
      </p:pic>
      <p:sp>
        <p:nvSpPr>
          <p:cNvPr id="6" name="Slide Number">
            <a:extLst>
              <a:ext uri="{FF2B5EF4-FFF2-40B4-BE49-F238E27FC236}">
                <a16:creationId xmlns:a16="http://schemas.microsoft.com/office/drawing/2014/main" id="{8BECC1F3-3FFE-48A1-B275-937F0A9E71F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123</a:t>
            </a:fld>
            <a:endParaRPr lang="en-US" noProof="0" dirty="0"/>
          </a:p>
        </p:txBody>
      </p:sp>
    </p:spTree>
    <p:extLst>
      <p:ext uri="{BB962C8B-B14F-4D97-AF65-F5344CB8AC3E}">
        <p14:creationId xmlns:p14="http://schemas.microsoft.com/office/powerpoint/2010/main" val="25895711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93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93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39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39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39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FDAC407-CAD4-4749-BEDB-291BBB0BA9FC}"/>
              </a:ext>
            </a:extLst>
          </p:cNvPr>
          <p:cNvSpPr txBox="1"/>
          <p:nvPr/>
        </p:nvSpPr>
        <p:spPr>
          <a:xfrm>
            <a:off x="3983981" y="1803389"/>
            <a:ext cx="4224037" cy="1625611"/>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8800" b="1" dirty="0">
                <a:solidFill>
                  <a:schemeClr val="bg2"/>
                </a:solidFill>
                <a:latin typeface="Consolas" panose="020B0609020204030204" pitchFamily="49" charset="0"/>
              </a:rPr>
              <a:t>SOLID</a:t>
            </a:r>
          </a:p>
        </p:txBody>
      </p:sp>
      <p:sp>
        <p:nvSpPr>
          <p:cNvPr id="3" name="Title 2">
            <a:extLst>
              <a:ext uri="{FF2B5EF4-FFF2-40B4-BE49-F238E27FC236}">
                <a16:creationId xmlns:a16="http://schemas.microsoft.com/office/drawing/2014/main" id="{2A0D4AFA-CC6C-404E-BC39-3DB4391C69A2}"/>
              </a:ext>
            </a:extLst>
          </p:cNvPr>
          <p:cNvSpPr>
            <a:spLocks noGrp="1"/>
          </p:cNvSpPr>
          <p:nvPr>
            <p:ph type="title" sz="quarter" idx="10"/>
          </p:nvPr>
        </p:nvSpPr>
        <p:spPr/>
        <p:txBody>
          <a:bodyPr/>
          <a:lstStyle/>
          <a:p>
            <a:r>
              <a:rPr lang="en-US" dirty="0"/>
              <a:t>SOLID </a:t>
            </a:r>
            <a:r>
              <a:rPr lang="bg-BG" dirty="0"/>
              <a:t>Принципи</a:t>
            </a:r>
            <a:endParaRPr lang="en-US" dirty="0"/>
          </a:p>
        </p:txBody>
      </p:sp>
    </p:spTree>
    <p:extLst>
      <p:ext uri="{BB962C8B-B14F-4D97-AF65-F5344CB8AC3E}">
        <p14:creationId xmlns:p14="http://schemas.microsoft.com/office/powerpoint/2010/main" val="21516281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buClr>
                <a:schemeClr val="tx1"/>
              </a:buClr>
            </a:pPr>
            <a:r>
              <a:rPr lang="en-US" b="1" dirty="0">
                <a:solidFill>
                  <a:schemeClr val="bg1"/>
                </a:solidFill>
              </a:rPr>
              <a:t>S</a:t>
            </a:r>
            <a:r>
              <a:rPr lang="en-US" dirty="0"/>
              <a:t> – </a:t>
            </a:r>
            <a:r>
              <a:rPr lang="en-US" b="1" dirty="0">
                <a:hlinkClick r:id="rId2" tooltip="Single responsibility principle"/>
              </a:rPr>
              <a:t>Single responsibility principle</a:t>
            </a:r>
            <a:r>
              <a:rPr lang="en-US" dirty="0"/>
              <a:t> – </a:t>
            </a:r>
            <a:r>
              <a:rPr lang="bg-BG" dirty="0"/>
              <a:t>класът трябва да има само</a:t>
            </a:r>
            <a:br>
              <a:rPr lang="en-US" dirty="0"/>
            </a:br>
            <a:r>
              <a:rPr lang="bg-BG" dirty="0"/>
              <a:t>една отговорсонст</a:t>
            </a:r>
            <a:endParaRPr lang="en-US" dirty="0"/>
          </a:p>
          <a:p>
            <a:pPr>
              <a:buClr>
                <a:schemeClr val="tx1"/>
              </a:buClr>
            </a:pPr>
            <a:r>
              <a:rPr lang="en-US" b="1" dirty="0">
                <a:solidFill>
                  <a:schemeClr val="bg1"/>
                </a:solidFill>
              </a:rPr>
              <a:t>O</a:t>
            </a:r>
            <a:r>
              <a:rPr lang="en-US" dirty="0"/>
              <a:t> –</a:t>
            </a:r>
            <a:r>
              <a:rPr lang="en-US" dirty="0">
                <a:solidFill>
                  <a:schemeClr val="bg1"/>
                </a:solidFill>
              </a:rPr>
              <a:t> </a:t>
            </a:r>
            <a:r>
              <a:rPr lang="en-US" b="1" dirty="0">
                <a:hlinkClick r:id="rId3" tooltip="Open–closed principle"/>
              </a:rPr>
              <a:t>Open–closed principle</a:t>
            </a:r>
            <a:r>
              <a:rPr lang="en-US" dirty="0"/>
              <a:t> – </a:t>
            </a:r>
            <a:r>
              <a:rPr lang="bg-BG" dirty="0"/>
              <a:t>отворен за добавяне на нови функционалности</a:t>
            </a:r>
            <a:r>
              <a:rPr lang="en-US" dirty="0"/>
              <a:t>, </a:t>
            </a:r>
            <a:r>
              <a:rPr lang="bg-BG" dirty="0"/>
              <a:t>но затворен за модификации</a:t>
            </a:r>
            <a:endParaRPr lang="en-US" dirty="0"/>
          </a:p>
          <a:p>
            <a:pPr>
              <a:buClr>
                <a:schemeClr val="tx1"/>
              </a:buClr>
            </a:pPr>
            <a:r>
              <a:rPr lang="en-US" b="1" dirty="0">
                <a:solidFill>
                  <a:schemeClr val="bg1"/>
                </a:solidFill>
              </a:rPr>
              <a:t>L</a:t>
            </a:r>
            <a:r>
              <a:rPr lang="en-US" dirty="0">
                <a:solidFill>
                  <a:schemeClr val="bg1"/>
                </a:solidFill>
              </a:rPr>
              <a:t> </a:t>
            </a:r>
            <a:r>
              <a:rPr lang="en-US" dirty="0"/>
              <a:t>–</a:t>
            </a:r>
            <a:r>
              <a:rPr lang="en-US" dirty="0">
                <a:solidFill>
                  <a:schemeClr val="bg1"/>
                </a:solidFill>
              </a:rPr>
              <a:t> </a:t>
            </a:r>
            <a:r>
              <a:rPr lang="en-US" b="1" dirty="0" err="1">
                <a:hlinkClick r:id="rId4" tooltip="Liskov substitution principle"/>
              </a:rPr>
              <a:t>Liskov</a:t>
            </a:r>
            <a:r>
              <a:rPr lang="en-US" b="1" dirty="0">
                <a:hlinkClick r:id="rId4" tooltip="Liskov substitution principle"/>
              </a:rPr>
              <a:t> substitution principle</a:t>
            </a:r>
            <a:r>
              <a:rPr lang="en-US" b="1" dirty="0"/>
              <a:t> </a:t>
            </a:r>
            <a:r>
              <a:rPr lang="en-US" dirty="0"/>
              <a:t>– </a:t>
            </a:r>
            <a:r>
              <a:rPr lang="ru-RU" dirty="0"/>
              <a:t>обектите трябва да могат  да бъдат заменяеми с екземпляри на техните подтипове, без да се променя коректността на тази програма</a:t>
            </a:r>
            <a:endParaRPr lang="en-US" dirty="0"/>
          </a:p>
        </p:txBody>
      </p:sp>
      <p:sp>
        <p:nvSpPr>
          <p:cNvPr id="3" name="Title 2"/>
          <p:cNvSpPr>
            <a:spLocks noGrp="1"/>
          </p:cNvSpPr>
          <p:nvPr>
            <p:ph type="title"/>
          </p:nvPr>
        </p:nvSpPr>
        <p:spPr/>
        <p:txBody>
          <a:bodyPr/>
          <a:lstStyle/>
          <a:p>
            <a:r>
              <a:rPr lang="en-US" dirty="0"/>
              <a:t>S.O.L.I.D.</a:t>
            </a:r>
          </a:p>
        </p:txBody>
      </p:sp>
      <p:sp>
        <p:nvSpPr>
          <p:cNvPr id="5" name="Slide Number">
            <a:extLst>
              <a:ext uri="{FF2B5EF4-FFF2-40B4-BE49-F238E27FC236}">
                <a16:creationId xmlns:a16="http://schemas.microsoft.com/office/drawing/2014/main" id="{A7141C72-743F-4AF7-9B49-3411C5E7C09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125</a:t>
            </a:fld>
            <a:endParaRPr lang="en-US" noProof="0" dirty="0"/>
          </a:p>
        </p:txBody>
      </p:sp>
    </p:spTree>
    <p:extLst>
      <p:ext uri="{BB962C8B-B14F-4D97-AF65-F5344CB8AC3E}">
        <p14:creationId xmlns:p14="http://schemas.microsoft.com/office/powerpoint/2010/main" val="3655700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91941" y="1371600"/>
            <a:ext cx="11815018" cy="5201066"/>
          </a:xfrm>
        </p:spPr>
        <p:txBody>
          <a:bodyPr>
            <a:normAutofit/>
          </a:bodyPr>
          <a:lstStyle/>
          <a:p>
            <a:pPr>
              <a:buClr>
                <a:schemeClr val="tx1"/>
              </a:buClr>
            </a:pPr>
            <a:r>
              <a:rPr lang="en-US" b="1" dirty="0">
                <a:solidFill>
                  <a:schemeClr val="bg1"/>
                </a:solidFill>
              </a:rPr>
              <a:t>I</a:t>
            </a:r>
            <a:r>
              <a:rPr lang="en-US" dirty="0"/>
              <a:t> – </a:t>
            </a:r>
            <a:r>
              <a:rPr lang="en-US" b="1" dirty="0">
                <a:hlinkClick r:id="rId2"/>
              </a:rPr>
              <a:t>Interface segregation principle</a:t>
            </a:r>
            <a:r>
              <a:rPr lang="en-US" dirty="0"/>
              <a:t> – </a:t>
            </a:r>
            <a:r>
              <a:rPr lang="ru-RU" dirty="0"/>
              <a:t>много специфични интерфейси са по-добри от един общ интерфейс</a:t>
            </a:r>
            <a:endParaRPr lang="en-US" dirty="0"/>
          </a:p>
          <a:p>
            <a:pPr>
              <a:buClr>
                <a:schemeClr val="tx1"/>
              </a:buClr>
            </a:pPr>
            <a:r>
              <a:rPr lang="en-US" b="1" dirty="0">
                <a:solidFill>
                  <a:schemeClr val="bg1"/>
                </a:solidFill>
              </a:rPr>
              <a:t>D</a:t>
            </a:r>
            <a:r>
              <a:rPr lang="en-US" dirty="0"/>
              <a:t> – </a:t>
            </a:r>
            <a:r>
              <a:rPr lang="en-US" b="1" dirty="0">
                <a:hlinkClick r:id="rId3" tooltip="Dependency inversion principle"/>
              </a:rPr>
              <a:t>Dependency inversion principle</a:t>
            </a:r>
            <a:r>
              <a:rPr lang="en-US" b="1" dirty="0"/>
              <a:t> – </a:t>
            </a:r>
            <a:r>
              <a:rPr lang="ru-RU" dirty="0"/>
              <a:t>човек трябва да разчита на абстракции, а не на конкреции</a:t>
            </a:r>
            <a:endParaRPr lang="en-US" dirty="0"/>
          </a:p>
        </p:txBody>
      </p:sp>
      <p:sp>
        <p:nvSpPr>
          <p:cNvPr id="3" name="Title 2"/>
          <p:cNvSpPr>
            <a:spLocks noGrp="1"/>
          </p:cNvSpPr>
          <p:nvPr>
            <p:ph type="title"/>
          </p:nvPr>
        </p:nvSpPr>
        <p:spPr/>
        <p:txBody>
          <a:bodyPr/>
          <a:lstStyle/>
          <a:p>
            <a:r>
              <a:rPr lang="en-US" dirty="0"/>
              <a:t>S.O.L.I.D.</a:t>
            </a:r>
          </a:p>
        </p:txBody>
      </p:sp>
      <p:sp>
        <p:nvSpPr>
          <p:cNvPr id="5" name="Slide Number">
            <a:extLst>
              <a:ext uri="{FF2B5EF4-FFF2-40B4-BE49-F238E27FC236}">
                <a16:creationId xmlns:a16="http://schemas.microsoft.com/office/drawing/2014/main" id="{9D090CCA-71CD-4056-8285-F89E033EE1E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126</a:t>
            </a:fld>
            <a:endParaRPr lang="en-US" noProof="0" dirty="0"/>
          </a:p>
        </p:txBody>
      </p:sp>
    </p:spTree>
    <p:extLst>
      <p:ext uri="{BB962C8B-B14F-4D97-AF65-F5344CB8AC3E}">
        <p14:creationId xmlns:p14="http://schemas.microsoft.com/office/powerpoint/2010/main" val="15284341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pener, knife&#10;&#10;Description automatically generated">
            <a:extLst>
              <a:ext uri="{FF2B5EF4-FFF2-40B4-BE49-F238E27FC236}">
                <a16:creationId xmlns:a16="http://schemas.microsoft.com/office/drawing/2014/main" id="{F44F8CD9-7336-4993-992E-0C8472E71483}"/>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3453" y="1521110"/>
            <a:ext cx="2196125" cy="2196125"/>
          </a:xfrm>
          <a:prstGeom prst="rect">
            <a:avLst/>
          </a:prstGeom>
        </p:spPr>
      </p:pic>
      <p:pic>
        <p:nvPicPr>
          <p:cNvPr id="3" name="Picture 2" descr="A close up of a logo&#10;&#10;Description automatically generated">
            <a:extLst>
              <a:ext uri="{FF2B5EF4-FFF2-40B4-BE49-F238E27FC236}">
                <a16:creationId xmlns:a16="http://schemas.microsoft.com/office/drawing/2014/main" id="{0F9C2681-20C8-4941-A1E0-53A4DB79BA18}"/>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4807598" y="1330770"/>
            <a:ext cx="2576803" cy="2576803"/>
          </a:xfrm>
          <a:prstGeom prst="rect">
            <a:avLst/>
          </a:prstGeom>
        </p:spPr>
      </p:pic>
      <p:sp>
        <p:nvSpPr>
          <p:cNvPr id="4" name="Title 3">
            <a:extLst>
              <a:ext uri="{FF2B5EF4-FFF2-40B4-BE49-F238E27FC236}">
                <a16:creationId xmlns:a16="http://schemas.microsoft.com/office/drawing/2014/main" id="{8529EF6C-F2B5-47BE-8A25-D03BD1B332C9}"/>
              </a:ext>
            </a:extLst>
          </p:cNvPr>
          <p:cNvSpPr>
            <a:spLocks noGrp="1"/>
          </p:cNvSpPr>
          <p:nvPr>
            <p:ph type="title" sz="quarter" idx="10"/>
          </p:nvPr>
        </p:nvSpPr>
        <p:spPr/>
        <p:txBody>
          <a:bodyPr/>
          <a:lstStyle/>
          <a:p>
            <a:r>
              <a:rPr lang="en-US" dirty="0"/>
              <a:t>Single Responsibility</a:t>
            </a:r>
            <a:br>
              <a:rPr lang="bg-BG" dirty="0"/>
            </a:br>
            <a:r>
              <a:rPr lang="bg-BG" dirty="0"/>
              <a:t>Единична отговорност</a:t>
            </a:r>
            <a:endParaRPr lang="en-US" dirty="0"/>
          </a:p>
        </p:txBody>
      </p:sp>
    </p:spTree>
    <p:extLst>
      <p:ext uri="{BB962C8B-B14F-4D97-AF65-F5344CB8AC3E}">
        <p14:creationId xmlns:p14="http://schemas.microsoft.com/office/powerpoint/2010/main" val="4577689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bg-BG" dirty="0"/>
              <a:t>Класът трябва да  </a:t>
            </a:r>
            <a:r>
              <a:rPr lang="bg-BG" b="1" dirty="0">
                <a:solidFill>
                  <a:schemeClr val="bg1"/>
                </a:solidFill>
              </a:rPr>
              <a:t>има само една отноворност</a:t>
            </a:r>
            <a:endParaRPr lang="en-US" b="1" dirty="0">
              <a:solidFill>
                <a:schemeClr val="bg1"/>
              </a:solidFill>
            </a:endParaRPr>
          </a:p>
          <a:p>
            <a:pPr lvl="1"/>
            <a:r>
              <a:rPr lang="bg-BG" dirty="0"/>
              <a:t>Намалява</a:t>
            </a:r>
            <a:r>
              <a:rPr lang="en-US" dirty="0"/>
              <a:t> </a:t>
            </a:r>
            <a:r>
              <a:rPr lang="bg-BG" b="1" dirty="0">
                <a:solidFill>
                  <a:schemeClr val="bg1"/>
                </a:solidFill>
              </a:rPr>
              <a:t>сложността</a:t>
            </a:r>
            <a:r>
              <a:rPr lang="en-US" dirty="0"/>
              <a:t> </a:t>
            </a:r>
            <a:r>
              <a:rPr lang="bg-BG" dirty="0"/>
              <a:t>на зависимостта</a:t>
            </a:r>
            <a:endParaRPr lang="en-US" dirty="0"/>
          </a:p>
          <a:p>
            <a:pPr lvl="1"/>
            <a:r>
              <a:rPr lang="bg-BG" dirty="0"/>
              <a:t>Всяка една допълнителна отговорност е </a:t>
            </a:r>
            <a:r>
              <a:rPr lang="bg-BG" b="1" dirty="0">
                <a:solidFill>
                  <a:schemeClr val="bg1"/>
                </a:solidFill>
              </a:rPr>
              <a:t>основа</a:t>
            </a:r>
            <a:r>
              <a:rPr lang="en-US" dirty="0"/>
              <a:t> </a:t>
            </a:r>
            <a:r>
              <a:rPr lang="bg-BG" b="1" dirty="0">
                <a:solidFill>
                  <a:schemeClr val="bg1"/>
                </a:solidFill>
              </a:rPr>
              <a:t>за промяна на класа</a:t>
            </a:r>
            <a:endParaRPr lang="en-US" b="1" dirty="0">
              <a:solidFill>
                <a:schemeClr val="bg1"/>
              </a:solidFill>
            </a:endParaRPr>
          </a:p>
        </p:txBody>
      </p:sp>
      <p:sp>
        <p:nvSpPr>
          <p:cNvPr id="4" name="Title 3"/>
          <p:cNvSpPr>
            <a:spLocks noGrp="1"/>
          </p:cNvSpPr>
          <p:nvPr>
            <p:ph type="title"/>
          </p:nvPr>
        </p:nvSpPr>
        <p:spPr/>
        <p:txBody>
          <a:bodyPr/>
          <a:lstStyle/>
          <a:p>
            <a:r>
              <a:rPr lang="bg-BG" dirty="0"/>
              <a:t>Единична Отговорност Принципи</a:t>
            </a:r>
            <a:endParaRPr lang="en-US" dirty="0"/>
          </a:p>
        </p:txBody>
      </p:sp>
      <p:sp>
        <p:nvSpPr>
          <p:cNvPr id="6" name="Rectangle 5">
            <a:extLst>
              <a:ext uri="{FF2B5EF4-FFF2-40B4-BE49-F238E27FC236}">
                <a16:creationId xmlns:a16="http://schemas.microsoft.com/office/drawing/2014/main" id="{043CAAB1-1BB5-4293-8AF9-ED1802C625D6}"/>
              </a:ext>
            </a:extLst>
          </p:cNvPr>
          <p:cNvSpPr>
            <a:spLocks noChangeArrowheads="1"/>
          </p:cNvSpPr>
          <p:nvPr/>
        </p:nvSpPr>
        <p:spPr bwMode="auto">
          <a:xfrm>
            <a:off x="2065510" y="3752543"/>
            <a:ext cx="8798175"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GB" sz="2800" b="1" dirty="0">
                <a:latin typeface="Consolas" panose="020B0609020204030204" pitchFamily="49" charset="0"/>
              </a:rPr>
              <a:t>public class </a:t>
            </a:r>
            <a:r>
              <a:rPr lang="en-GB" sz="2800" b="1" dirty="0">
                <a:solidFill>
                  <a:schemeClr val="bg1"/>
                </a:solidFill>
                <a:latin typeface="Consolas" panose="020B0609020204030204" pitchFamily="49" charset="0"/>
              </a:rPr>
              <a:t>HeroSettings </a:t>
            </a:r>
            <a:r>
              <a:rPr lang="en-GB" sz="2800" b="1" dirty="0">
                <a:latin typeface="Consolas" panose="020B0609020204030204" pitchFamily="49" charset="0"/>
              </a:rPr>
              <a:t>{</a:t>
            </a:r>
          </a:p>
          <a:p>
            <a:r>
              <a:rPr lang="en-GB" sz="2800" b="1" dirty="0">
                <a:latin typeface="Consolas" panose="020B0609020204030204" pitchFamily="49" charset="0"/>
              </a:rPr>
              <a:t>  public static void </a:t>
            </a:r>
            <a:r>
              <a:rPr lang="en-GB" sz="2800" b="1" dirty="0">
                <a:solidFill>
                  <a:schemeClr val="bg1"/>
                </a:solidFill>
                <a:latin typeface="Consolas" panose="020B0609020204030204" pitchFamily="49" charset="0"/>
              </a:rPr>
              <a:t>changeName</a:t>
            </a:r>
            <a:r>
              <a:rPr lang="en-GB" sz="2800" b="1" dirty="0">
                <a:latin typeface="Consolas" panose="020B0609020204030204" pitchFamily="49" charset="0"/>
              </a:rPr>
              <a:t>(Hero hero) {</a:t>
            </a:r>
          </a:p>
          <a:p>
            <a:r>
              <a:rPr lang="en-GB" sz="2800" b="1" dirty="0">
                <a:latin typeface="Consolas" panose="020B0609020204030204" pitchFamily="49" charset="0"/>
              </a:rPr>
              <a:t>    </a:t>
            </a:r>
            <a:r>
              <a:rPr lang="en-GB" sz="2800" b="1" i="1" dirty="0">
                <a:solidFill>
                  <a:srgbClr val="00B050"/>
                </a:solidFill>
                <a:latin typeface="Consolas" panose="020B0609020204030204" pitchFamily="49" charset="0"/>
              </a:rPr>
              <a:t>// Grant option to change</a:t>
            </a:r>
          </a:p>
          <a:p>
            <a:r>
              <a:rPr lang="en-GB" sz="2800" b="1" dirty="0">
                <a:solidFill>
                  <a:srgbClr val="00B050"/>
                </a:solidFill>
                <a:latin typeface="Consolas" panose="020B0609020204030204" pitchFamily="49" charset="0"/>
              </a:rPr>
              <a:t>  </a:t>
            </a:r>
            <a:r>
              <a:rPr lang="en-GB" sz="2800" b="1" dirty="0">
                <a:latin typeface="Consolas" panose="020B0609020204030204" pitchFamily="49" charset="0"/>
              </a:rPr>
              <a:t>}</a:t>
            </a:r>
          </a:p>
          <a:p>
            <a:r>
              <a:rPr lang="en-GB" sz="2800" b="1" dirty="0">
                <a:latin typeface="Consolas" panose="020B0609020204030204" pitchFamily="49" charset="0"/>
              </a:rPr>
              <a:t>}</a:t>
            </a:r>
          </a:p>
        </p:txBody>
      </p:sp>
      <p:sp>
        <p:nvSpPr>
          <p:cNvPr id="7" name="Slide Number">
            <a:extLst>
              <a:ext uri="{FF2B5EF4-FFF2-40B4-BE49-F238E27FC236}">
                <a16:creationId xmlns:a16="http://schemas.microsoft.com/office/drawing/2014/main" id="{0D7F3376-9B1D-4154-ADB8-F2AF09CC7B0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128</a:t>
            </a:fld>
            <a:endParaRPr lang="en-US" dirty="0"/>
          </a:p>
        </p:txBody>
      </p:sp>
    </p:spTree>
    <p:extLst>
      <p:ext uri="{BB962C8B-B14F-4D97-AF65-F5344CB8AC3E}">
        <p14:creationId xmlns:p14="http://schemas.microsoft.com/office/powerpoint/2010/main" val="15296025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a:t>Единична Отговорност Принципи</a:t>
            </a:r>
            <a:endParaRPr lang="en-US" dirty="0"/>
          </a:p>
        </p:txBody>
      </p:sp>
      <p:sp>
        <p:nvSpPr>
          <p:cNvPr id="5" name="Text Placeholder 4"/>
          <p:cNvSpPr>
            <a:spLocks noGrp="1"/>
          </p:cNvSpPr>
          <p:nvPr>
            <p:ph type="body" sz="quarter" idx="10"/>
          </p:nvPr>
        </p:nvSpPr>
        <p:spPr/>
        <p:txBody>
          <a:bodyPr/>
          <a:lstStyle/>
          <a:p>
            <a:r>
              <a:rPr lang="bg-BG" sz="3400" dirty="0"/>
              <a:t>Все пак класовете </a:t>
            </a:r>
            <a:r>
              <a:rPr lang="bg-BG" sz="3400" b="1" dirty="0">
                <a:solidFill>
                  <a:schemeClr val="bg1"/>
                </a:solidFill>
              </a:rPr>
              <a:t>могат да имат множество методи</a:t>
            </a:r>
            <a:endParaRPr lang="en-US" sz="3400" b="1" dirty="0">
              <a:solidFill>
                <a:schemeClr val="bg1"/>
              </a:solidFill>
            </a:endParaRPr>
          </a:p>
          <a:p>
            <a:pPr lvl="1"/>
            <a:r>
              <a:rPr lang="bg-BG" dirty="0"/>
              <a:t>Всеки метод трябва да има </a:t>
            </a:r>
            <a:r>
              <a:rPr lang="bg-BG" b="1" dirty="0">
                <a:solidFill>
                  <a:schemeClr val="bg1"/>
                </a:solidFill>
              </a:rPr>
              <a:t>една функционална част </a:t>
            </a:r>
            <a:r>
              <a:rPr lang="bg-BG" dirty="0"/>
              <a:t>от отговорността на класа</a:t>
            </a:r>
            <a:endParaRPr lang="en-US" dirty="0"/>
          </a:p>
        </p:txBody>
      </p:sp>
      <p:sp>
        <p:nvSpPr>
          <p:cNvPr id="6" name="Rectangle 5">
            <a:extLst>
              <a:ext uri="{FF2B5EF4-FFF2-40B4-BE49-F238E27FC236}">
                <a16:creationId xmlns:a16="http://schemas.microsoft.com/office/drawing/2014/main" id="{043CAAB1-1BB5-4293-8AF9-ED1802C625D6}"/>
              </a:ext>
            </a:extLst>
          </p:cNvPr>
          <p:cNvSpPr>
            <a:spLocks noChangeArrowheads="1"/>
          </p:cNvSpPr>
          <p:nvPr/>
        </p:nvSpPr>
        <p:spPr bwMode="auto">
          <a:xfrm>
            <a:off x="2443940" y="2995502"/>
            <a:ext cx="8952807" cy="353943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GB" sz="2800" b="1" dirty="0">
                <a:latin typeface="Consolas" panose="020B0609020204030204" pitchFamily="49" charset="0"/>
              </a:rPr>
              <a:t>public class </a:t>
            </a:r>
            <a:r>
              <a:rPr lang="en-GB" sz="2800" b="1" dirty="0">
                <a:solidFill>
                  <a:schemeClr val="bg1"/>
                </a:solidFill>
                <a:latin typeface="Consolas" panose="020B0609020204030204" pitchFamily="49" charset="0"/>
              </a:rPr>
              <a:t>HeroSettings </a:t>
            </a:r>
            <a:r>
              <a:rPr lang="en-GB" sz="2800" b="1" dirty="0">
                <a:latin typeface="Consolas" panose="020B0609020204030204" pitchFamily="49" charset="0"/>
              </a:rPr>
              <a:t>{</a:t>
            </a:r>
          </a:p>
          <a:p>
            <a:r>
              <a:rPr lang="en-GB" sz="2800" b="1" dirty="0">
                <a:latin typeface="Consolas" panose="020B0609020204030204" pitchFamily="49" charset="0"/>
              </a:rPr>
              <a:t>  public static void </a:t>
            </a:r>
            <a:r>
              <a:rPr lang="en-GB" sz="2800" b="1" dirty="0">
                <a:solidFill>
                  <a:schemeClr val="bg1"/>
                </a:solidFill>
                <a:latin typeface="Consolas" panose="020B0609020204030204" pitchFamily="49" charset="0"/>
              </a:rPr>
              <a:t>changeName</a:t>
            </a:r>
            <a:r>
              <a:rPr lang="en-GB" sz="2800" b="1" dirty="0">
                <a:latin typeface="Consolas" panose="020B0609020204030204" pitchFamily="49" charset="0"/>
              </a:rPr>
              <a:t>(Hero hero) {</a:t>
            </a:r>
          </a:p>
          <a:p>
            <a:r>
              <a:rPr lang="en-GB" sz="2800" b="1" dirty="0">
                <a:latin typeface="Consolas" panose="020B0609020204030204" pitchFamily="49" charset="0"/>
              </a:rPr>
              <a:t>    </a:t>
            </a:r>
            <a:r>
              <a:rPr lang="en-GB" sz="2800" b="1" i="1" dirty="0">
                <a:solidFill>
                  <a:srgbClr val="00B050"/>
                </a:solidFill>
                <a:latin typeface="Consolas" panose="020B0609020204030204" pitchFamily="49" charset="0"/>
              </a:rPr>
              <a:t>// Grant option to change name</a:t>
            </a:r>
          </a:p>
          <a:p>
            <a:r>
              <a:rPr lang="en-GB" sz="2800" b="1" dirty="0">
                <a:latin typeface="Consolas" panose="020B0609020204030204" pitchFamily="49" charset="0"/>
              </a:rPr>
              <a:t>  }</a:t>
            </a:r>
          </a:p>
          <a:p>
            <a:r>
              <a:rPr lang="en-GB" sz="2800" b="1" dirty="0">
                <a:latin typeface="Consolas" panose="020B0609020204030204" pitchFamily="49" charset="0"/>
              </a:rPr>
              <a:t>  public static void </a:t>
            </a:r>
            <a:r>
              <a:rPr lang="en-GB" sz="2800" b="1" dirty="0">
                <a:solidFill>
                  <a:schemeClr val="bg1"/>
                </a:solidFill>
                <a:latin typeface="Consolas" panose="020B0609020204030204" pitchFamily="49" charset="0"/>
              </a:rPr>
              <a:t>selectRole</a:t>
            </a:r>
            <a:r>
              <a:rPr lang="en-GB" sz="2800" b="1" dirty="0">
                <a:latin typeface="Consolas" panose="020B0609020204030204" pitchFamily="49" charset="0"/>
              </a:rPr>
              <a:t>(Hero hero) {</a:t>
            </a:r>
          </a:p>
          <a:p>
            <a:r>
              <a:rPr lang="en-GB" sz="2800" b="1" dirty="0">
                <a:solidFill>
                  <a:srgbClr val="00B050"/>
                </a:solidFill>
                <a:latin typeface="Consolas" panose="020B0609020204030204" pitchFamily="49" charset="0"/>
              </a:rPr>
              <a:t>    </a:t>
            </a:r>
            <a:r>
              <a:rPr lang="en-GB" sz="2800" b="1" i="1" dirty="0">
                <a:solidFill>
                  <a:srgbClr val="00B050"/>
                </a:solidFill>
                <a:latin typeface="Consolas" panose="020B0609020204030204" pitchFamily="49" charset="0"/>
              </a:rPr>
              <a:t>// Grant option to select role</a:t>
            </a:r>
          </a:p>
          <a:p>
            <a:r>
              <a:rPr lang="en-GB" sz="2800" b="1" dirty="0">
                <a:latin typeface="Consolas" panose="020B0609020204030204" pitchFamily="49" charset="0"/>
              </a:rPr>
              <a:t>  }</a:t>
            </a:r>
          </a:p>
          <a:p>
            <a:r>
              <a:rPr lang="en-GB" sz="2800" b="1" dirty="0">
                <a:latin typeface="Consolas" panose="020B0609020204030204" pitchFamily="49" charset="0"/>
              </a:rPr>
              <a:t>}</a:t>
            </a:r>
          </a:p>
        </p:txBody>
      </p:sp>
      <p:sp>
        <p:nvSpPr>
          <p:cNvPr id="7" name="Slide Number">
            <a:extLst>
              <a:ext uri="{FF2B5EF4-FFF2-40B4-BE49-F238E27FC236}">
                <a16:creationId xmlns:a16="http://schemas.microsoft.com/office/drawing/2014/main" id="{B65BB3FF-8C86-44C0-AF88-B710720900A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129</a:t>
            </a:fld>
            <a:endParaRPr lang="en-US" dirty="0"/>
          </a:p>
        </p:txBody>
      </p:sp>
    </p:spTree>
    <p:extLst>
      <p:ext uri="{BB962C8B-B14F-4D97-AF65-F5344CB8AC3E}">
        <p14:creationId xmlns:p14="http://schemas.microsoft.com/office/powerpoint/2010/main" val="40036012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478152-5470-4440-B187-7D3AC79CBE81}"/>
              </a:ext>
            </a:extLst>
          </p:cNvPr>
          <p:cNvPicPr>
            <a:picLocks noChangeAspect="1"/>
          </p:cNvPicPr>
          <p:nvPr/>
        </p:nvPicPr>
        <p:blipFill>
          <a:blip r:embed="rId2" cstate="hqprint">
            <a:extLst>
              <a:ext uri="{BEBA8EAE-BF5A-486C-A8C5-ECC9F3942E4B}">
                <a14:imgProps xmlns:a14="http://schemas.microsoft.com/office/drawing/2010/main">
                  <a14:imgLayer r:embed="rId3">
                    <a14:imgEffect>
                      <a14:brightnessContrast bright="26000" contrast="33000"/>
                    </a14:imgEffect>
                  </a14:imgLayer>
                </a14:imgProps>
              </a:ext>
              <a:ext uri="{28A0092B-C50C-407E-A947-70E740481C1C}">
                <a14:useLocalDpi xmlns:a14="http://schemas.microsoft.com/office/drawing/2010/main" val="0"/>
              </a:ext>
            </a:extLst>
          </a:blip>
          <a:stretch>
            <a:fillRect/>
          </a:stretch>
        </p:blipFill>
        <p:spPr>
          <a:xfrm>
            <a:off x="4458265" y="1777331"/>
            <a:ext cx="3228921" cy="1894784"/>
          </a:xfrm>
          <a:prstGeom prst="rect">
            <a:avLst/>
          </a:prstGeom>
        </p:spPr>
      </p:pic>
      <p:sp>
        <p:nvSpPr>
          <p:cNvPr id="3" name="Title 2">
            <a:extLst>
              <a:ext uri="{FF2B5EF4-FFF2-40B4-BE49-F238E27FC236}">
                <a16:creationId xmlns:a16="http://schemas.microsoft.com/office/drawing/2014/main" id="{38773F42-4FDF-4853-AC3E-837E6A3850B8}"/>
              </a:ext>
            </a:extLst>
          </p:cNvPr>
          <p:cNvSpPr>
            <a:spLocks noGrp="1"/>
          </p:cNvSpPr>
          <p:nvPr>
            <p:ph type="title" sz="quarter" idx="10"/>
          </p:nvPr>
        </p:nvSpPr>
        <p:spPr/>
        <p:txBody>
          <a:bodyPr/>
          <a:lstStyle/>
          <a:p>
            <a:r>
              <a:rPr lang="bg-BG" dirty="0"/>
              <a:t>Енумерации–</a:t>
            </a:r>
            <a:br>
              <a:rPr lang="bg-BG" dirty="0"/>
            </a:br>
            <a:r>
              <a:rPr lang="bg-BG" dirty="0"/>
              <a:t>Изброявяния</a:t>
            </a:r>
            <a:endParaRPr lang="en-US" dirty="0"/>
          </a:p>
        </p:txBody>
      </p:sp>
    </p:spTree>
    <p:extLst>
      <p:ext uri="{BB962C8B-B14F-4D97-AF65-F5344CB8AC3E}">
        <p14:creationId xmlns:p14="http://schemas.microsoft.com/office/powerpoint/2010/main" val="4524179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9FAC91C-06E4-480B-9890-AB145FBFD1BA}"/>
              </a:ext>
            </a:extLst>
          </p:cNvPr>
          <p:cNvGrpSpPr/>
          <p:nvPr/>
        </p:nvGrpSpPr>
        <p:grpSpPr>
          <a:xfrm>
            <a:off x="4375831" y="1485899"/>
            <a:ext cx="3579586" cy="2278744"/>
            <a:chOff x="4374243" y="1485899"/>
            <a:chExt cx="3579586" cy="2278744"/>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4243" y="1618342"/>
              <a:ext cx="2013857" cy="201385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5085" y="1485899"/>
              <a:ext cx="2278744" cy="2278744"/>
            </a:xfrm>
            <a:prstGeom prst="rect">
              <a:avLst/>
            </a:prstGeom>
          </p:spPr>
        </p:pic>
      </p:grpSp>
      <p:sp>
        <p:nvSpPr>
          <p:cNvPr id="3" name="Title 2">
            <a:extLst>
              <a:ext uri="{FF2B5EF4-FFF2-40B4-BE49-F238E27FC236}">
                <a16:creationId xmlns:a16="http://schemas.microsoft.com/office/drawing/2014/main" id="{4BDD1D90-074F-4041-8363-7A7B3A0193EF}"/>
              </a:ext>
            </a:extLst>
          </p:cNvPr>
          <p:cNvSpPr>
            <a:spLocks noGrp="1"/>
          </p:cNvSpPr>
          <p:nvPr>
            <p:ph type="title" sz="quarter" idx="10"/>
          </p:nvPr>
        </p:nvSpPr>
        <p:spPr/>
        <p:txBody>
          <a:bodyPr/>
          <a:lstStyle/>
          <a:p>
            <a:r>
              <a:rPr lang="bg-BG" dirty="0"/>
              <a:t>Отворено</a:t>
            </a:r>
            <a:r>
              <a:rPr lang="en-US" dirty="0"/>
              <a:t> / </a:t>
            </a:r>
            <a:r>
              <a:rPr lang="bg-BG" dirty="0"/>
              <a:t>Затворено</a:t>
            </a:r>
            <a:endParaRPr lang="en-US" dirty="0"/>
          </a:p>
        </p:txBody>
      </p:sp>
    </p:spTree>
    <p:extLst>
      <p:ext uri="{BB962C8B-B14F-4D97-AF65-F5344CB8AC3E}">
        <p14:creationId xmlns:p14="http://schemas.microsoft.com/office/powerpoint/2010/main" val="2693765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B3C2EF-4899-4555-B411-BC5E771FF190}"/>
              </a:ext>
            </a:extLst>
          </p:cNvPr>
          <p:cNvSpPr>
            <a:spLocks noGrp="1"/>
          </p:cNvSpPr>
          <p:nvPr>
            <p:ph type="body" sz="quarter" idx="10"/>
          </p:nvPr>
        </p:nvSpPr>
        <p:spPr/>
        <p:txBody>
          <a:bodyPr>
            <a:normAutofit/>
          </a:bodyPr>
          <a:lstStyle/>
          <a:p>
            <a:r>
              <a:rPr lang="bg-BG" dirty="0"/>
              <a:t>Софтуерните </a:t>
            </a:r>
            <a:r>
              <a:rPr lang="en-US" dirty="0"/>
              <a:t> </a:t>
            </a:r>
            <a:r>
              <a:rPr lang="bg-BG" dirty="0"/>
              <a:t>обекти</a:t>
            </a:r>
            <a:r>
              <a:rPr lang="en-US" dirty="0"/>
              <a:t> (</a:t>
            </a:r>
            <a:r>
              <a:rPr lang="bg-BG" dirty="0"/>
              <a:t>класове</a:t>
            </a:r>
            <a:r>
              <a:rPr lang="en-US" dirty="0"/>
              <a:t>, </a:t>
            </a:r>
            <a:r>
              <a:rPr lang="bg-BG" dirty="0"/>
              <a:t>модули</a:t>
            </a:r>
            <a:r>
              <a:rPr lang="en-US" dirty="0"/>
              <a:t>, </a:t>
            </a:r>
            <a:r>
              <a:rPr lang="bg-BG" dirty="0"/>
              <a:t>функции</a:t>
            </a:r>
            <a:r>
              <a:rPr lang="en-US" dirty="0"/>
              <a:t>, </a:t>
            </a:r>
            <a:r>
              <a:rPr lang="bg-BG" dirty="0"/>
              <a:t>др</a:t>
            </a:r>
            <a:r>
              <a:rPr lang="en-US" dirty="0"/>
              <a:t>.) </a:t>
            </a:r>
            <a:r>
              <a:rPr lang="bg-BG" dirty="0"/>
              <a:t>трябва да бъдат</a:t>
            </a:r>
            <a:endParaRPr lang="en-US" dirty="0"/>
          </a:p>
          <a:p>
            <a:pPr lvl="1">
              <a:buClr>
                <a:schemeClr val="tx1"/>
              </a:buClr>
            </a:pPr>
            <a:r>
              <a:rPr lang="bg-BG" b="1" dirty="0">
                <a:solidFill>
                  <a:schemeClr val="bg1"/>
                </a:solidFill>
              </a:rPr>
              <a:t>Отворени </a:t>
            </a:r>
            <a:r>
              <a:rPr lang="bg-BG" dirty="0"/>
              <a:t>за</a:t>
            </a:r>
            <a:r>
              <a:rPr lang="en-US" dirty="0"/>
              <a:t> </a:t>
            </a:r>
            <a:r>
              <a:rPr lang="bg-BG" b="1" dirty="0">
                <a:solidFill>
                  <a:schemeClr val="bg1"/>
                </a:solidFill>
              </a:rPr>
              <a:t>разширения</a:t>
            </a:r>
            <a:endParaRPr lang="en-US" b="1" dirty="0">
              <a:solidFill>
                <a:schemeClr val="bg1"/>
              </a:solidFill>
            </a:endParaRPr>
          </a:p>
          <a:p>
            <a:pPr lvl="1">
              <a:buClr>
                <a:schemeClr val="tx1"/>
              </a:buClr>
            </a:pPr>
            <a:r>
              <a:rPr lang="bg-BG" b="1" dirty="0">
                <a:solidFill>
                  <a:schemeClr val="bg1"/>
                </a:solidFill>
              </a:rPr>
              <a:t>затворени</a:t>
            </a:r>
            <a:r>
              <a:rPr lang="en-US" dirty="0"/>
              <a:t> </a:t>
            </a:r>
            <a:r>
              <a:rPr lang="bg-BG" dirty="0"/>
              <a:t>за</a:t>
            </a:r>
            <a:r>
              <a:rPr lang="en-US" dirty="0"/>
              <a:t> </a:t>
            </a:r>
            <a:r>
              <a:rPr lang="bg-BG" b="1" dirty="0">
                <a:solidFill>
                  <a:schemeClr val="bg1"/>
                </a:solidFill>
              </a:rPr>
              <a:t>модификации</a:t>
            </a:r>
            <a:endParaRPr lang="en-US" b="1" dirty="0">
              <a:solidFill>
                <a:schemeClr val="bg1"/>
              </a:solidFill>
            </a:endParaRPr>
          </a:p>
          <a:p>
            <a:pPr>
              <a:spcBef>
                <a:spcPts val="1800"/>
              </a:spcBef>
              <a:buClr>
                <a:schemeClr val="tx1"/>
              </a:buClr>
            </a:pPr>
            <a:r>
              <a:rPr lang="bg-BG" b="1" dirty="0">
                <a:solidFill>
                  <a:schemeClr val="bg1"/>
                </a:solidFill>
              </a:rPr>
              <a:t>Проектирайте </a:t>
            </a:r>
            <a:r>
              <a:rPr lang="en-US" b="1" dirty="0">
                <a:solidFill>
                  <a:schemeClr val="bg1"/>
                </a:solidFill>
              </a:rPr>
              <a:t> </a:t>
            </a:r>
            <a:r>
              <a:rPr lang="bg-BG" dirty="0"/>
              <a:t>кода</a:t>
            </a:r>
            <a:r>
              <a:rPr lang="en-US" dirty="0"/>
              <a:t>,</a:t>
            </a:r>
            <a:r>
              <a:rPr lang="bg-BG" dirty="0"/>
              <a:t>така че може да се добави </a:t>
            </a:r>
            <a:r>
              <a:rPr lang="bg-BG" b="1" dirty="0">
                <a:solidFill>
                  <a:schemeClr val="bg1"/>
                </a:solidFill>
              </a:rPr>
              <a:t>нова</a:t>
            </a:r>
            <a:r>
              <a:rPr lang="en-US" b="1" dirty="0">
                <a:solidFill>
                  <a:schemeClr val="bg1"/>
                </a:solidFill>
              </a:rPr>
              <a:t> </a:t>
            </a:r>
            <a:r>
              <a:rPr lang="bg-BG" dirty="0"/>
              <a:t>функционаслост с </a:t>
            </a:r>
            <a:r>
              <a:rPr lang="bg-BG" b="1" dirty="0">
                <a:solidFill>
                  <a:schemeClr val="bg1"/>
                </a:solidFill>
              </a:rPr>
              <a:t>минимални промени </a:t>
            </a:r>
            <a:r>
              <a:rPr lang="bg-BG" dirty="0"/>
              <a:t>в </a:t>
            </a:r>
            <a:r>
              <a:rPr lang="bg-BG" b="1" dirty="0">
                <a:solidFill>
                  <a:schemeClr val="bg1"/>
                </a:solidFill>
              </a:rPr>
              <a:t>съществуващия</a:t>
            </a:r>
            <a:r>
              <a:rPr lang="en-US" b="1" dirty="0">
                <a:solidFill>
                  <a:schemeClr val="bg1"/>
                </a:solidFill>
              </a:rPr>
              <a:t> </a:t>
            </a:r>
            <a:r>
              <a:rPr lang="bg-BG" dirty="0"/>
              <a:t>код</a:t>
            </a:r>
            <a:endParaRPr lang="en-GB" dirty="0"/>
          </a:p>
        </p:txBody>
      </p:sp>
      <p:sp>
        <p:nvSpPr>
          <p:cNvPr id="4" name="Title 3"/>
          <p:cNvSpPr>
            <a:spLocks noGrp="1"/>
          </p:cNvSpPr>
          <p:nvPr>
            <p:ph type="title"/>
          </p:nvPr>
        </p:nvSpPr>
        <p:spPr/>
        <p:txBody>
          <a:bodyPr/>
          <a:lstStyle/>
          <a:p>
            <a:r>
              <a:rPr lang="bg-BG" dirty="0"/>
              <a:t>Какво е Отворено</a:t>
            </a:r>
            <a:r>
              <a:rPr lang="en-US" dirty="0"/>
              <a:t>/</a:t>
            </a:r>
            <a:r>
              <a:rPr lang="bg-BG" dirty="0"/>
              <a:t>Затворено</a:t>
            </a:r>
            <a:r>
              <a:rPr lang="en-US" dirty="0"/>
              <a:t>? </a:t>
            </a:r>
          </a:p>
        </p:txBody>
      </p:sp>
      <p:sp>
        <p:nvSpPr>
          <p:cNvPr id="5" name="Slide Number">
            <a:extLst>
              <a:ext uri="{FF2B5EF4-FFF2-40B4-BE49-F238E27FC236}">
                <a16:creationId xmlns:a16="http://schemas.microsoft.com/office/drawing/2014/main" id="{3718B8B5-7740-4D78-9ACF-216A1CCEC83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131</a:t>
            </a:fld>
            <a:endParaRPr lang="en-US" dirty="0"/>
          </a:p>
        </p:txBody>
      </p:sp>
    </p:spTree>
    <p:extLst>
      <p:ext uri="{BB962C8B-B14F-4D97-AF65-F5344CB8AC3E}">
        <p14:creationId xmlns:p14="http://schemas.microsoft.com/office/powerpoint/2010/main" val="2830476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bg-BG" sz="3400" dirty="0"/>
              <a:t>Внедряването взима в предвид </a:t>
            </a:r>
            <a:r>
              <a:rPr lang="bg-BG" sz="3400" b="1" dirty="0">
                <a:solidFill>
                  <a:schemeClr val="bg1"/>
                </a:solidFill>
              </a:rPr>
              <a:t>бъдещия растеж</a:t>
            </a:r>
            <a:endParaRPr lang="en-GB" sz="3400" b="1" dirty="0">
              <a:solidFill>
                <a:schemeClr val="bg1"/>
              </a:solidFill>
            </a:endParaRPr>
          </a:p>
          <a:p>
            <a:r>
              <a:rPr lang="bg-BG" sz="3400" dirty="0"/>
              <a:t>Новата или</a:t>
            </a:r>
            <a:r>
              <a:rPr lang="en-US" sz="3400" dirty="0"/>
              <a:t> </a:t>
            </a:r>
            <a:r>
              <a:rPr lang="bg-BG" sz="3400" b="1" dirty="0">
                <a:solidFill>
                  <a:schemeClr val="bg1"/>
                </a:solidFill>
              </a:rPr>
              <a:t>модифицираната функцоналност </a:t>
            </a:r>
            <a:r>
              <a:rPr lang="ru-RU" sz="3400" dirty="0"/>
              <a:t>засяга малко или изобщо не засяга вътрешната структура и потока от данни на системата</a:t>
            </a:r>
            <a:endParaRPr lang="en-GB" sz="3400" dirty="0"/>
          </a:p>
        </p:txBody>
      </p:sp>
      <p:sp>
        <p:nvSpPr>
          <p:cNvPr id="3" name="Title 2"/>
          <p:cNvSpPr>
            <a:spLocks noGrp="1"/>
          </p:cNvSpPr>
          <p:nvPr>
            <p:ph type="title"/>
          </p:nvPr>
        </p:nvSpPr>
        <p:spPr/>
        <p:txBody>
          <a:bodyPr/>
          <a:lstStyle/>
          <a:p>
            <a:r>
              <a:rPr lang="bg-BG" dirty="0"/>
              <a:t>Разширяемост</a:t>
            </a:r>
            <a:endParaRPr lang="en-US" dirty="0"/>
          </a:p>
        </p:txBody>
      </p:sp>
      <p:pic>
        <p:nvPicPr>
          <p:cNvPr id="5" name="Picture 4"/>
          <p:cNvPicPr>
            <a:picLocks noChangeAspect="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43192" y="3159507"/>
            <a:ext cx="3307996" cy="3307996"/>
          </a:xfrm>
          <a:prstGeom prst="rect">
            <a:avLst/>
          </a:prstGeom>
        </p:spPr>
      </p:pic>
      <p:sp>
        <p:nvSpPr>
          <p:cNvPr id="6" name="Slide Number">
            <a:extLst>
              <a:ext uri="{FF2B5EF4-FFF2-40B4-BE49-F238E27FC236}">
                <a16:creationId xmlns:a16="http://schemas.microsoft.com/office/drawing/2014/main" id="{ABD6E4C3-1F07-433C-8801-6FCC5EBC504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132</a:t>
            </a:fld>
            <a:endParaRPr lang="en-US" noProof="0" dirty="0"/>
          </a:p>
        </p:txBody>
      </p:sp>
    </p:spTree>
    <p:extLst>
      <p:ext uri="{BB962C8B-B14F-4D97-AF65-F5344CB8AC3E}">
        <p14:creationId xmlns:p14="http://schemas.microsoft.com/office/powerpoint/2010/main" val="22830563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ru-RU" sz="3400" dirty="0"/>
              <a:t>Повторната употреба на софтуера се отнася до </a:t>
            </a:r>
            <a:r>
              <a:rPr lang="bg-BG" sz="3400" b="1" dirty="0">
                <a:solidFill>
                  <a:schemeClr val="bg1"/>
                </a:solidFill>
              </a:rPr>
              <a:t>конструктивни характеристики</a:t>
            </a:r>
            <a:r>
              <a:rPr lang="en-US" sz="3400" b="1" dirty="0">
                <a:solidFill>
                  <a:schemeClr val="bg1"/>
                </a:solidFill>
              </a:rPr>
              <a:t> </a:t>
            </a:r>
            <a:r>
              <a:rPr lang="bg-BG" sz="3400" dirty="0"/>
              <a:t>на софтуерен </a:t>
            </a:r>
            <a:r>
              <a:rPr lang="bg-BG" sz="3400" b="1" dirty="0">
                <a:solidFill>
                  <a:schemeClr val="bg1"/>
                </a:solidFill>
              </a:rPr>
              <a:t>елемент</a:t>
            </a:r>
            <a:r>
              <a:rPr lang="en-US" sz="3400" dirty="0"/>
              <a:t> </a:t>
            </a:r>
            <a:r>
              <a:rPr lang="bg-BG" sz="3400" dirty="0"/>
              <a:t>, които подобряват неговата </a:t>
            </a:r>
            <a:r>
              <a:rPr lang="bg-BG" sz="3400" b="1" dirty="0">
                <a:solidFill>
                  <a:schemeClr val="bg1"/>
                </a:solidFill>
              </a:rPr>
              <a:t>пригодност</a:t>
            </a:r>
            <a:r>
              <a:rPr lang="en-US" sz="3400" dirty="0"/>
              <a:t> </a:t>
            </a:r>
            <a:r>
              <a:rPr lang="bg-BG" sz="3400" dirty="0"/>
              <a:t>за </a:t>
            </a:r>
            <a:r>
              <a:rPr lang="bg-BG" sz="3400" b="1" dirty="0">
                <a:solidFill>
                  <a:schemeClr val="bg1"/>
                </a:solidFill>
              </a:rPr>
              <a:t>повторна употреба</a:t>
            </a:r>
            <a:endParaRPr lang="en-US" sz="3400" b="1" dirty="0">
              <a:solidFill>
                <a:schemeClr val="bg1"/>
              </a:solidFill>
            </a:endParaRPr>
          </a:p>
          <a:p>
            <a:r>
              <a:rPr lang="bg-BG" sz="3400" dirty="0"/>
              <a:t>Модулност</a:t>
            </a:r>
            <a:endParaRPr lang="en-GB" sz="3400" dirty="0"/>
          </a:p>
          <a:p>
            <a:r>
              <a:rPr lang="bg-BG" sz="3400" dirty="0"/>
              <a:t>Ниско сцепление</a:t>
            </a:r>
            <a:endParaRPr lang="en-GB" sz="3400" dirty="0"/>
          </a:p>
          <a:p>
            <a:r>
              <a:rPr lang="bg-BG" sz="3400" dirty="0"/>
              <a:t>Висока кохезия</a:t>
            </a:r>
            <a:endParaRPr lang="en-GB" sz="3400" dirty="0"/>
          </a:p>
          <a:p>
            <a:r>
              <a:rPr lang="bg-BG" sz="3400" dirty="0"/>
              <a:t>Свърване и кохезия</a:t>
            </a:r>
            <a:endParaRPr lang="en-US" sz="3400" dirty="0"/>
          </a:p>
        </p:txBody>
      </p:sp>
      <p:sp>
        <p:nvSpPr>
          <p:cNvPr id="3" name="Title 2"/>
          <p:cNvSpPr>
            <a:spLocks noGrp="1"/>
          </p:cNvSpPr>
          <p:nvPr>
            <p:ph type="title"/>
          </p:nvPr>
        </p:nvSpPr>
        <p:spPr/>
        <p:txBody>
          <a:bodyPr/>
          <a:lstStyle/>
          <a:p>
            <a:r>
              <a:rPr lang="bg-BG" dirty="0"/>
              <a:t>Преизползване</a:t>
            </a:r>
            <a:endParaRPr lang="en-US" dirty="0"/>
          </a:p>
        </p:txBody>
      </p:sp>
      <p:pic>
        <p:nvPicPr>
          <p:cNvPr id="6" name="Picture 5">
            <a:extLst>
              <a:ext uri="{FF2B5EF4-FFF2-40B4-BE49-F238E27FC236}">
                <a16:creationId xmlns:a16="http://schemas.microsoft.com/office/drawing/2014/main" id="{B19AF66D-02D5-4E5A-B768-40F6A17A9428}"/>
              </a:ext>
            </a:extLst>
          </p:cNvPr>
          <p:cNvPicPr>
            <a:picLocks noChangeAspect="1"/>
          </p:cNvPicPr>
          <p:nvPr/>
        </p:nvPicPr>
        <p:blipFill>
          <a:blip r:embed="rId2">
            <a:duotone>
              <a:schemeClr val="accent3">
                <a:shade val="45000"/>
                <a:satMod val="135000"/>
              </a:schemeClr>
              <a:prstClr val="white"/>
            </a:duotone>
          </a:blip>
          <a:stretch>
            <a:fillRect/>
          </a:stretch>
        </p:blipFill>
        <p:spPr>
          <a:xfrm>
            <a:off x="6681000" y="3159000"/>
            <a:ext cx="2903159" cy="2889656"/>
          </a:xfrm>
          <a:prstGeom prst="rect">
            <a:avLst/>
          </a:prstGeom>
        </p:spPr>
      </p:pic>
      <p:sp>
        <p:nvSpPr>
          <p:cNvPr id="7" name="Slide Number">
            <a:extLst>
              <a:ext uri="{FF2B5EF4-FFF2-40B4-BE49-F238E27FC236}">
                <a16:creationId xmlns:a16="http://schemas.microsoft.com/office/drawing/2014/main" id="{58A32EE1-F1D0-4E44-BC04-7010833E2AB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133</a:t>
            </a:fld>
            <a:endParaRPr lang="en-US" noProof="0" dirty="0"/>
          </a:p>
        </p:txBody>
      </p:sp>
    </p:spTree>
    <p:extLst>
      <p:ext uri="{BB962C8B-B14F-4D97-AF65-F5344CB8AC3E}">
        <p14:creationId xmlns:p14="http://schemas.microsoft.com/office/powerpoint/2010/main" val="20907327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buClr>
                <a:schemeClr val="tx1"/>
              </a:buClr>
            </a:pPr>
            <a:r>
              <a:rPr lang="bg-BG" sz="3400" b="1" dirty="0">
                <a:solidFill>
                  <a:schemeClr val="bg1"/>
                </a:solidFill>
              </a:rPr>
              <a:t>Каскадни промени </a:t>
            </a:r>
            <a:r>
              <a:rPr lang="bg-BG" sz="3400" dirty="0"/>
              <a:t>чрез модули</a:t>
            </a:r>
            <a:endParaRPr lang="en-GB" sz="3400" dirty="0"/>
          </a:p>
          <a:p>
            <a:r>
              <a:rPr lang="bg-BG" sz="3400" dirty="0"/>
              <a:t>Всяка промяна </a:t>
            </a:r>
            <a:r>
              <a:rPr lang="bg-BG" sz="3400" b="1" dirty="0">
                <a:solidFill>
                  <a:schemeClr val="bg1"/>
                </a:solidFill>
              </a:rPr>
              <a:t>изисква повторно тестване</a:t>
            </a:r>
            <a:endParaRPr lang="en-GB" sz="3400" b="1" dirty="0">
              <a:solidFill>
                <a:schemeClr val="bg1"/>
              </a:solidFill>
            </a:endParaRPr>
          </a:p>
          <a:p>
            <a:r>
              <a:rPr lang="bg-BG" sz="3400" dirty="0"/>
              <a:t>Лгическа</a:t>
            </a:r>
            <a:r>
              <a:rPr lang="en-GB" sz="3400" dirty="0"/>
              <a:t> </a:t>
            </a:r>
            <a:r>
              <a:rPr lang="bg-BG" sz="3400" b="1" dirty="0">
                <a:solidFill>
                  <a:schemeClr val="bg1"/>
                </a:solidFill>
              </a:rPr>
              <a:t>зависимост</a:t>
            </a:r>
            <a:r>
              <a:rPr lang="en-GB" sz="3400" dirty="0"/>
              <a:t> </a:t>
            </a:r>
            <a:r>
              <a:rPr lang="bg-BG" sz="3400" dirty="0"/>
              <a:t>от условните състояния</a:t>
            </a:r>
            <a:endParaRPr lang="en-GB" sz="3400" dirty="0"/>
          </a:p>
        </p:txBody>
      </p:sp>
      <p:sp>
        <p:nvSpPr>
          <p:cNvPr id="3" name="Title 2"/>
          <p:cNvSpPr>
            <a:spLocks noGrp="1"/>
          </p:cNvSpPr>
          <p:nvPr>
            <p:ph type="title"/>
          </p:nvPr>
        </p:nvSpPr>
        <p:spPr/>
        <p:txBody>
          <a:bodyPr/>
          <a:lstStyle/>
          <a:p>
            <a:r>
              <a:rPr lang="bg-BG" dirty="0"/>
              <a:t>ОЗП</a:t>
            </a:r>
            <a:r>
              <a:rPr lang="en-GB" dirty="0"/>
              <a:t> – </a:t>
            </a:r>
            <a:r>
              <a:rPr lang="bg-BG" dirty="0"/>
              <a:t>Нарушения</a:t>
            </a:r>
            <a:endParaRPr lang="en-US" dirty="0"/>
          </a:p>
        </p:txBody>
      </p:sp>
      <p:pic>
        <p:nvPicPr>
          <p:cNvPr id="6" name="Picture 5" descr="A picture containing crosswalk&#10;&#10;Description automatically generated">
            <a:extLst>
              <a:ext uri="{FF2B5EF4-FFF2-40B4-BE49-F238E27FC236}">
                <a16:creationId xmlns:a16="http://schemas.microsoft.com/office/drawing/2014/main" id="{0464549F-26D6-4E49-B0ED-EFC8B69EE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2320" y="3228930"/>
            <a:ext cx="3168264" cy="3168264"/>
          </a:xfrm>
          <a:prstGeom prst="rect">
            <a:avLst/>
          </a:prstGeom>
        </p:spPr>
      </p:pic>
      <p:sp>
        <p:nvSpPr>
          <p:cNvPr id="7" name="Slide Number">
            <a:extLst>
              <a:ext uri="{FF2B5EF4-FFF2-40B4-BE49-F238E27FC236}">
                <a16:creationId xmlns:a16="http://schemas.microsoft.com/office/drawing/2014/main" id="{D2294C5E-2B1F-411B-BE84-019E0769E40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134</a:t>
            </a:fld>
            <a:endParaRPr lang="en-US" noProof="0" dirty="0"/>
          </a:p>
        </p:txBody>
      </p:sp>
    </p:spTree>
    <p:extLst>
      <p:ext uri="{BB962C8B-B14F-4D97-AF65-F5344CB8AC3E}">
        <p14:creationId xmlns:p14="http://schemas.microsoft.com/office/powerpoint/2010/main" val="32515095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bg-BG" dirty="0"/>
              <a:t>Наследяване</a:t>
            </a:r>
            <a:r>
              <a:rPr lang="en-GB" dirty="0"/>
              <a:t> / </a:t>
            </a:r>
            <a:r>
              <a:rPr lang="bg-BG" dirty="0"/>
              <a:t>Абстракция</a:t>
            </a:r>
            <a:endParaRPr lang="en-GB" dirty="0"/>
          </a:p>
          <a:p>
            <a:r>
              <a:rPr lang="bg-BG" dirty="0"/>
              <a:t>Наследявне</a:t>
            </a:r>
            <a:r>
              <a:rPr lang="en-GB" dirty="0"/>
              <a:t> / </a:t>
            </a:r>
            <a:r>
              <a:rPr lang="bg-BG" dirty="0"/>
              <a:t>Шаблонен модели</a:t>
            </a:r>
            <a:endParaRPr lang="en-GB" dirty="0"/>
          </a:p>
          <a:p>
            <a:r>
              <a:rPr lang="bg-BG" dirty="0"/>
              <a:t>Композиция</a:t>
            </a:r>
            <a:r>
              <a:rPr lang="en-GB" dirty="0"/>
              <a:t> / </a:t>
            </a:r>
            <a:r>
              <a:rPr lang="bg-BG" dirty="0"/>
              <a:t>Стратегически</a:t>
            </a:r>
            <a:r>
              <a:rPr lang="en-GB" dirty="0"/>
              <a:t> </a:t>
            </a:r>
            <a:r>
              <a:rPr lang="bg-BG" dirty="0"/>
              <a:t>модели</a:t>
            </a:r>
            <a:endParaRPr lang="en-GB" dirty="0"/>
          </a:p>
        </p:txBody>
      </p:sp>
      <p:sp>
        <p:nvSpPr>
          <p:cNvPr id="3" name="Title 2"/>
          <p:cNvSpPr>
            <a:spLocks noGrp="1"/>
          </p:cNvSpPr>
          <p:nvPr>
            <p:ph type="title"/>
          </p:nvPr>
        </p:nvSpPr>
        <p:spPr/>
        <p:txBody>
          <a:bodyPr/>
          <a:lstStyle/>
          <a:p>
            <a:r>
              <a:rPr lang="bg-BG" dirty="0"/>
              <a:t>ОЗП </a:t>
            </a:r>
            <a:r>
              <a:rPr lang="en-GB" dirty="0"/>
              <a:t>– </a:t>
            </a:r>
            <a:r>
              <a:rPr lang="bg-BG" dirty="0"/>
              <a:t>Решения</a:t>
            </a:r>
            <a:endParaRPr lang="en-US" dirty="0"/>
          </a:p>
        </p:txBody>
      </p:sp>
      <p:pic>
        <p:nvPicPr>
          <p:cNvPr id="7" name="Picture 6" descr="A close up of a logo&#10;&#10;Description automatically generated">
            <a:extLst>
              <a:ext uri="{FF2B5EF4-FFF2-40B4-BE49-F238E27FC236}">
                <a16:creationId xmlns:a16="http://schemas.microsoft.com/office/drawing/2014/main" id="{B15042B4-9E89-4E0D-96E3-029A5D6032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3155" y="1808179"/>
            <a:ext cx="2906593" cy="2906593"/>
          </a:xfrm>
          <a:prstGeom prst="rect">
            <a:avLst/>
          </a:prstGeom>
        </p:spPr>
      </p:pic>
      <p:sp>
        <p:nvSpPr>
          <p:cNvPr id="6" name="Slide Number">
            <a:extLst>
              <a:ext uri="{FF2B5EF4-FFF2-40B4-BE49-F238E27FC236}">
                <a16:creationId xmlns:a16="http://schemas.microsoft.com/office/drawing/2014/main" id="{A2B0E03F-A807-4C83-946A-FD0311CC5E0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135</a:t>
            </a:fld>
            <a:endParaRPr lang="en-US" noProof="0" dirty="0"/>
          </a:p>
        </p:txBody>
      </p:sp>
    </p:spTree>
    <p:extLst>
      <p:ext uri="{BB962C8B-B14F-4D97-AF65-F5344CB8AC3E}">
        <p14:creationId xmlns:p14="http://schemas.microsoft.com/office/powerpoint/2010/main" val="4136392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633066" y="1023938"/>
            <a:ext cx="2929045" cy="3014663"/>
          </a:xfrm>
          <a:prstGeom prst="rect">
            <a:avLst/>
          </a:prstGeom>
        </p:spPr>
      </p:pic>
      <p:sp>
        <p:nvSpPr>
          <p:cNvPr id="3" name="Title 2">
            <a:extLst>
              <a:ext uri="{FF2B5EF4-FFF2-40B4-BE49-F238E27FC236}">
                <a16:creationId xmlns:a16="http://schemas.microsoft.com/office/drawing/2014/main" id="{5EAD2578-5A62-426B-B794-95AB4586E58E}"/>
              </a:ext>
            </a:extLst>
          </p:cNvPr>
          <p:cNvSpPr>
            <a:spLocks noGrp="1"/>
          </p:cNvSpPr>
          <p:nvPr>
            <p:ph type="title" sz="quarter" idx="10"/>
          </p:nvPr>
        </p:nvSpPr>
        <p:spPr/>
        <p:txBody>
          <a:bodyPr/>
          <a:lstStyle/>
          <a:p>
            <a:r>
              <a:rPr lang="bg-BG" dirty="0"/>
              <a:t>Замяна на Лисков</a:t>
            </a:r>
            <a:endParaRPr lang="en-US" dirty="0"/>
          </a:p>
        </p:txBody>
      </p:sp>
    </p:spTree>
    <p:extLst>
      <p:ext uri="{BB962C8B-B14F-4D97-AF65-F5344CB8AC3E}">
        <p14:creationId xmlns:p14="http://schemas.microsoft.com/office/powerpoint/2010/main" val="314298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bg-BG" dirty="0"/>
              <a:t>Какво е замяна на Лисков?</a:t>
            </a:r>
            <a:endParaRPr lang="en-US" dirty="0"/>
          </a:p>
        </p:txBody>
      </p:sp>
      <p:sp>
        <p:nvSpPr>
          <p:cNvPr id="5" name="Text Placeholder 1">
            <a:extLst>
              <a:ext uri="{FF2B5EF4-FFF2-40B4-BE49-F238E27FC236}">
                <a16:creationId xmlns:a16="http://schemas.microsoft.com/office/drawing/2014/main" id="{F8F211BD-06F1-4559-A90B-3716C6CC1590}"/>
              </a:ext>
            </a:extLst>
          </p:cNvPr>
          <p:cNvSpPr>
            <a:spLocks noGrp="1"/>
          </p:cNvSpPr>
          <p:nvPr>
            <p:ph type="body" sz="quarter" idx="10"/>
          </p:nvPr>
        </p:nvSpPr>
        <p:spPr>
          <a:xfrm>
            <a:off x="1939325" y="1121143"/>
            <a:ext cx="10321675" cy="5546589"/>
          </a:xfrm>
        </p:spPr>
        <p:txBody>
          <a:bodyPr>
            <a:normAutofit/>
          </a:bodyPr>
          <a:lstStyle/>
          <a:p>
            <a:r>
              <a:rPr lang="bg-BG" sz="3400" dirty="0"/>
              <a:t>Производните типове трябва да бъдат </a:t>
            </a:r>
            <a:r>
              <a:rPr lang="bg-BG" sz="3400" b="1" dirty="0">
                <a:solidFill>
                  <a:schemeClr val="bg1"/>
                </a:solidFill>
              </a:rPr>
              <a:t>напълно заменяеми </a:t>
            </a:r>
            <a:r>
              <a:rPr lang="en-US" sz="3400" dirty="0"/>
              <a:t> </a:t>
            </a:r>
            <a:r>
              <a:rPr lang="bg-BG" sz="3400" dirty="0"/>
              <a:t>с техните основни типове</a:t>
            </a:r>
            <a:endParaRPr lang="en-US" sz="3400" dirty="0"/>
          </a:p>
          <a:p>
            <a:r>
              <a:rPr lang="ru-RU" sz="3400" dirty="0"/>
              <a:t>Позоваването на основния клас може да бъде заменено с производен клас, без да се засяга функционалността на програмния модул</a:t>
            </a:r>
          </a:p>
          <a:p>
            <a:r>
              <a:rPr lang="ru-RU" sz="3400" dirty="0"/>
              <a:t>Производните класове се разширяват, без да заменят функционалността на старите класове</a:t>
            </a:r>
            <a:endParaRPr lang="en-GB" sz="3400" dirty="0"/>
          </a:p>
        </p:txBody>
      </p:sp>
      <p:sp>
        <p:nvSpPr>
          <p:cNvPr id="6" name="Slide Number">
            <a:extLst>
              <a:ext uri="{FF2B5EF4-FFF2-40B4-BE49-F238E27FC236}">
                <a16:creationId xmlns:a16="http://schemas.microsoft.com/office/drawing/2014/main" id="{6CDB117C-43F0-47DB-89ED-36A55B22AA7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137</a:t>
            </a:fld>
            <a:endParaRPr lang="en-US" dirty="0"/>
          </a:p>
        </p:txBody>
      </p:sp>
    </p:spTree>
    <p:extLst>
      <p:ext uri="{BB962C8B-B14F-4D97-AF65-F5344CB8AC3E}">
        <p14:creationId xmlns:p14="http://schemas.microsoft.com/office/powerpoint/2010/main" val="33414377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GB" dirty="0"/>
              <a:t>OOP </a:t>
            </a:r>
            <a:r>
              <a:rPr lang="bg-BG" dirty="0"/>
              <a:t>наследяване</a:t>
            </a:r>
            <a:endParaRPr lang="en-GB" dirty="0"/>
          </a:p>
          <a:p>
            <a:pPr marL="0" indent="0">
              <a:buNone/>
            </a:pPr>
            <a:endParaRPr lang="en-US" dirty="0"/>
          </a:p>
          <a:p>
            <a:pPr marL="0" indent="0">
              <a:buNone/>
            </a:pPr>
            <a:endParaRPr lang="en-US" dirty="0"/>
          </a:p>
          <a:p>
            <a:r>
              <a:rPr lang="bg-BG" dirty="0"/>
              <a:t>Плюс</a:t>
            </a:r>
            <a:r>
              <a:rPr lang="en-GB" dirty="0"/>
              <a:t> </a:t>
            </a:r>
            <a:r>
              <a:rPr lang="bg-BG" dirty="0"/>
              <a:t>ЛСП</a:t>
            </a:r>
            <a:endParaRPr lang="en-GB" dirty="0"/>
          </a:p>
        </p:txBody>
      </p:sp>
      <p:sp>
        <p:nvSpPr>
          <p:cNvPr id="3" name="Title 2"/>
          <p:cNvSpPr>
            <a:spLocks noGrp="1"/>
          </p:cNvSpPr>
          <p:nvPr>
            <p:ph type="title"/>
          </p:nvPr>
        </p:nvSpPr>
        <p:spPr/>
        <p:txBody>
          <a:bodyPr/>
          <a:lstStyle/>
          <a:p>
            <a:r>
              <a:rPr lang="bg-BG" dirty="0"/>
              <a:t>ЛСП</a:t>
            </a:r>
            <a:r>
              <a:rPr lang="en-US" dirty="0"/>
              <a:t> </a:t>
            </a:r>
            <a:r>
              <a:rPr lang="bg-BG" dirty="0"/>
              <a:t>Връзка</a:t>
            </a:r>
            <a:endParaRPr lang="en-US" dirty="0"/>
          </a:p>
        </p:txBody>
      </p:sp>
      <p:sp>
        <p:nvSpPr>
          <p:cNvPr id="5" name="Rectangle 4"/>
          <p:cNvSpPr>
            <a:spLocks noChangeArrowheads="1"/>
          </p:cNvSpPr>
          <p:nvPr/>
        </p:nvSpPr>
        <p:spPr bwMode="auto">
          <a:xfrm>
            <a:off x="1540445" y="2169000"/>
            <a:ext cx="9067799" cy="64633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bg-BG" sz="3600" b="1" noProof="1">
                <a:latin typeface="Consolas" pitchFamily="49" charset="0"/>
                <a:cs typeface="Consolas" pitchFamily="49" charset="0"/>
              </a:rPr>
              <a:t>Студента</a:t>
            </a:r>
            <a:r>
              <a:rPr lang="en-US" sz="3600" b="1" noProof="1">
                <a:latin typeface="Consolas" pitchFamily="49" charset="0"/>
                <a:cs typeface="Consolas" pitchFamily="49" charset="0"/>
              </a:rPr>
              <a:t> </a:t>
            </a:r>
            <a:r>
              <a:rPr lang="en-US" sz="3600" b="1" noProof="1">
                <a:solidFill>
                  <a:schemeClr val="bg1"/>
                </a:solidFill>
                <a:latin typeface="Consolas" pitchFamily="49" charset="0"/>
                <a:cs typeface="Consolas" pitchFamily="49" charset="0"/>
              </a:rPr>
              <a:t>IS-A</a:t>
            </a:r>
            <a:r>
              <a:rPr lang="bg-BG" sz="3600" b="1" noProof="1">
                <a:solidFill>
                  <a:schemeClr val="bg1"/>
                </a:solidFill>
                <a:latin typeface="Consolas" pitchFamily="49" charset="0"/>
                <a:cs typeface="Consolas" pitchFamily="49" charset="0"/>
              </a:rPr>
              <a:t>(Е)</a:t>
            </a:r>
            <a:r>
              <a:rPr lang="en-US" sz="3600" b="1" noProof="1">
                <a:latin typeface="Consolas" pitchFamily="49" charset="0"/>
                <a:cs typeface="Consolas" pitchFamily="49" charset="0"/>
              </a:rPr>
              <a:t> </a:t>
            </a:r>
            <a:r>
              <a:rPr lang="bg-BG" sz="3600" b="1" u="sng" noProof="1">
                <a:latin typeface="Consolas" pitchFamily="49" charset="0"/>
                <a:cs typeface="Consolas" pitchFamily="49" charset="0"/>
              </a:rPr>
              <a:t>ЧОВЕК</a:t>
            </a:r>
            <a:endParaRPr lang="en-US" sz="3600" b="1" u="sng" noProof="1">
              <a:latin typeface="Consolas" pitchFamily="49" charset="0"/>
              <a:cs typeface="Consolas" pitchFamily="49" charset="0"/>
            </a:endParaRPr>
          </a:p>
        </p:txBody>
      </p:sp>
      <p:sp>
        <p:nvSpPr>
          <p:cNvPr id="6" name="Rectangle 5"/>
          <p:cNvSpPr>
            <a:spLocks noChangeArrowheads="1"/>
          </p:cNvSpPr>
          <p:nvPr/>
        </p:nvSpPr>
        <p:spPr bwMode="auto">
          <a:xfrm>
            <a:off x="1562100" y="4191001"/>
            <a:ext cx="9067800" cy="120032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bg-BG" sz="3600" b="1" noProof="1">
                <a:latin typeface="Consolas" pitchFamily="49" charset="0"/>
                <a:cs typeface="Consolas" pitchFamily="49" charset="0"/>
              </a:rPr>
              <a:t>Студента</a:t>
            </a:r>
            <a:r>
              <a:rPr lang="en-US" sz="3600" b="1" noProof="1">
                <a:latin typeface="Consolas" pitchFamily="49" charset="0"/>
                <a:cs typeface="Consolas" pitchFamily="49" charset="0"/>
              </a:rPr>
              <a:t> </a:t>
            </a:r>
            <a:r>
              <a:rPr lang="en-US" sz="3600" b="1" noProof="1">
                <a:solidFill>
                  <a:schemeClr val="bg1"/>
                </a:solidFill>
                <a:latin typeface="Consolas" pitchFamily="49" charset="0"/>
                <a:cs typeface="Consolas" pitchFamily="49" charset="0"/>
              </a:rPr>
              <a:t>IS-SUBSTITUTED-FOR</a:t>
            </a:r>
            <a:r>
              <a:rPr lang="bg-BG" sz="3600" b="1" noProof="1">
                <a:solidFill>
                  <a:schemeClr val="bg1"/>
                </a:solidFill>
                <a:latin typeface="Consolas" pitchFamily="49" charset="0"/>
                <a:cs typeface="Consolas" pitchFamily="49" charset="0"/>
              </a:rPr>
              <a:t> </a:t>
            </a:r>
            <a:r>
              <a:rPr lang="bg-BG" sz="3600" b="1" noProof="1">
                <a:latin typeface="Consolas" pitchFamily="49" charset="0"/>
                <a:cs typeface="Consolas" pitchFamily="49" charset="0"/>
              </a:rPr>
              <a:t>ЧОВЕК      			(Е – ЗАМЕНЯЕМ- С)</a:t>
            </a:r>
            <a:endParaRPr lang="en-US" sz="3600" b="1" noProof="1">
              <a:latin typeface="Consolas" pitchFamily="49" charset="0"/>
              <a:cs typeface="Consolas" pitchFamily="49" charset="0"/>
            </a:endParaRPr>
          </a:p>
        </p:txBody>
      </p:sp>
      <p:sp>
        <p:nvSpPr>
          <p:cNvPr id="7" name="Slide Number">
            <a:extLst>
              <a:ext uri="{FF2B5EF4-FFF2-40B4-BE49-F238E27FC236}">
                <a16:creationId xmlns:a16="http://schemas.microsoft.com/office/drawing/2014/main" id="{0CFCCD42-D7BA-402A-A534-6012B9CC9E2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138</a:t>
            </a:fld>
            <a:endParaRPr lang="en-US" noProof="0" dirty="0"/>
          </a:p>
        </p:txBody>
      </p:sp>
    </p:spTree>
    <p:extLst>
      <p:ext uri="{BB962C8B-B14F-4D97-AF65-F5344CB8AC3E}">
        <p14:creationId xmlns:p14="http://schemas.microsoft.com/office/powerpoint/2010/main" val="26404958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a:t>
            </a:r>
            <a:r>
              <a:rPr lang="bg-BG" dirty="0"/>
              <a:t>ЗП</a:t>
            </a:r>
            <a:r>
              <a:rPr lang="en-US" dirty="0"/>
              <a:t> vs </a:t>
            </a:r>
            <a:r>
              <a:rPr lang="bg-BG" dirty="0"/>
              <a:t>ЛСП</a:t>
            </a:r>
            <a:endParaRPr lang="en-US" dirty="0"/>
          </a:p>
        </p:txBody>
      </p:sp>
      <p:sp>
        <p:nvSpPr>
          <p:cNvPr id="7" name="Text Placeholder 6">
            <a:extLst>
              <a:ext uri="{FF2B5EF4-FFF2-40B4-BE49-F238E27FC236}">
                <a16:creationId xmlns:a16="http://schemas.microsoft.com/office/drawing/2014/main" id="{8C31C931-6913-47A4-9247-8A28140EB138}"/>
              </a:ext>
            </a:extLst>
          </p:cNvPr>
          <p:cNvSpPr>
            <a:spLocks noGrp="1"/>
          </p:cNvSpPr>
          <p:nvPr>
            <p:ph type="body" sz="quarter" idx="10"/>
          </p:nvPr>
        </p:nvSpPr>
        <p:spPr/>
        <p:txBody>
          <a:bodyPr>
            <a:normAutofit/>
          </a:bodyPr>
          <a:lstStyle/>
          <a:p>
            <a:r>
              <a:rPr lang="ru-RU" sz="3400" dirty="0"/>
              <a:t>Принципът на заместване на Лисков е просто </a:t>
            </a:r>
            <a:r>
              <a:rPr lang="bg-BG" sz="3400" b="1" dirty="0">
                <a:solidFill>
                  <a:schemeClr val="bg1"/>
                </a:solidFill>
              </a:rPr>
              <a:t>продължение</a:t>
            </a:r>
            <a:r>
              <a:rPr lang="en-US" sz="3400" dirty="0"/>
              <a:t> </a:t>
            </a:r>
            <a:r>
              <a:rPr lang="bg-BG" sz="3400" dirty="0"/>
              <a:t>на Отворения Затворен Принцип</a:t>
            </a:r>
            <a:endParaRPr lang="en-US" sz="3400" dirty="0"/>
          </a:p>
          <a:p>
            <a:r>
              <a:rPr lang="ru-RU" sz="3400" dirty="0"/>
              <a:t>Трябва да сме сигурни, че новите производни класове разширяват базовите класове,</a:t>
            </a:r>
            <a:r>
              <a:rPr lang="bg-BG" sz="3400" b="1" dirty="0">
                <a:solidFill>
                  <a:schemeClr val="bg1"/>
                </a:solidFill>
              </a:rPr>
              <a:t> без да променят</a:t>
            </a:r>
            <a:r>
              <a:rPr lang="en-US" sz="3400" b="1" dirty="0">
                <a:solidFill>
                  <a:schemeClr val="bg1"/>
                </a:solidFill>
              </a:rPr>
              <a:t> </a:t>
            </a:r>
            <a:r>
              <a:rPr lang="bg-BG" sz="3400" dirty="0"/>
              <a:t>тяхното</a:t>
            </a:r>
            <a:r>
              <a:rPr lang="en-US" sz="3400" dirty="0"/>
              <a:t> </a:t>
            </a:r>
            <a:r>
              <a:rPr lang="bg-BG" sz="3400" b="1" dirty="0">
                <a:solidFill>
                  <a:schemeClr val="bg1"/>
                </a:solidFill>
              </a:rPr>
              <a:t>поведение</a:t>
            </a:r>
            <a:endParaRPr lang="en-US" sz="3400" b="1" dirty="0">
              <a:solidFill>
                <a:schemeClr val="bg1"/>
              </a:solidFill>
            </a:endParaRPr>
          </a:p>
        </p:txBody>
      </p:sp>
      <p:sp>
        <p:nvSpPr>
          <p:cNvPr id="5" name="Slide Number">
            <a:extLst>
              <a:ext uri="{FF2B5EF4-FFF2-40B4-BE49-F238E27FC236}">
                <a16:creationId xmlns:a16="http://schemas.microsoft.com/office/drawing/2014/main" id="{74ABF405-F3A1-4C18-B504-B2CF6C58A51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139</a:t>
            </a:fld>
            <a:endParaRPr lang="en-US" dirty="0"/>
          </a:p>
        </p:txBody>
      </p:sp>
    </p:spTree>
    <p:extLst>
      <p:ext uri="{BB962C8B-B14F-4D97-AF65-F5344CB8AC3E}">
        <p14:creationId xmlns:p14="http://schemas.microsoft.com/office/powerpoint/2010/main" val="3981062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58402" y="1257411"/>
            <a:ext cx="9932598" cy="5546589"/>
          </a:xfrm>
        </p:spPr>
        <p:txBody>
          <a:bodyPr>
            <a:normAutofit lnSpcReduction="10000"/>
          </a:bodyPr>
          <a:lstStyle/>
          <a:p>
            <a:pPr>
              <a:buClr>
                <a:schemeClr val="tx1"/>
              </a:buClr>
            </a:pPr>
            <a:r>
              <a:rPr lang="bg-BG" noProof="1">
                <a:solidFill>
                  <a:schemeClr val="tx2"/>
                </a:solidFill>
              </a:rPr>
              <a:t>Представялат числова стойност на фиксиран набор като текст</a:t>
            </a:r>
            <a:endParaRPr lang="en-US" noProof="1">
              <a:solidFill>
                <a:schemeClr val="tx2"/>
              </a:solidFill>
            </a:endParaRPr>
          </a:p>
          <a:p>
            <a:r>
              <a:rPr lang="bg-BG" dirty="0">
                <a:solidFill>
                  <a:schemeClr val="tx2"/>
                </a:solidFill>
              </a:rPr>
              <a:t>Можем да ги използваме за да предаваме </a:t>
            </a:r>
            <a:r>
              <a:rPr lang="bg-BG" b="1" dirty="0">
                <a:solidFill>
                  <a:schemeClr val="bg1"/>
                </a:solidFill>
              </a:rPr>
              <a:t>аргументи</a:t>
            </a:r>
            <a:r>
              <a:rPr lang="en-GB" dirty="0">
                <a:solidFill>
                  <a:schemeClr val="tx2"/>
                </a:solidFill>
              </a:rPr>
              <a:t> </a:t>
            </a:r>
            <a:r>
              <a:rPr lang="bg-BG" dirty="0">
                <a:solidFill>
                  <a:schemeClr val="tx2"/>
                </a:solidFill>
              </a:rPr>
              <a:t>на</a:t>
            </a:r>
            <a:r>
              <a:rPr lang="en-GB" dirty="0">
                <a:solidFill>
                  <a:schemeClr val="tx2"/>
                </a:solidFill>
              </a:rPr>
              <a:t> </a:t>
            </a:r>
            <a:r>
              <a:rPr lang="bg-BG" b="1" dirty="0">
                <a:solidFill>
                  <a:schemeClr val="bg1"/>
                </a:solidFill>
              </a:rPr>
              <a:t>методи</a:t>
            </a:r>
            <a:r>
              <a:rPr lang="en-GB" dirty="0">
                <a:solidFill>
                  <a:schemeClr val="tx2"/>
                </a:solidFill>
              </a:rPr>
              <a:t> </a:t>
            </a:r>
            <a:r>
              <a:rPr lang="bg-BG" dirty="0">
                <a:solidFill>
                  <a:schemeClr val="tx2"/>
                </a:solidFill>
              </a:rPr>
              <a:t>без да правим кода объркващ</a:t>
            </a:r>
          </a:p>
          <a:p>
            <a:endParaRPr lang="bg-BG" dirty="0">
              <a:solidFill>
                <a:schemeClr val="tx2"/>
              </a:solidFill>
            </a:endParaRPr>
          </a:p>
          <a:p>
            <a:endParaRPr lang="en-GB" dirty="0">
              <a:solidFill>
                <a:schemeClr val="tx2"/>
              </a:solidFill>
            </a:endParaRPr>
          </a:p>
          <a:p>
            <a:r>
              <a:rPr lang="bg-BG" dirty="0">
                <a:solidFill>
                  <a:schemeClr val="tx2"/>
                </a:solidFill>
              </a:rPr>
              <a:t>По подразбиране </a:t>
            </a:r>
            <a:r>
              <a:rPr lang="bg-BG" b="1" dirty="0">
                <a:solidFill>
                  <a:schemeClr val="bg1"/>
                </a:solidFill>
              </a:rPr>
              <a:t>енъмите</a:t>
            </a:r>
            <a:r>
              <a:rPr lang="en-GB" dirty="0">
                <a:solidFill>
                  <a:schemeClr val="tx2"/>
                </a:solidFill>
              </a:rPr>
              <a:t> </a:t>
            </a:r>
            <a:r>
              <a:rPr lang="bg-BG" dirty="0">
                <a:solidFill>
                  <a:schemeClr val="tx2"/>
                </a:solidFill>
              </a:rPr>
              <a:t>започват от 0</a:t>
            </a:r>
            <a:endParaRPr lang="en-GB" dirty="0">
              <a:solidFill>
                <a:schemeClr val="tx2"/>
              </a:solidFill>
            </a:endParaRPr>
          </a:p>
          <a:p>
            <a:r>
              <a:rPr lang="bg-BG" dirty="0">
                <a:solidFill>
                  <a:schemeClr val="tx2"/>
                </a:solidFill>
              </a:rPr>
              <a:t>Всяка следваща стойност се увеличава с </a:t>
            </a:r>
            <a:r>
              <a:rPr lang="en-GB" dirty="0">
                <a:solidFill>
                  <a:schemeClr val="tx2"/>
                </a:solidFill>
              </a:rPr>
              <a:t>1</a:t>
            </a:r>
          </a:p>
        </p:txBody>
      </p:sp>
      <p:sp>
        <p:nvSpPr>
          <p:cNvPr id="4" name="Title 3"/>
          <p:cNvSpPr>
            <a:spLocks noGrp="1"/>
          </p:cNvSpPr>
          <p:nvPr>
            <p:ph type="title"/>
          </p:nvPr>
        </p:nvSpPr>
        <p:spPr/>
        <p:txBody>
          <a:bodyPr>
            <a:normAutofit/>
          </a:bodyPr>
          <a:lstStyle/>
          <a:p>
            <a:r>
              <a:rPr lang="bg-BG" dirty="0"/>
              <a:t>Енумерации</a:t>
            </a:r>
            <a:endParaRPr lang="en-US" dirty="0"/>
          </a:p>
        </p:txBody>
      </p:sp>
      <p:sp>
        <p:nvSpPr>
          <p:cNvPr id="8" name="Text Placeholder 5">
            <a:extLst>
              <a:ext uri="{FF2B5EF4-FFF2-40B4-BE49-F238E27FC236}">
                <a16:creationId xmlns:a16="http://schemas.microsoft.com/office/drawing/2014/main" id="{C7E18205-E734-49BD-AE50-6A4ED592564E}"/>
              </a:ext>
            </a:extLst>
          </p:cNvPr>
          <p:cNvSpPr txBox="1">
            <a:spLocks/>
          </p:cNvSpPr>
          <p:nvPr/>
        </p:nvSpPr>
        <p:spPr>
          <a:xfrm>
            <a:off x="2496000" y="4519243"/>
            <a:ext cx="3507976" cy="4778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400" dirty="0">
                <a:solidFill>
                  <a:schemeClr val="tx2"/>
                </a:solidFill>
                <a:effectLst/>
              </a:rPr>
              <a:t>GetDailySchedule(0)</a:t>
            </a:r>
          </a:p>
        </p:txBody>
      </p:sp>
      <p:sp>
        <p:nvSpPr>
          <p:cNvPr id="9" name="Text Placeholder 5">
            <a:extLst>
              <a:ext uri="{FF2B5EF4-FFF2-40B4-BE49-F238E27FC236}">
                <a16:creationId xmlns:a16="http://schemas.microsoft.com/office/drawing/2014/main" id="{C19962D1-8EB2-4464-9D3A-53AC2D32BCE4}"/>
              </a:ext>
            </a:extLst>
          </p:cNvPr>
          <p:cNvSpPr txBox="1">
            <a:spLocks/>
          </p:cNvSpPr>
          <p:nvPr/>
        </p:nvSpPr>
        <p:spPr>
          <a:xfrm>
            <a:off x="7276202" y="4528175"/>
            <a:ext cx="4567733" cy="4778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400" dirty="0">
                <a:solidFill>
                  <a:schemeClr val="tx1"/>
                </a:solidFill>
                <a:effectLst/>
              </a:rPr>
              <a:t>GetDailySchedule</a:t>
            </a:r>
            <a:r>
              <a:rPr lang="en-US" sz="2400" dirty="0">
                <a:solidFill>
                  <a:schemeClr val="bg1"/>
                </a:solidFill>
                <a:effectLst/>
              </a:rPr>
              <a:t>(Day.Mon)</a:t>
            </a:r>
          </a:p>
        </p:txBody>
      </p:sp>
      <p:sp>
        <p:nvSpPr>
          <p:cNvPr id="10" name="Right Arrow 7">
            <a:extLst>
              <a:ext uri="{FF2B5EF4-FFF2-40B4-BE49-F238E27FC236}">
                <a16:creationId xmlns:a16="http://schemas.microsoft.com/office/drawing/2014/main" id="{E766B31E-7580-49C4-8F51-B3586C5101EC}"/>
              </a:ext>
            </a:extLst>
          </p:cNvPr>
          <p:cNvSpPr/>
          <p:nvPr/>
        </p:nvSpPr>
        <p:spPr>
          <a:xfrm>
            <a:off x="6417640" y="4582578"/>
            <a:ext cx="444897" cy="351133"/>
          </a:xfrm>
          <a:prstGeom prst="right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12" name="Text Placeholder 5">
            <a:extLst>
              <a:ext uri="{FF2B5EF4-FFF2-40B4-BE49-F238E27FC236}">
                <a16:creationId xmlns:a16="http://schemas.microsoft.com/office/drawing/2014/main" id="{565E40D0-F959-4A7A-B8A1-0BFCB25B0F41}"/>
              </a:ext>
            </a:extLst>
          </p:cNvPr>
          <p:cNvSpPr txBox="1">
            <a:spLocks/>
          </p:cNvSpPr>
          <p:nvPr/>
        </p:nvSpPr>
        <p:spPr>
          <a:xfrm>
            <a:off x="2483908" y="3962964"/>
            <a:ext cx="8047461" cy="47780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400" dirty="0">
                <a:solidFill>
                  <a:schemeClr val="bg1"/>
                </a:solidFill>
                <a:effectLst/>
              </a:rPr>
              <a:t>enum</a:t>
            </a:r>
            <a:r>
              <a:rPr lang="en-US" sz="2400" dirty="0">
                <a:effectLst/>
              </a:rPr>
              <a:t> </a:t>
            </a:r>
            <a:r>
              <a:rPr lang="en-US" sz="2400" dirty="0">
                <a:solidFill>
                  <a:schemeClr val="tx2"/>
                </a:solidFill>
                <a:effectLst/>
              </a:rPr>
              <a:t>Day</a:t>
            </a:r>
            <a:r>
              <a:rPr lang="en-US" sz="2400" dirty="0">
                <a:effectLst/>
              </a:rPr>
              <a:t> </a:t>
            </a:r>
            <a:r>
              <a:rPr lang="en-US" sz="2400" dirty="0">
                <a:solidFill>
                  <a:schemeClr val="bg1"/>
                </a:solidFill>
                <a:effectLst/>
              </a:rPr>
              <a:t>{Mon, Tue, Wed, Thu, Fri, Sat, Sun}</a:t>
            </a:r>
          </a:p>
        </p:txBody>
      </p:sp>
      <p:sp>
        <p:nvSpPr>
          <p:cNvPr id="11" name="Slide Number">
            <a:extLst>
              <a:ext uri="{FF2B5EF4-FFF2-40B4-BE49-F238E27FC236}">
                <a16:creationId xmlns:a16="http://schemas.microsoft.com/office/drawing/2014/main" id="{66FB5E48-5C83-4227-AE73-AC4932BA696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14</a:t>
            </a:fld>
            <a:endParaRPr lang="en-US" dirty="0"/>
          </a:p>
        </p:txBody>
      </p:sp>
    </p:spTree>
    <p:extLst>
      <p:ext uri="{BB962C8B-B14F-4D97-AF65-F5344CB8AC3E}">
        <p14:creationId xmlns:p14="http://schemas.microsoft.com/office/powerpoint/2010/main" val="17688602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bg-BG" sz="3600" dirty="0"/>
              <a:t>Наруиения</a:t>
            </a:r>
            <a:endParaRPr lang="en-GB" sz="3600" dirty="0"/>
          </a:p>
          <a:p>
            <a:pPr lvl="1"/>
            <a:r>
              <a:rPr lang="ru-RU" sz="3400" dirty="0"/>
              <a:t>Проверка на типа</a:t>
            </a:r>
          </a:p>
          <a:p>
            <a:pPr lvl="1"/>
            <a:r>
              <a:rPr lang="ru-RU" sz="3400" dirty="0"/>
              <a:t>Отменените методи казват "Не съм внедрен«</a:t>
            </a:r>
          </a:p>
          <a:p>
            <a:pPr lvl="1"/>
            <a:r>
              <a:rPr lang="ru-RU" sz="3400" dirty="0"/>
              <a:t>Базовият клас зависи от неговите подтипове</a:t>
            </a:r>
          </a:p>
          <a:p>
            <a:r>
              <a:rPr lang="bg-BG" sz="3600" dirty="0"/>
              <a:t>Решения</a:t>
            </a:r>
            <a:endParaRPr lang="en-GB" sz="3600" dirty="0"/>
          </a:p>
          <a:p>
            <a:pPr lvl="1">
              <a:spcBef>
                <a:spcPts val="1200"/>
              </a:spcBef>
              <a:spcAft>
                <a:spcPts val="1200"/>
              </a:spcAft>
            </a:pPr>
            <a:r>
              <a:rPr lang="bg-BG" sz="3400" dirty="0"/>
              <a:t>Рефакториране на </a:t>
            </a:r>
            <a:r>
              <a:rPr lang="bg-BG" sz="3400" b="1" dirty="0">
                <a:solidFill>
                  <a:schemeClr val="bg1"/>
                </a:solidFill>
              </a:rPr>
              <a:t>базовия клас</a:t>
            </a:r>
            <a:endParaRPr lang="en-GB" sz="3400" b="1" dirty="0">
              <a:solidFill>
                <a:schemeClr val="bg1"/>
              </a:solidFill>
            </a:endParaRPr>
          </a:p>
        </p:txBody>
      </p:sp>
      <p:sp>
        <p:nvSpPr>
          <p:cNvPr id="3" name="Title 2"/>
          <p:cNvSpPr>
            <a:spLocks noGrp="1"/>
          </p:cNvSpPr>
          <p:nvPr>
            <p:ph type="title"/>
          </p:nvPr>
        </p:nvSpPr>
        <p:spPr/>
        <p:txBody>
          <a:bodyPr/>
          <a:lstStyle/>
          <a:p>
            <a:r>
              <a:rPr lang="bg-BG" dirty="0"/>
              <a:t>ЛСП</a:t>
            </a:r>
            <a:r>
              <a:rPr lang="en-US" dirty="0"/>
              <a:t> </a:t>
            </a:r>
            <a:r>
              <a:rPr lang="bg-BG" dirty="0"/>
              <a:t>– Нарушения и Решения</a:t>
            </a:r>
            <a:endParaRPr lang="en-US" dirty="0"/>
          </a:p>
        </p:txBody>
      </p:sp>
      <p:sp>
        <p:nvSpPr>
          <p:cNvPr id="5" name="Slide Number">
            <a:extLst>
              <a:ext uri="{FF2B5EF4-FFF2-40B4-BE49-F238E27FC236}">
                <a16:creationId xmlns:a16="http://schemas.microsoft.com/office/drawing/2014/main" id="{6A950CCF-BCA2-4187-AD2F-C1B3D2C9BDC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140</a:t>
            </a:fld>
            <a:endParaRPr lang="en-US" noProof="0" dirty="0"/>
          </a:p>
        </p:txBody>
      </p:sp>
    </p:spTree>
    <p:extLst>
      <p:ext uri="{BB962C8B-B14F-4D97-AF65-F5344CB8AC3E}">
        <p14:creationId xmlns:p14="http://schemas.microsoft.com/office/powerpoint/2010/main" val="2371753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991C8613-0C42-4DD4-AA02-8EA38CC83AEB}"/>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81313" y="1617070"/>
            <a:ext cx="2229373" cy="2229373"/>
          </a:xfrm>
          <a:prstGeom prst="rect">
            <a:avLst/>
          </a:prstGeom>
        </p:spPr>
      </p:pic>
      <p:sp>
        <p:nvSpPr>
          <p:cNvPr id="3" name="Title 2">
            <a:extLst>
              <a:ext uri="{FF2B5EF4-FFF2-40B4-BE49-F238E27FC236}">
                <a16:creationId xmlns:a16="http://schemas.microsoft.com/office/drawing/2014/main" id="{342A3033-91DD-4FED-B2D7-6204B0A17523}"/>
              </a:ext>
            </a:extLst>
          </p:cNvPr>
          <p:cNvSpPr>
            <a:spLocks noGrp="1"/>
          </p:cNvSpPr>
          <p:nvPr>
            <p:ph type="title" sz="quarter" idx="10"/>
          </p:nvPr>
        </p:nvSpPr>
        <p:spPr/>
        <p:txBody>
          <a:bodyPr/>
          <a:lstStyle/>
          <a:p>
            <a:r>
              <a:rPr lang="bg-BG" dirty="0"/>
              <a:t>Разделяне на Интерфейса</a:t>
            </a:r>
            <a:endParaRPr lang="en-US" dirty="0"/>
          </a:p>
        </p:txBody>
      </p:sp>
    </p:spTree>
    <p:extLst>
      <p:ext uri="{BB962C8B-B14F-4D97-AF65-F5344CB8AC3E}">
        <p14:creationId xmlns:p14="http://schemas.microsoft.com/office/powerpoint/2010/main" val="2979885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D748FE4-73DC-436C-A9CA-3C910CF28E72}"/>
              </a:ext>
            </a:extLst>
          </p:cNvPr>
          <p:cNvSpPr>
            <a:spLocks noGrp="1"/>
          </p:cNvSpPr>
          <p:nvPr>
            <p:ph type="body" sz="quarter" idx="10"/>
          </p:nvPr>
        </p:nvSpPr>
        <p:spPr/>
        <p:txBody>
          <a:bodyPr>
            <a:normAutofit/>
          </a:bodyPr>
          <a:lstStyle/>
          <a:p>
            <a:r>
              <a:rPr lang="bg-BG" sz="3600" dirty="0"/>
              <a:t>Клиентите </a:t>
            </a:r>
            <a:r>
              <a:rPr lang="bg-BG" sz="3600" b="1" dirty="0">
                <a:solidFill>
                  <a:schemeClr val="bg1"/>
                </a:solidFill>
              </a:rPr>
              <a:t>не</a:t>
            </a:r>
            <a:r>
              <a:rPr lang="en-US" sz="3600" dirty="0"/>
              <a:t> </a:t>
            </a:r>
            <a:r>
              <a:rPr lang="bg-BG" sz="3600" dirty="0"/>
              <a:t>трябва да бъдат </a:t>
            </a:r>
            <a:r>
              <a:rPr lang="bg-BG" sz="3600" b="1" dirty="0">
                <a:solidFill>
                  <a:schemeClr val="bg1"/>
                </a:solidFill>
              </a:rPr>
              <a:t>принуждавани</a:t>
            </a:r>
            <a:r>
              <a:rPr lang="en-US" sz="3600" dirty="0"/>
              <a:t> </a:t>
            </a:r>
            <a:r>
              <a:rPr lang="bg-BG" sz="3600" dirty="0"/>
              <a:t>да</a:t>
            </a:r>
            <a:r>
              <a:rPr lang="en-US" sz="3600" dirty="0"/>
              <a:t> </a:t>
            </a:r>
            <a:r>
              <a:rPr lang="bg-BG" sz="3600" b="1" dirty="0">
                <a:solidFill>
                  <a:schemeClr val="bg1"/>
                </a:solidFill>
              </a:rPr>
              <a:t>зависят</a:t>
            </a:r>
            <a:r>
              <a:rPr lang="en-US" sz="3600" dirty="0"/>
              <a:t> </a:t>
            </a:r>
            <a:r>
              <a:rPr lang="bg-BG" sz="3600" dirty="0"/>
              <a:t>от методи</a:t>
            </a:r>
            <a:r>
              <a:rPr lang="en-US" sz="3600" dirty="0"/>
              <a:t>,</a:t>
            </a:r>
            <a:r>
              <a:rPr lang="bg-BG" sz="3600" dirty="0"/>
              <a:t> които </a:t>
            </a:r>
            <a:r>
              <a:rPr lang="bg-BG" sz="3600" b="1" dirty="0">
                <a:solidFill>
                  <a:schemeClr val="bg1"/>
                </a:solidFill>
              </a:rPr>
              <a:t>не използват</a:t>
            </a:r>
            <a:endParaRPr lang="en-US" sz="3600" b="1" dirty="0">
              <a:solidFill>
                <a:schemeClr val="bg1"/>
              </a:solidFill>
            </a:endParaRPr>
          </a:p>
          <a:p>
            <a:r>
              <a:rPr lang="bg-BG" sz="3600" dirty="0"/>
              <a:t>Разделяне на интерфейси</a:t>
            </a:r>
            <a:endParaRPr lang="en-US" sz="3600" dirty="0"/>
          </a:p>
          <a:p>
            <a:pPr lvl="1"/>
            <a:r>
              <a:rPr lang="bg-BG" sz="3400" dirty="0"/>
              <a:t>Предпочитайте</a:t>
            </a:r>
            <a:r>
              <a:rPr lang="en-US" sz="3400" dirty="0"/>
              <a:t> </a:t>
            </a:r>
            <a:r>
              <a:rPr lang="bg-BG" sz="3400" b="1" dirty="0">
                <a:solidFill>
                  <a:schemeClr val="bg1"/>
                </a:solidFill>
              </a:rPr>
              <a:t>малки</a:t>
            </a:r>
            <a:r>
              <a:rPr lang="en-US" sz="3400" dirty="0"/>
              <a:t>, </a:t>
            </a:r>
            <a:r>
              <a:rPr lang="bg-BG" sz="3400" b="1" dirty="0">
                <a:solidFill>
                  <a:schemeClr val="bg1"/>
                </a:solidFill>
              </a:rPr>
              <a:t>сплотени</a:t>
            </a:r>
            <a:r>
              <a:rPr lang="en-US" sz="3400" dirty="0">
                <a:solidFill>
                  <a:schemeClr val="tx2">
                    <a:lumMod val="75000"/>
                  </a:schemeClr>
                </a:solidFill>
              </a:rPr>
              <a:t> </a:t>
            </a:r>
            <a:r>
              <a:rPr lang="bg-BG" sz="3400" dirty="0"/>
              <a:t>интерфейси</a:t>
            </a:r>
            <a:endParaRPr lang="en-US" sz="3400" dirty="0"/>
          </a:p>
          <a:p>
            <a:pPr lvl="1"/>
            <a:r>
              <a:rPr lang="bg-BG" sz="3400" dirty="0"/>
              <a:t>Разделете</a:t>
            </a:r>
            <a:r>
              <a:rPr lang="en-US" sz="3400" dirty="0"/>
              <a:t> „</a:t>
            </a:r>
            <a:r>
              <a:rPr lang="bg-BG" sz="3400" b="1" dirty="0">
                <a:solidFill>
                  <a:schemeClr val="bg1"/>
                </a:solidFill>
              </a:rPr>
              <a:t>дебели</a:t>
            </a:r>
            <a:r>
              <a:rPr lang="en-US" sz="3400" dirty="0"/>
              <a:t>" </a:t>
            </a:r>
            <a:r>
              <a:rPr lang="bg-BG" sz="3400" dirty="0"/>
              <a:t>интерфейси</a:t>
            </a:r>
            <a:r>
              <a:rPr lang="en-US" sz="3400" dirty="0"/>
              <a:t> </a:t>
            </a:r>
            <a:r>
              <a:rPr lang="bg-BG" sz="3400" dirty="0"/>
              <a:t>на</a:t>
            </a:r>
            <a:r>
              <a:rPr lang="en-US" sz="3400" dirty="0"/>
              <a:t> „</a:t>
            </a:r>
            <a:r>
              <a:rPr lang="bg-BG" sz="3400" b="1" dirty="0">
                <a:solidFill>
                  <a:schemeClr val="bg1"/>
                </a:solidFill>
              </a:rPr>
              <a:t>ролеви</a:t>
            </a:r>
            <a:r>
              <a:rPr lang="en-US" sz="3400" dirty="0"/>
              <a:t>" </a:t>
            </a:r>
            <a:r>
              <a:rPr lang="bg-BG" sz="3400" dirty="0"/>
              <a:t>интерфейси</a:t>
            </a:r>
            <a:endParaRPr lang="en-US" sz="3400" dirty="0"/>
          </a:p>
        </p:txBody>
      </p:sp>
      <p:sp>
        <p:nvSpPr>
          <p:cNvPr id="4" name="Title 3"/>
          <p:cNvSpPr>
            <a:spLocks noGrp="1"/>
          </p:cNvSpPr>
          <p:nvPr>
            <p:ph type="title"/>
          </p:nvPr>
        </p:nvSpPr>
        <p:spPr/>
        <p:txBody>
          <a:bodyPr/>
          <a:lstStyle/>
          <a:p>
            <a:r>
              <a:rPr lang="bg-BG" dirty="0"/>
              <a:t>РИП</a:t>
            </a:r>
            <a:r>
              <a:rPr lang="en-US" dirty="0"/>
              <a:t> – </a:t>
            </a:r>
            <a:r>
              <a:rPr lang="bg-BG" dirty="0"/>
              <a:t>Разделяне на интерфейса принципи</a:t>
            </a:r>
            <a:endParaRPr lang="en-US" dirty="0"/>
          </a:p>
        </p:txBody>
      </p:sp>
      <p:sp>
        <p:nvSpPr>
          <p:cNvPr id="5" name="Slide Number">
            <a:extLst>
              <a:ext uri="{FF2B5EF4-FFF2-40B4-BE49-F238E27FC236}">
                <a16:creationId xmlns:a16="http://schemas.microsoft.com/office/drawing/2014/main" id="{773A507C-7182-4DD8-AB1B-E5B07D1103B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142</a:t>
            </a:fld>
            <a:endParaRPr lang="en-US" noProof="0" dirty="0"/>
          </a:p>
        </p:txBody>
      </p:sp>
    </p:spTree>
    <p:extLst>
      <p:ext uri="{BB962C8B-B14F-4D97-AF65-F5344CB8AC3E}">
        <p14:creationId xmlns:p14="http://schemas.microsoft.com/office/powerpoint/2010/main" val="40269008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bg-BG" dirty="0"/>
              <a:t>Дебели</a:t>
            </a:r>
            <a:r>
              <a:rPr lang="en-US" dirty="0"/>
              <a:t> </a:t>
            </a:r>
            <a:r>
              <a:rPr lang="bg-BG" dirty="0"/>
              <a:t>интерфейси</a:t>
            </a:r>
            <a:endParaRPr lang="en-US" dirty="0"/>
          </a:p>
        </p:txBody>
      </p:sp>
      <p:sp>
        <p:nvSpPr>
          <p:cNvPr id="9" name="Content Placeholder 2"/>
          <p:cNvSpPr txBox="1">
            <a:spLocks/>
          </p:cNvSpPr>
          <p:nvPr/>
        </p:nvSpPr>
        <p:spPr>
          <a:xfrm>
            <a:off x="192001" y="1151122"/>
            <a:ext cx="11804822" cy="5570355"/>
          </a:xfrm>
          <a:prstGeom prst="rect">
            <a:avLst/>
          </a:prstGeom>
        </p:spPr>
        <p:txBody>
          <a:bodyPr>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r>
              <a:rPr lang="ru-RU" dirty="0"/>
              <a:t>Класовете, чиито интерфейси не са сплотени, имат "дебели" интерфейси</a:t>
            </a:r>
            <a:endParaRPr lang="en-GB" dirty="0"/>
          </a:p>
        </p:txBody>
      </p:sp>
      <p:sp>
        <p:nvSpPr>
          <p:cNvPr id="10" name="Rectangle 9"/>
          <p:cNvSpPr>
            <a:spLocks noChangeArrowheads="1"/>
          </p:cNvSpPr>
          <p:nvPr/>
        </p:nvSpPr>
        <p:spPr bwMode="auto">
          <a:xfrm>
            <a:off x="686990" y="2363449"/>
            <a:ext cx="9279574" cy="181588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interface </a:t>
            </a:r>
            <a:r>
              <a:rPr lang="en-GB" sz="2800" b="1" noProof="1">
                <a:solidFill>
                  <a:schemeClr val="bg1"/>
                </a:solidFill>
                <a:latin typeface="Consolas" pitchFamily="49" charset="0"/>
                <a:cs typeface="Consolas" pitchFamily="49" charset="0"/>
              </a:rPr>
              <a:t>Worker</a:t>
            </a: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void work();</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void sleep();</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11" name="Rectangle 10"/>
          <p:cNvSpPr>
            <a:spLocks noChangeArrowheads="1"/>
          </p:cNvSpPr>
          <p:nvPr/>
        </p:nvSpPr>
        <p:spPr bwMode="auto">
          <a:xfrm>
            <a:off x="666516" y="4097062"/>
            <a:ext cx="9279574" cy="267765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class </a:t>
            </a:r>
            <a:r>
              <a:rPr lang="en-GB" sz="2800" b="1" noProof="1">
                <a:solidFill>
                  <a:schemeClr val="bg1"/>
                </a:solidFill>
                <a:latin typeface="Consolas" pitchFamily="49" charset="0"/>
                <a:cs typeface="Consolas" pitchFamily="49" charset="0"/>
              </a:rPr>
              <a:t>Robot</a:t>
            </a:r>
            <a:r>
              <a:rPr lang="en-GB" sz="2800" b="1" noProof="1">
                <a:solidFill>
                  <a:schemeClr val="tx2"/>
                </a:solidFill>
                <a:latin typeface="Consolas" pitchFamily="49" charset="0"/>
                <a:cs typeface="Consolas" pitchFamily="49" charset="0"/>
              </a:rPr>
              <a:t> implements </a:t>
            </a:r>
            <a:r>
              <a:rPr lang="en-GB" sz="2800" b="1" noProof="1">
                <a:solidFill>
                  <a:schemeClr val="bg1"/>
                </a:solidFill>
                <a:latin typeface="Consolas" pitchFamily="49" charset="0"/>
                <a:cs typeface="Consolas" pitchFamily="49" charset="0"/>
              </a:rPr>
              <a:t>Worker</a:t>
            </a: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public void work()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public void sleep() {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r>
              <a:rPr lang="en-GB" sz="2800" b="1" noProof="1">
                <a:solidFill>
                  <a:schemeClr val="bg1"/>
                </a:solidFill>
                <a:latin typeface="Consolas" pitchFamily="49" charset="0"/>
                <a:cs typeface="Consolas" pitchFamily="49" charset="0"/>
              </a:rPr>
              <a:t>throw</a:t>
            </a:r>
            <a:r>
              <a:rPr lang="en-GB" sz="2800" b="1" noProof="1">
                <a:solidFill>
                  <a:schemeClr val="tx2"/>
                </a:solidFill>
                <a:latin typeface="Consolas" pitchFamily="49" charset="0"/>
                <a:cs typeface="Consolas" pitchFamily="49" charset="0"/>
              </a:rPr>
              <a:t> new UnsupportedOperationException();</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12" name="AutoShape 6"/>
          <p:cNvSpPr>
            <a:spLocks noChangeArrowheads="1"/>
          </p:cNvSpPr>
          <p:nvPr/>
        </p:nvSpPr>
        <p:spPr bwMode="auto">
          <a:xfrm>
            <a:off x="6276000" y="2969299"/>
            <a:ext cx="2590800" cy="919401"/>
          </a:xfrm>
          <a:custGeom>
            <a:avLst/>
            <a:gdLst>
              <a:gd name="connsiteX0" fmla="*/ 0 w 2590800"/>
              <a:gd name="connsiteY0" fmla="*/ 153237 h 919401"/>
              <a:gd name="connsiteX1" fmla="*/ 153237 w 2590800"/>
              <a:gd name="connsiteY1" fmla="*/ 0 h 919401"/>
              <a:gd name="connsiteX2" fmla="*/ 431800 w 2590800"/>
              <a:gd name="connsiteY2" fmla="*/ 0 h 919401"/>
              <a:gd name="connsiteX3" fmla="*/ 431800 w 2590800"/>
              <a:gd name="connsiteY3" fmla="*/ 0 h 919401"/>
              <a:gd name="connsiteX4" fmla="*/ 1079500 w 2590800"/>
              <a:gd name="connsiteY4" fmla="*/ 0 h 919401"/>
              <a:gd name="connsiteX5" fmla="*/ 2437563 w 2590800"/>
              <a:gd name="connsiteY5" fmla="*/ 0 h 919401"/>
              <a:gd name="connsiteX6" fmla="*/ 2590800 w 2590800"/>
              <a:gd name="connsiteY6" fmla="*/ 153237 h 919401"/>
              <a:gd name="connsiteX7" fmla="*/ 2590800 w 2590800"/>
              <a:gd name="connsiteY7" fmla="*/ 536317 h 919401"/>
              <a:gd name="connsiteX8" fmla="*/ 2590800 w 2590800"/>
              <a:gd name="connsiteY8" fmla="*/ 536317 h 919401"/>
              <a:gd name="connsiteX9" fmla="*/ 2590800 w 2590800"/>
              <a:gd name="connsiteY9" fmla="*/ 766168 h 919401"/>
              <a:gd name="connsiteX10" fmla="*/ 2590800 w 2590800"/>
              <a:gd name="connsiteY10" fmla="*/ 766164 h 919401"/>
              <a:gd name="connsiteX11" fmla="*/ 2437563 w 2590800"/>
              <a:gd name="connsiteY11" fmla="*/ 919401 h 919401"/>
              <a:gd name="connsiteX12" fmla="*/ 1079500 w 2590800"/>
              <a:gd name="connsiteY12" fmla="*/ 919401 h 919401"/>
              <a:gd name="connsiteX13" fmla="*/ 431800 w 2590800"/>
              <a:gd name="connsiteY13" fmla="*/ 919401 h 919401"/>
              <a:gd name="connsiteX14" fmla="*/ 431800 w 2590800"/>
              <a:gd name="connsiteY14" fmla="*/ 919401 h 919401"/>
              <a:gd name="connsiteX15" fmla="*/ 153237 w 2590800"/>
              <a:gd name="connsiteY15" fmla="*/ 919401 h 919401"/>
              <a:gd name="connsiteX16" fmla="*/ 0 w 2590800"/>
              <a:gd name="connsiteY16" fmla="*/ 766164 h 919401"/>
              <a:gd name="connsiteX17" fmla="*/ 0 w 2590800"/>
              <a:gd name="connsiteY17" fmla="*/ 766168 h 919401"/>
              <a:gd name="connsiteX18" fmla="*/ -413259 w 2590800"/>
              <a:gd name="connsiteY18" fmla="*/ 669977 h 919401"/>
              <a:gd name="connsiteX19" fmla="*/ 0 w 2590800"/>
              <a:gd name="connsiteY19" fmla="*/ 536317 h 919401"/>
              <a:gd name="connsiteX20" fmla="*/ 0 w 2590800"/>
              <a:gd name="connsiteY20" fmla="*/ 153237 h 919401"/>
              <a:gd name="connsiteX0" fmla="*/ 0 w 2590800"/>
              <a:gd name="connsiteY0" fmla="*/ 153237 h 919401"/>
              <a:gd name="connsiteX1" fmla="*/ 153237 w 2590800"/>
              <a:gd name="connsiteY1" fmla="*/ 0 h 919401"/>
              <a:gd name="connsiteX2" fmla="*/ 431800 w 2590800"/>
              <a:gd name="connsiteY2" fmla="*/ 0 h 919401"/>
              <a:gd name="connsiteX3" fmla="*/ 431800 w 2590800"/>
              <a:gd name="connsiteY3" fmla="*/ 0 h 919401"/>
              <a:gd name="connsiteX4" fmla="*/ 1079500 w 2590800"/>
              <a:gd name="connsiteY4" fmla="*/ 0 h 919401"/>
              <a:gd name="connsiteX5" fmla="*/ 2437563 w 2590800"/>
              <a:gd name="connsiteY5" fmla="*/ 0 h 919401"/>
              <a:gd name="connsiteX6" fmla="*/ 2590800 w 2590800"/>
              <a:gd name="connsiteY6" fmla="*/ 153237 h 919401"/>
              <a:gd name="connsiteX7" fmla="*/ 2590800 w 2590800"/>
              <a:gd name="connsiteY7" fmla="*/ 536317 h 919401"/>
              <a:gd name="connsiteX8" fmla="*/ 2590800 w 2590800"/>
              <a:gd name="connsiteY8" fmla="*/ 536317 h 919401"/>
              <a:gd name="connsiteX9" fmla="*/ 2590800 w 2590800"/>
              <a:gd name="connsiteY9" fmla="*/ 766168 h 919401"/>
              <a:gd name="connsiteX10" fmla="*/ 2590800 w 2590800"/>
              <a:gd name="connsiteY10" fmla="*/ 766164 h 919401"/>
              <a:gd name="connsiteX11" fmla="*/ 2437563 w 2590800"/>
              <a:gd name="connsiteY11" fmla="*/ 919401 h 919401"/>
              <a:gd name="connsiteX12" fmla="*/ 1079500 w 2590800"/>
              <a:gd name="connsiteY12" fmla="*/ 919401 h 919401"/>
              <a:gd name="connsiteX13" fmla="*/ 431800 w 2590800"/>
              <a:gd name="connsiteY13" fmla="*/ 919401 h 919401"/>
              <a:gd name="connsiteX14" fmla="*/ 431800 w 2590800"/>
              <a:gd name="connsiteY14" fmla="*/ 919401 h 919401"/>
              <a:gd name="connsiteX15" fmla="*/ 153237 w 2590800"/>
              <a:gd name="connsiteY15" fmla="*/ 919401 h 919401"/>
              <a:gd name="connsiteX16" fmla="*/ 0 w 2590800"/>
              <a:gd name="connsiteY16" fmla="*/ 766164 h 919401"/>
              <a:gd name="connsiteX17" fmla="*/ 0 w 2590800"/>
              <a:gd name="connsiteY17" fmla="*/ 766168 h 919401"/>
              <a:gd name="connsiteX18" fmla="*/ 0 w 2590800"/>
              <a:gd name="connsiteY18" fmla="*/ 536317 h 919401"/>
              <a:gd name="connsiteX19" fmla="*/ 0 w 2590800"/>
              <a:gd name="connsiteY19" fmla="*/ 153237 h 91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90800" h="919401">
                <a:moveTo>
                  <a:pt x="0" y="153237"/>
                </a:moveTo>
                <a:cubicBezTo>
                  <a:pt x="0" y="68607"/>
                  <a:pt x="68607" y="0"/>
                  <a:pt x="153237" y="0"/>
                </a:cubicBezTo>
                <a:lnTo>
                  <a:pt x="431800" y="0"/>
                </a:lnTo>
                <a:lnTo>
                  <a:pt x="431800" y="0"/>
                </a:lnTo>
                <a:lnTo>
                  <a:pt x="1079500" y="0"/>
                </a:lnTo>
                <a:lnTo>
                  <a:pt x="2437563" y="0"/>
                </a:lnTo>
                <a:cubicBezTo>
                  <a:pt x="2522193" y="0"/>
                  <a:pt x="2590800" y="68607"/>
                  <a:pt x="2590800" y="153237"/>
                </a:cubicBezTo>
                <a:lnTo>
                  <a:pt x="2590800" y="536317"/>
                </a:lnTo>
                <a:lnTo>
                  <a:pt x="2590800" y="536317"/>
                </a:lnTo>
                <a:lnTo>
                  <a:pt x="2590800" y="766168"/>
                </a:lnTo>
                <a:lnTo>
                  <a:pt x="2590800" y="766164"/>
                </a:lnTo>
                <a:cubicBezTo>
                  <a:pt x="2590800" y="850794"/>
                  <a:pt x="2522193" y="919401"/>
                  <a:pt x="2437563" y="919401"/>
                </a:cubicBezTo>
                <a:lnTo>
                  <a:pt x="1079500" y="919401"/>
                </a:lnTo>
                <a:lnTo>
                  <a:pt x="431800" y="919401"/>
                </a:lnTo>
                <a:lnTo>
                  <a:pt x="431800" y="919401"/>
                </a:lnTo>
                <a:lnTo>
                  <a:pt x="153237" y="919401"/>
                </a:lnTo>
                <a:cubicBezTo>
                  <a:pt x="68607" y="919401"/>
                  <a:pt x="0" y="850794"/>
                  <a:pt x="0" y="766164"/>
                </a:cubicBezTo>
                <a:lnTo>
                  <a:pt x="0" y="766168"/>
                </a:lnTo>
                <a:lnTo>
                  <a:pt x="0" y="536317"/>
                </a:lnTo>
                <a:lnTo>
                  <a:pt x="0" y="153237"/>
                </a:lnTo>
                <a:close/>
              </a:path>
            </a:pathLst>
          </a:cu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rPr>
              <a:t>Class </a:t>
            </a:r>
            <a:r>
              <a:rPr lang="en-US" sz="2400" b="1" dirty="0">
                <a:solidFill>
                  <a:schemeClr val="bg1"/>
                </a:solidFill>
                <a:latin typeface="Consolas" panose="020B0609020204030204" pitchFamily="49" charset="0"/>
              </a:rPr>
              <a:t>Employee</a:t>
            </a:r>
            <a:r>
              <a:rPr lang="en-US" sz="2400" b="1" dirty="0">
                <a:solidFill>
                  <a:schemeClr val="bg2"/>
                </a:solidFill>
              </a:rPr>
              <a:t> is OK</a:t>
            </a:r>
            <a:endParaRPr lang="bg-BG" sz="2400" b="1" dirty="0">
              <a:solidFill>
                <a:schemeClr val="bg2"/>
              </a:solidFill>
            </a:endParaRPr>
          </a:p>
        </p:txBody>
      </p:sp>
      <p:sp>
        <p:nvSpPr>
          <p:cNvPr id="8" name="Slide Number">
            <a:extLst>
              <a:ext uri="{FF2B5EF4-FFF2-40B4-BE49-F238E27FC236}">
                <a16:creationId xmlns:a16="http://schemas.microsoft.com/office/drawing/2014/main" id="{9C5EE41A-2968-41A2-B20A-66B1E05A3CF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143</a:t>
            </a:fld>
            <a:endParaRPr lang="en-US" noProof="0" dirty="0"/>
          </a:p>
        </p:txBody>
      </p:sp>
    </p:spTree>
    <p:extLst>
      <p:ext uri="{BB962C8B-B14F-4D97-AF65-F5344CB8AC3E}">
        <p14:creationId xmlns:p14="http://schemas.microsoft.com/office/powerpoint/2010/main" val="2181358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600" dirty="0"/>
              <a:t>„</a:t>
            </a:r>
            <a:r>
              <a:rPr lang="bg-BG" sz="3600" b="1" dirty="0">
                <a:solidFill>
                  <a:schemeClr val="bg1"/>
                </a:solidFill>
              </a:rPr>
              <a:t>Дебелите</a:t>
            </a:r>
            <a:r>
              <a:rPr lang="en-US" sz="3600" dirty="0"/>
              <a:t>" </a:t>
            </a:r>
            <a:r>
              <a:rPr lang="bg-BG" sz="3600" dirty="0"/>
              <a:t>интерфейси имат</a:t>
            </a:r>
            <a:r>
              <a:rPr lang="en-US" sz="3600" dirty="0"/>
              <a:t>:</a:t>
            </a:r>
          </a:p>
          <a:p>
            <a:pPr lvl="1"/>
            <a:r>
              <a:rPr lang="ru-RU" sz="3400" dirty="0"/>
              <a:t>Класовете имат методи, които не използват</a:t>
            </a:r>
          </a:p>
          <a:p>
            <a:pPr lvl="1"/>
            <a:r>
              <a:rPr lang="ru-RU" sz="3400" dirty="0"/>
              <a:t>Повишено сцепление</a:t>
            </a:r>
          </a:p>
          <a:p>
            <a:pPr lvl="1"/>
            <a:r>
              <a:rPr lang="ru-RU" sz="3400" dirty="0"/>
              <a:t>Намалена гъвкавост</a:t>
            </a:r>
          </a:p>
          <a:p>
            <a:pPr lvl="1"/>
            <a:r>
              <a:rPr lang="ru-RU" sz="3400" dirty="0"/>
              <a:t>Намалена поддръжка</a:t>
            </a:r>
            <a:endParaRPr lang="en-US" sz="3400" dirty="0"/>
          </a:p>
        </p:txBody>
      </p:sp>
      <p:sp>
        <p:nvSpPr>
          <p:cNvPr id="3" name="Title 2"/>
          <p:cNvSpPr>
            <a:spLocks noGrp="1"/>
          </p:cNvSpPr>
          <p:nvPr>
            <p:ph type="title"/>
          </p:nvPr>
        </p:nvSpPr>
        <p:spPr/>
        <p:txBody>
          <a:bodyPr/>
          <a:lstStyle/>
          <a:p>
            <a:r>
              <a:rPr lang="en-US" dirty="0"/>
              <a:t>„</a:t>
            </a:r>
            <a:r>
              <a:rPr lang="bg-BG" dirty="0"/>
              <a:t>Дебели</a:t>
            </a:r>
            <a:r>
              <a:rPr lang="en-US" dirty="0"/>
              <a:t>" </a:t>
            </a:r>
            <a:r>
              <a:rPr lang="bg-BG" dirty="0"/>
              <a:t>интерфейси</a:t>
            </a:r>
            <a:endParaRPr lang="en-US" dirty="0"/>
          </a:p>
        </p:txBody>
      </p:sp>
      <p:sp>
        <p:nvSpPr>
          <p:cNvPr id="5" name="Slide Number">
            <a:extLst>
              <a:ext uri="{FF2B5EF4-FFF2-40B4-BE49-F238E27FC236}">
                <a16:creationId xmlns:a16="http://schemas.microsoft.com/office/drawing/2014/main" id="{826CCC8E-12D0-4543-A40F-BFDCCE3AAB9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144</a:t>
            </a:fld>
            <a:endParaRPr lang="en-US" noProof="0" dirty="0"/>
          </a:p>
        </p:txBody>
      </p:sp>
    </p:spTree>
    <p:extLst>
      <p:ext uri="{BB962C8B-B14F-4D97-AF65-F5344CB8AC3E}">
        <p14:creationId xmlns:p14="http://schemas.microsoft.com/office/powerpoint/2010/main" val="21359358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bg-BG" sz="3600" dirty="0"/>
              <a:t>Решения за РИП</a:t>
            </a:r>
            <a:endParaRPr lang="en-US" sz="3600" dirty="0"/>
          </a:p>
          <a:p>
            <a:pPr lvl="1">
              <a:buClr>
                <a:schemeClr val="tx1"/>
              </a:buClr>
            </a:pPr>
            <a:r>
              <a:rPr lang="bg-BG" sz="3400" b="1" dirty="0">
                <a:solidFill>
                  <a:schemeClr val="bg1"/>
                </a:solidFill>
              </a:rPr>
              <a:t>Малък</a:t>
            </a:r>
            <a:r>
              <a:rPr lang="en-US" sz="3400" dirty="0"/>
              <a:t> </a:t>
            </a:r>
            <a:r>
              <a:rPr lang="bg-BG" sz="3400" dirty="0"/>
              <a:t>интерфейс</a:t>
            </a:r>
            <a:endParaRPr lang="en-US" sz="3400" dirty="0"/>
          </a:p>
          <a:p>
            <a:pPr lvl="1">
              <a:buClr>
                <a:schemeClr val="tx1"/>
              </a:buClr>
            </a:pPr>
            <a:r>
              <a:rPr lang="bg-BG" sz="3400" b="1" dirty="0">
                <a:solidFill>
                  <a:schemeClr val="bg1"/>
                </a:solidFill>
              </a:rPr>
              <a:t>Кохензиини</a:t>
            </a:r>
            <a:r>
              <a:rPr lang="en-US" sz="3400" dirty="0"/>
              <a:t> </a:t>
            </a:r>
            <a:r>
              <a:rPr lang="bg-BG" sz="3400" dirty="0"/>
              <a:t>интерфейси</a:t>
            </a:r>
            <a:endParaRPr lang="en-US" sz="3400" dirty="0"/>
          </a:p>
          <a:p>
            <a:pPr lvl="1">
              <a:buClr>
                <a:schemeClr val="tx1"/>
              </a:buClr>
            </a:pPr>
            <a:r>
              <a:rPr lang="bg-BG" sz="3400" dirty="0"/>
              <a:t>Позволете на клиента да </a:t>
            </a:r>
            <a:r>
              <a:rPr lang="bg-BG" sz="3400" b="1" dirty="0">
                <a:solidFill>
                  <a:schemeClr val="bg1"/>
                </a:solidFill>
              </a:rPr>
              <a:t>дефинира</a:t>
            </a:r>
            <a:r>
              <a:rPr lang="en-US" sz="3400" dirty="0"/>
              <a:t> </a:t>
            </a:r>
            <a:r>
              <a:rPr lang="bg-BG" sz="3400" dirty="0"/>
              <a:t>интерфейса</a:t>
            </a:r>
            <a:r>
              <a:rPr lang="en-US" sz="3400" dirty="0"/>
              <a:t> – „</a:t>
            </a:r>
            <a:r>
              <a:rPr lang="bg-BG" sz="3400" dirty="0"/>
              <a:t>ролеви</a:t>
            </a:r>
            <a:r>
              <a:rPr lang="en-US" sz="3400" dirty="0"/>
              <a:t>" </a:t>
            </a:r>
            <a:r>
              <a:rPr lang="bg-BG" sz="3400" dirty="0"/>
              <a:t>интерфейс</a:t>
            </a:r>
            <a:endParaRPr lang="en-US" sz="3400" dirty="0"/>
          </a:p>
        </p:txBody>
      </p:sp>
      <p:sp>
        <p:nvSpPr>
          <p:cNvPr id="3" name="Title 2"/>
          <p:cNvSpPr>
            <a:spLocks noGrp="1"/>
          </p:cNvSpPr>
          <p:nvPr>
            <p:ph type="title"/>
          </p:nvPr>
        </p:nvSpPr>
        <p:spPr/>
        <p:txBody>
          <a:bodyPr/>
          <a:lstStyle/>
          <a:p>
            <a:r>
              <a:rPr lang="bg-BG" dirty="0"/>
              <a:t>Как да използваме РИП</a:t>
            </a:r>
            <a:r>
              <a:rPr lang="en-US" dirty="0"/>
              <a:t>?</a:t>
            </a:r>
          </a:p>
        </p:txBody>
      </p:sp>
      <p:sp>
        <p:nvSpPr>
          <p:cNvPr id="5" name="Slide Number">
            <a:extLst>
              <a:ext uri="{FF2B5EF4-FFF2-40B4-BE49-F238E27FC236}">
                <a16:creationId xmlns:a16="http://schemas.microsoft.com/office/drawing/2014/main" id="{D4CF0D1B-F7D4-420F-B6A5-2F34E98C30A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145</a:t>
            </a:fld>
            <a:endParaRPr lang="en-US" noProof="0" dirty="0"/>
          </a:p>
        </p:txBody>
      </p:sp>
    </p:spTree>
    <p:extLst>
      <p:ext uri="{BB962C8B-B14F-4D97-AF65-F5344CB8AC3E}">
        <p14:creationId xmlns:p14="http://schemas.microsoft.com/office/powerpoint/2010/main" val="2057532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bg-BG" dirty="0"/>
              <a:t>Кохензивен</a:t>
            </a:r>
            <a:r>
              <a:rPr lang="en-US" dirty="0"/>
              <a:t>/</a:t>
            </a:r>
            <a:r>
              <a:rPr lang="bg-BG" dirty="0"/>
              <a:t>сплотен</a:t>
            </a:r>
            <a:r>
              <a:rPr lang="en-US" dirty="0"/>
              <a:t> </a:t>
            </a:r>
            <a:r>
              <a:rPr lang="bg-BG" dirty="0"/>
              <a:t>интерфейс</a:t>
            </a:r>
            <a:endParaRPr lang="en-US" dirty="0"/>
          </a:p>
        </p:txBody>
      </p:sp>
      <p:sp>
        <p:nvSpPr>
          <p:cNvPr id="9" name="Content Placeholder 6"/>
          <p:cNvSpPr txBox="1">
            <a:spLocks/>
          </p:cNvSpPr>
          <p:nvPr/>
        </p:nvSpPr>
        <p:spPr>
          <a:xfrm>
            <a:off x="192001" y="1151122"/>
            <a:ext cx="11804822" cy="5570355"/>
          </a:xfrm>
          <a:prstGeom prst="rect">
            <a:avLst/>
          </a:prstGeom>
        </p:spPr>
        <p:txBody>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r>
              <a:rPr lang="bg-BG" dirty="0"/>
              <a:t>Малък</a:t>
            </a:r>
            <a:r>
              <a:rPr lang="en-GB" dirty="0"/>
              <a:t> </a:t>
            </a:r>
            <a:r>
              <a:rPr lang="bg-BG" dirty="0"/>
              <a:t>и</a:t>
            </a:r>
            <a:r>
              <a:rPr lang="en-GB" dirty="0"/>
              <a:t> </a:t>
            </a:r>
            <a:r>
              <a:rPr lang="bg-BG" dirty="0"/>
              <a:t>сплотен</a:t>
            </a:r>
            <a:r>
              <a:rPr lang="en-GB" dirty="0"/>
              <a:t> „</a:t>
            </a:r>
            <a:r>
              <a:rPr lang="bg-BG" b="1" dirty="0">
                <a:solidFill>
                  <a:schemeClr val="bg1"/>
                </a:solidFill>
              </a:rPr>
              <a:t>Ролеви</a:t>
            </a:r>
            <a:r>
              <a:rPr lang="en-GB" dirty="0"/>
              <a:t>" </a:t>
            </a:r>
            <a:r>
              <a:rPr lang="bg-BG" dirty="0"/>
              <a:t>интерфейс</a:t>
            </a:r>
            <a:endParaRPr lang="en-GB" dirty="0"/>
          </a:p>
        </p:txBody>
      </p:sp>
      <p:sp>
        <p:nvSpPr>
          <p:cNvPr id="10" name="Rectangle 9"/>
          <p:cNvSpPr>
            <a:spLocks noChangeArrowheads="1"/>
          </p:cNvSpPr>
          <p:nvPr/>
        </p:nvSpPr>
        <p:spPr bwMode="auto">
          <a:xfrm>
            <a:off x="603823" y="1941444"/>
            <a:ext cx="5277896"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interface </a:t>
            </a:r>
            <a:r>
              <a:rPr lang="en-GB" sz="2800" b="1" noProof="1">
                <a:solidFill>
                  <a:schemeClr val="bg1"/>
                </a:solidFill>
                <a:latin typeface="Consolas" pitchFamily="49" charset="0"/>
                <a:cs typeface="Consolas" pitchFamily="49" charset="0"/>
              </a:rPr>
              <a:t>Worker</a:t>
            </a: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void work();</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11" name="Rectangle 10"/>
          <p:cNvSpPr>
            <a:spLocks noChangeArrowheads="1"/>
          </p:cNvSpPr>
          <p:nvPr/>
        </p:nvSpPr>
        <p:spPr bwMode="auto">
          <a:xfrm>
            <a:off x="603823" y="3544383"/>
            <a:ext cx="10962589"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class </a:t>
            </a:r>
            <a:r>
              <a:rPr lang="en-GB" sz="2800" b="1" noProof="1">
                <a:solidFill>
                  <a:schemeClr val="bg1"/>
                </a:solidFill>
                <a:latin typeface="Consolas" pitchFamily="49" charset="0"/>
                <a:cs typeface="Consolas" pitchFamily="49" charset="0"/>
              </a:rPr>
              <a:t>Robot</a:t>
            </a:r>
            <a:r>
              <a:rPr lang="en-GB" sz="2800" b="1" noProof="1">
                <a:solidFill>
                  <a:schemeClr val="tx2">
                    <a:lumMod val="75000"/>
                  </a:schemeClr>
                </a:solidFill>
                <a:latin typeface="Consolas" pitchFamily="49" charset="0"/>
                <a:cs typeface="Consolas" pitchFamily="49" charset="0"/>
              </a:rPr>
              <a:t> </a:t>
            </a:r>
            <a:r>
              <a:rPr lang="en-GB" sz="2800" b="1" noProof="1">
                <a:solidFill>
                  <a:schemeClr val="tx2"/>
                </a:solidFill>
                <a:latin typeface="Consolas" pitchFamily="49" charset="0"/>
                <a:cs typeface="Consolas" pitchFamily="49" charset="0"/>
              </a:rPr>
              <a:t>implements</a:t>
            </a:r>
            <a:r>
              <a:rPr lang="en-GB" sz="2800" b="1" noProof="1">
                <a:solidFill>
                  <a:schemeClr val="tx2">
                    <a:lumMod val="75000"/>
                  </a:schemeClr>
                </a:solidFill>
                <a:latin typeface="Consolas" pitchFamily="49" charset="0"/>
                <a:cs typeface="Consolas" pitchFamily="49" charset="0"/>
              </a:rPr>
              <a:t> </a:t>
            </a:r>
            <a:r>
              <a:rPr lang="en-GB" sz="2800" b="1" noProof="1">
                <a:solidFill>
                  <a:schemeClr val="bg1"/>
                </a:solidFill>
                <a:latin typeface="Consolas" pitchFamily="49" charset="0"/>
                <a:cs typeface="Consolas" pitchFamily="49" charset="0"/>
              </a:rPr>
              <a:t>Worker</a:t>
            </a: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void work() {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r>
              <a:rPr lang="en-GB" sz="2800" b="1" i="1" noProof="1">
                <a:solidFill>
                  <a:schemeClr val="accent2"/>
                </a:solidFill>
                <a:latin typeface="Consolas" pitchFamily="49" charset="0"/>
                <a:cs typeface="Consolas" pitchFamily="49" charset="0"/>
              </a:rPr>
              <a:t>// Do some work…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12" name="Rectangle 11"/>
          <p:cNvSpPr>
            <a:spLocks noChangeArrowheads="1"/>
          </p:cNvSpPr>
          <p:nvPr/>
        </p:nvSpPr>
        <p:spPr bwMode="auto">
          <a:xfrm>
            <a:off x="6232412" y="1941444"/>
            <a:ext cx="5334000" cy="138499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interface </a:t>
            </a:r>
            <a:r>
              <a:rPr lang="en-GB" sz="2800" b="1" noProof="1">
                <a:solidFill>
                  <a:schemeClr val="bg1"/>
                </a:solidFill>
                <a:latin typeface="Consolas" pitchFamily="49" charset="0"/>
                <a:cs typeface="Consolas" pitchFamily="49" charset="0"/>
              </a:rPr>
              <a:t>Sleeper</a:t>
            </a:r>
            <a:r>
              <a:rPr lang="en-GB"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void sleep();</a:t>
            </a:r>
          </a:p>
          <a:p>
            <a:pPr eaLnBrk="0" hangingPunct="0">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8" name="Slide Number">
            <a:extLst>
              <a:ext uri="{FF2B5EF4-FFF2-40B4-BE49-F238E27FC236}">
                <a16:creationId xmlns:a16="http://schemas.microsoft.com/office/drawing/2014/main" id="{C47AF325-E071-4C2C-9223-477EF848677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146</a:t>
            </a:fld>
            <a:endParaRPr lang="en-US" noProof="0" dirty="0"/>
          </a:p>
        </p:txBody>
      </p:sp>
    </p:spTree>
    <p:extLst>
      <p:ext uri="{BB962C8B-B14F-4D97-AF65-F5344CB8AC3E}">
        <p14:creationId xmlns:p14="http://schemas.microsoft.com/office/powerpoint/2010/main" val="31886598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5A38B9-0C1C-4D29-AD60-888C2B77CAC7}"/>
              </a:ext>
            </a:extLst>
          </p:cNvPr>
          <p:cNvPicPr>
            <a:picLocks noChangeAspect="1"/>
          </p:cNvPicPr>
          <p:nvPr/>
        </p:nvPicPr>
        <p:blipFill>
          <a:blip r:embed="rId2">
            <a:duotone>
              <a:schemeClr val="bg2">
                <a:shade val="45000"/>
                <a:satMod val="135000"/>
              </a:schemeClr>
              <a:prstClr val="white"/>
            </a:duotone>
          </a:blip>
          <a:stretch>
            <a:fillRect/>
          </a:stretch>
        </p:blipFill>
        <p:spPr>
          <a:xfrm>
            <a:off x="5117487" y="1577469"/>
            <a:ext cx="1960203" cy="2218124"/>
          </a:xfrm>
          <a:prstGeom prst="rect">
            <a:avLst/>
          </a:prstGeom>
        </p:spPr>
      </p:pic>
      <p:sp>
        <p:nvSpPr>
          <p:cNvPr id="3" name="Title 2">
            <a:extLst>
              <a:ext uri="{FF2B5EF4-FFF2-40B4-BE49-F238E27FC236}">
                <a16:creationId xmlns:a16="http://schemas.microsoft.com/office/drawing/2014/main" id="{45E0DCC8-7623-4A64-BE8D-C4D7D8020145}"/>
              </a:ext>
            </a:extLst>
          </p:cNvPr>
          <p:cNvSpPr>
            <a:spLocks noGrp="1"/>
          </p:cNvSpPr>
          <p:nvPr>
            <p:ph type="title" sz="quarter" idx="10"/>
          </p:nvPr>
        </p:nvSpPr>
        <p:spPr/>
        <p:txBody>
          <a:bodyPr/>
          <a:lstStyle/>
          <a:p>
            <a:r>
              <a:rPr lang="bg-BG" dirty="0"/>
              <a:t>Инверсия на зависимости</a:t>
            </a:r>
            <a:endParaRPr lang="en-US" dirty="0"/>
          </a:p>
        </p:txBody>
      </p:sp>
    </p:spTree>
    <p:extLst>
      <p:ext uri="{BB962C8B-B14F-4D97-AF65-F5344CB8AC3E}">
        <p14:creationId xmlns:p14="http://schemas.microsoft.com/office/powerpoint/2010/main" val="9379681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67E5D92-8D4E-4CBB-9069-D4F48D756ADC}"/>
              </a:ext>
            </a:extLst>
          </p:cNvPr>
          <p:cNvSpPr>
            <a:spLocks noGrp="1"/>
          </p:cNvSpPr>
          <p:nvPr>
            <p:ph type="body" sz="quarter" idx="10"/>
          </p:nvPr>
        </p:nvSpPr>
        <p:spPr/>
        <p:txBody>
          <a:bodyPr/>
          <a:lstStyle/>
          <a:p>
            <a:r>
              <a:rPr lang="ru-RU" dirty="0"/>
              <a:t>Модулите на високо ниво не трябва да зависят от модулите на ниско ниво</a:t>
            </a:r>
          </a:p>
          <a:p>
            <a:pPr lvl="1"/>
            <a:r>
              <a:rPr lang="bg-BG" dirty="0"/>
              <a:t>И двете трябва да </a:t>
            </a:r>
            <a:r>
              <a:rPr lang="bg-BG" b="1" dirty="0">
                <a:solidFill>
                  <a:schemeClr val="bg1"/>
                </a:solidFill>
              </a:rPr>
              <a:t>зависят</a:t>
            </a:r>
            <a:r>
              <a:rPr lang="en-US" dirty="0"/>
              <a:t> </a:t>
            </a:r>
            <a:r>
              <a:rPr lang="bg-BG" dirty="0"/>
              <a:t>от</a:t>
            </a:r>
            <a:r>
              <a:rPr lang="en-US" dirty="0"/>
              <a:t> </a:t>
            </a:r>
            <a:r>
              <a:rPr lang="bg-BG" b="1" dirty="0">
                <a:solidFill>
                  <a:schemeClr val="bg1"/>
                </a:solidFill>
              </a:rPr>
              <a:t>абстракциите</a:t>
            </a:r>
            <a:endParaRPr lang="en-US" b="1" dirty="0">
              <a:solidFill>
                <a:schemeClr val="bg1"/>
              </a:solidFill>
            </a:endParaRPr>
          </a:p>
          <a:p>
            <a:r>
              <a:rPr lang="ru-RU" dirty="0"/>
              <a:t>Абстракциите не трябва да зависят от детайлите</a:t>
            </a:r>
          </a:p>
          <a:p>
            <a:r>
              <a:rPr lang="ru-RU" dirty="0"/>
              <a:t>Детайлите трябва да зависят от абстракциите</a:t>
            </a:r>
          </a:p>
          <a:p>
            <a:r>
              <a:rPr lang="bg-BG" dirty="0"/>
              <a:t>Цел</a:t>
            </a:r>
            <a:r>
              <a:rPr lang="en-US" dirty="0"/>
              <a:t>: </a:t>
            </a:r>
            <a:r>
              <a:rPr lang="bg-BG" b="1" dirty="0">
                <a:solidFill>
                  <a:schemeClr val="bg1"/>
                </a:solidFill>
              </a:rPr>
              <a:t>: разделяне между модулите </a:t>
            </a:r>
            <a:r>
              <a:rPr lang="bg-BG" dirty="0"/>
              <a:t>чрез абстракции</a:t>
            </a:r>
            <a:endParaRPr lang="en-US" dirty="0"/>
          </a:p>
        </p:txBody>
      </p:sp>
      <p:sp>
        <p:nvSpPr>
          <p:cNvPr id="4" name="Title 3"/>
          <p:cNvSpPr>
            <a:spLocks noGrp="1"/>
          </p:cNvSpPr>
          <p:nvPr>
            <p:ph type="title"/>
          </p:nvPr>
        </p:nvSpPr>
        <p:spPr/>
        <p:txBody>
          <a:bodyPr/>
          <a:lstStyle/>
          <a:p>
            <a:r>
              <a:rPr lang="bg-BG" dirty="0"/>
              <a:t>Инверсия на зависимости принцип</a:t>
            </a:r>
            <a:r>
              <a:rPr lang="en-US" dirty="0"/>
              <a:t>(</a:t>
            </a:r>
            <a:r>
              <a:rPr lang="bg-BG" dirty="0"/>
              <a:t>ИЗП</a:t>
            </a:r>
            <a:r>
              <a:rPr lang="en-US" dirty="0"/>
              <a:t>)</a:t>
            </a:r>
          </a:p>
        </p:txBody>
      </p:sp>
      <p:sp>
        <p:nvSpPr>
          <p:cNvPr id="5" name="Slide Number">
            <a:extLst>
              <a:ext uri="{FF2B5EF4-FFF2-40B4-BE49-F238E27FC236}">
                <a16:creationId xmlns:a16="http://schemas.microsoft.com/office/drawing/2014/main" id="{E52EF244-9607-46C4-BB23-6CAB4381629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148</a:t>
            </a:fld>
            <a:endParaRPr lang="en-US" noProof="0" dirty="0"/>
          </a:p>
        </p:txBody>
      </p:sp>
    </p:spTree>
    <p:extLst>
      <p:ext uri="{BB962C8B-B14F-4D97-AF65-F5344CB8AC3E}">
        <p14:creationId xmlns:p14="http://schemas.microsoft.com/office/powerpoint/2010/main" val="26626310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589" y="1196125"/>
            <a:ext cx="12114211" cy="5201066"/>
          </a:xfrm>
        </p:spPr>
        <p:txBody>
          <a:bodyPr/>
          <a:lstStyle/>
          <a:p>
            <a:r>
              <a:rPr lang="bg-BG" dirty="0"/>
              <a:t>Какво се случва когато модолът </a:t>
            </a:r>
            <a:r>
              <a:rPr lang="en-US" dirty="0"/>
              <a:t> </a:t>
            </a:r>
            <a:r>
              <a:rPr lang="bg-BG" b="1" dirty="0">
                <a:solidFill>
                  <a:schemeClr val="bg1"/>
                </a:solidFill>
              </a:rPr>
              <a:t>зависи пряко </a:t>
            </a:r>
            <a:r>
              <a:rPr lang="bg-BG" dirty="0"/>
              <a:t>от</a:t>
            </a:r>
            <a:r>
              <a:rPr lang="en-US" dirty="0"/>
              <a:t> </a:t>
            </a:r>
            <a:r>
              <a:rPr lang="bg-BG" b="1" dirty="0">
                <a:solidFill>
                  <a:schemeClr val="bg1"/>
                </a:solidFill>
              </a:rPr>
              <a:t>други модули</a:t>
            </a:r>
            <a:endParaRPr lang="en-US" b="1" dirty="0">
              <a:solidFill>
                <a:schemeClr val="bg1"/>
              </a:solidFill>
            </a:endParaRPr>
          </a:p>
        </p:txBody>
      </p:sp>
      <p:sp>
        <p:nvSpPr>
          <p:cNvPr id="3" name="Title 2"/>
          <p:cNvSpPr>
            <a:spLocks noGrp="1"/>
          </p:cNvSpPr>
          <p:nvPr>
            <p:ph type="title"/>
          </p:nvPr>
        </p:nvSpPr>
        <p:spPr/>
        <p:txBody>
          <a:bodyPr/>
          <a:lstStyle/>
          <a:p>
            <a:r>
              <a:rPr lang="bg-BG" dirty="0"/>
              <a:t>Зависимости и свързване (1)</a:t>
            </a:r>
            <a:endParaRPr lang="en-US" dirty="0"/>
          </a:p>
        </p:txBody>
      </p:sp>
      <p:pic>
        <p:nvPicPr>
          <p:cNvPr id="5" name="Picture 2" descr="http://zeroturnaround.com/wp-content/uploads/2013/11/ComponentDependenciesDiagra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2209800"/>
            <a:ext cx="5791200" cy="3930552"/>
          </a:xfrm>
          <a:prstGeom prst="roundRect">
            <a:avLst>
              <a:gd name="adj" fmla="val 2950"/>
            </a:avLst>
          </a:prstGeom>
          <a:noFill/>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id="{7E0E5266-1267-445E-932D-5B00A7167C7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149</a:t>
            </a:fld>
            <a:endParaRPr lang="en-US" noProof="0" dirty="0"/>
          </a:p>
        </p:txBody>
      </p:sp>
    </p:spTree>
    <p:extLst>
      <p:ext uri="{BB962C8B-B14F-4D97-AF65-F5344CB8AC3E}">
        <p14:creationId xmlns:p14="http://schemas.microsoft.com/office/powerpoint/2010/main" val="19276686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bg-BG" noProof="1">
                <a:solidFill>
                  <a:schemeClr val="tx2"/>
                </a:solidFill>
              </a:rPr>
              <a:t>Можем </a:t>
            </a:r>
            <a:r>
              <a:rPr lang="bg-BG" b="1" noProof="1">
                <a:solidFill>
                  <a:schemeClr val="bg1"/>
                </a:solidFill>
              </a:rPr>
              <a:t>да персонализираме стойноста на</a:t>
            </a:r>
            <a:r>
              <a:rPr lang="en-GB" noProof="1">
                <a:solidFill>
                  <a:schemeClr val="tx2"/>
                </a:solidFill>
              </a:rPr>
              <a:t> </a:t>
            </a:r>
            <a:r>
              <a:rPr lang="bg-BG" noProof="1">
                <a:solidFill>
                  <a:schemeClr val="tx2"/>
                </a:solidFill>
              </a:rPr>
              <a:t>енъмите</a:t>
            </a:r>
            <a:endParaRPr lang="en-GB" b="1" dirty="0">
              <a:solidFill>
                <a:schemeClr val="bg1"/>
              </a:solidFill>
            </a:endParaRPr>
          </a:p>
        </p:txBody>
      </p:sp>
      <p:sp>
        <p:nvSpPr>
          <p:cNvPr id="4" name="Title 3"/>
          <p:cNvSpPr>
            <a:spLocks noGrp="1"/>
          </p:cNvSpPr>
          <p:nvPr>
            <p:ph type="title"/>
          </p:nvPr>
        </p:nvSpPr>
        <p:spPr/>
        <p:txBody>
          <a:bodyPr>
            <a:normAutofit/>
          </a:bodyPr>
          <a:lstStyle/>
          <a:p>
            <a:r>
              <a:rPr lang="bg-BG" dirty="0"/>
              <a:t>Енумерации</a:t>
            </a:r>
            <a:r>
              <a:rPr lang="en-US" dirty="0"/>
              <a:t> (</a:t>
            </a:r>
            <a:r>
              <a:rPr lang="bg-BG" dirty="0"/>
              <a:t>1</a:t>
            </a:r>
            <a:r>
              <a:rPr lang="en-US" dirty="0"/>
              <a:t>)</a:t>
            </a:r>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617645" y="1904516"/>
            <a:ext cx="10271176" cy="454122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r>
              <a:rPr kumimoji="0" lang="en-US" sz="2800" b="1" i="0" u="none" strike="noStrike" kern="1200" cap="none" spc="0" normalizeH="0" baseline="0" noProof="1">
                <a:ln>
                  <a:noFill/>
                </a:ln>
                <a:solidFill>
                  <a:srgbClr val="FFA000"/>
                </a:solidFill>
                <a:effectLst/>
                <a:uLnTx/>
                <a:uFillTx/>
                <a:latin typeface="Consolas" pitchFamily="49" charset="0"/>
                <a:ea typeface="+mn-ea"/>
              </a:rPr>
              <a:t>enum</a:t>
            </a:r>
            <a:r>
              <a:rPr kumimoji="0" lang="en-US" sz="2800" b="1" i="0" u="none" strike="noStrike" kern="1200" cap="none" spc="0" normalizeH="0" baseline="0" noProof="1">
                <a:ln>
                  <a:noFill/>
                </a:ln>
                <a:solidFill>
                  <a:srgbClr val="234465"/>
                </a:solidFill>
                <a:effectLst/>
                <a:uLnTx/>
                <a:uFillTx/>
                <a:latin typeface="Consolas" pitchFamily="49" charset="0"/>
                <a:ea typeface="+mn-ea"/>
              </a:rPr>
              <a:t> Day</a:t>
            </a:r>
            <a:r>
              <a:rPr kumimoji="0" lang="en-US" sz="2800" b="1" i="0" u="none" strike="noStrike" kern="1200" cap="none" spc="0" normalizeH="0" noProof="1">
                <a:ln>
                  <a:noFill/>
                </a:ln>
                <a:solidFill>
                  <a:srgbClr val="234465"/>
                </a:solidFill>
                <a:effectLst/>
                <a:uLnTx/>
                <a:uFillTx/>
                <a:latin typeface="Consolas" pitchFamily="49" charset="0"/>
                <a:ea typeface="+mn-ea"/>
              </a:rPr>
              <a:t> </a:t>
            </a:r>
            <a:r>
              <a:rPr kumimoji="0" lang="en-US" sz="2800" b="1" i="0" u="none" strike="noStrike" kern="1200" cap="none" spc="0" normalizeH="0" baseline="0" noProof="1">
                <a:ln>
                  <a:noFill/>
                </a:ln>
                <a:solidFill>
                  <a:srgbClr val="234465"/>
                </a:solidFill>
                <a:effectLst/>
                <a:uLnTx/>
                <a:uFillTx/>
                <a:latin typeface="Consolas" pitchFamily="49" charset="0"/>
                <a:ea typeface="+mn-ea"/>
              </a:rPr>
              <a:t>{ </a:t>
            </a:r>
          </a:p>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endParaRPr kumimoji="0" lang="en-US" sz="2800" b="1" i="0" u="none" strike="noStrike" kern="1200" cap="none" spc="0" normalizeH="0" baseline="0" noProof="1">
              <a:ln>
                <a:noFill/>
              </a:ln>
              <a:solidFill>
                <a:srgbClr val="234465"/>
              </a:solidFill>
              <a:effectLst/>
              <a:uLnTx/>
              <a:uFillTx/>
              <a:latin typeface="Consolas" pitchFamily="49" charset="0"/>
              <a:ea typeface="+mn-ea"/>
            </a:endParaRPr>
          </a:p>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r>
              <a:rPr kumimoji="0" lang="bg-BG" sz="2800" b="1" i="0" u="none" strike="noStrike" kern="1200" cap="none" spc="0" normalizeH="0" baseline="0" noProof="1">
                <a:ln>
                  <a:noFill/>
                </a:ln>
                <a:solidFill>
                  <a:srgbClr val="234465"/>
                </a:solidFill>
                <a:effectLst/>
                <a:uLnTx/>
                <a:uFillTx/>
                <a:latin typeface="Consolas" pitchFamily="49" charset="0"/>
                <a:ea typeface="+mn-ea"/>
              </a:rPr>
              <a:t>  </a:t>
            </a:r>
            <a:r>
              <a:rPr kumimoji="0" lang="en-US" sz="2800" b="1" i="0" u="none" strike="noStrike" kern="1200" cap="none" spc="0" normalizeH="0" baseline="0" noProof="1">
                <a:ln>
                  <a:noFill/>
                </a:ln>
                <a:solidFill>
                  <a:srgbClr val="234465"/>
                </a:solidFill>
                <a:effectLst/>
                <a:uLnTx/>
                <a:uFillTx/>
                <a:latin typeface="Consolas" pitchFamily="49" charset="0"/>
                <a:ea typeface="+mn-ea"/>
              </a:rPr>
              <a:t>Mon(1),Tue(2),Wed(3),Thu(4),Fri(5),Sat(6),Sun(7);</a:t>
            </a:r>
          </a:p>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endParaRPr kumimoji="0" lang="en-US" sz="2800" b="1" i="0" u="none" strike="noStrike" kern="1200" cap="none" spc="0" normalizeH="0" baseline="0" noProof="1">
              <a:ln>
                <a:noFill/>
              </a:ln>
              <a:solidFill>
                <a:srgbClr val="234465"/>
              </a:solidFill>
              <a:effectLst/>
              <a:uLnTx/>
              <a:uFillTx/>
              <a:latin typeface="Consolas" pitchFamily="49" charset="0"/>
              <a:ea typeface="+mn-ea"/>
            </a:endParaRPr>
          </a:p>
          <a:p>
            <a:pPr lvl="0">
              <a:lnSpc>
                <a:spcPct val="85000"/>
              </a:lnSpc>
            </a:pPr>
            <a:r>
              <a:rPr lang="en-US" sz="2800" dirty="0">
                <a:solidFill>
                  <a:srgbClr val="234465"/>
                </a:solidFill>
                <a:effectLst/>
              </a:rPr>
              <a:t>  private int value;</a:t>
            </a:r>
          </a:p>
          <a:p>
            <a:pPr lvl="0">
              <a:lnSpc>
                <a:spcPct val="85000"/>
              </a:lnSpc>
            </a:pPr>
            <a:endParaRPr kumimoji="0" lang="en-US" sz="2800" b="1" i="1" u="none" strike="noStrike" kern="1200" cap="none" spc="0" normalizeH="0" baseline="0" noProof="1">
              <a:ln>
                <a:noFill/>
              </a:ln>
              <a:solidFill>
                <a:srgbClr val="234465"/>
              </a:solidFill>
              <a:effectLst/>
              <a:uLnTx/>
              <a:uFillTx/>
              <a:latin typeface="Consolas" pitchFamily="49" charset="0"/>
              <a:ea typeface="+mn-ea"/>
            </a:endParaRPr>
          </a:p>
          <a:p>
            <a:pPr>
              <a:lnSpc>
                <a:spcPct val="85000"/>
              </a:lnSpc>
            </a:pPr>
            <a:r>
              <a:rPr lang="en-US" sz="2800" dirty="0">
                <a:solidFill>
                  <a:srgbClr val="234465"/>
                </a:solidFill>
                <a:effectLst/>
              </a:rPr>
              <a:t>  </a:t>
            </a:r>
            <a:r>
              <a:rPr lang="en-US" sz="2800" dirty="0">
                <a:solidFill>
                  <a:schemeClr val="bg1"/>
                </a:solidFill>
                <a:effectLst/>
              </a:rPr>
              <a:t>Day</a:t>
            </a:r>
            <a:r>
              <a:rPr lang="en-US" sz="2800" dirty="0">
                <a:solidFill>
                  <a:srgbClr val="234465"/>
                </a:solidFill>
                <a:effectLst/>
              </a:rPr>
              <a:t>(int value) {</a:t>
            </a:r>
          </a:p>
          <a:p>
            <a:pPr>
              <a:lnSpc>
                <a:spcPct val="85000"/>
              </a:lnSpc>
            </a:pPr>
            <a:r>
              <a:rPr lang="en-US" sz="2800" dirty="0">
                <a:solidFill>
                  <a:srgbClr val="234465"/>
                </a:solidFill>
                <a:effectLst/>
              </a:rPr>
              <a:t>  </a:t>
            </a:r>
            <a:r>
              <a:rPr lang="bg-BG" sz="2800" dirty="0">
                <a:solidFill>
                  <a:srgbClr val="234465"/>
                </a:solidFill>
                <a:effectLst/>
              </a:rPr>
              <a:t>  </a:t>
            </a:r>
            <a:r>
              <a:rPr lang="en-US" sz="2800" dirty="0" err="1">
                <a:solidFill>
                  <a:srgbClr val="234465"/>
                </a:solidFill>
                <a:effectLst/>
              </a:rPr>
              <a:t>this.value</a:t>
            </a:r>
            <a:r>
              <a:rPr lang="en-US" sz="2800" dirty="0">
                <a:solidFill>
                  <a:srgbClr val="234465"/>
                </a:solidFill>
                <a:effectLst/>
              </a:rPr>
              <a:t> = value;</a:t>
            </a:r>
          </a:p>
          <a:p>
            <a:pPr>
              <a:lnSpc>
                <a:spcPct val="85000"/>
              </a:lnSpc>
            </a:pPr>
            <a:r>
              <a:rPr lang="en-US" sz="2800" dirty="0">
                <a:solidFill>
                  <a:srgbClr val="234465"/>
                </a:solidFill>
                <a:effectLst/>
              </a:rPr>
              <a:t>  }</a:t>
            </a:r>
            <a:endParaRPr kumimoji="0" lang="en-US" sz="2800" b="1" i="1" u="none" strike="noStrike" kern="1200" cap="none" spc="0" normalizeH="0" baseline="0" noProof="1">
              <a:ln>
                <a:noFill/>
              </a:ln>
              <a:solidFill>
                <a:srgbClr val="00B050"/>
              </a:solidFill>
              <a:effectLst/>
              <a:uLnTx/>
              <a:uFillTx/>
              <a:latin typeface="Consolas" pitchFamily="49" charset="0"/>
              <a:ea typeface="+mn-ea"/>
            </a:endParaRPr>
          </a:p>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r>
              <a:rPr kumimoji="0" lang="en-US" sz="2800" b="1" i="0" u="none" strike="noStrike" kern="1200" cap="none" spc="0" normalizeH="0" baseline="0" noProof="1">
                <a:ln>
                  <a:noFill/>
                </a:ln>
                <a:solidFill>
                  <a:srgbClr val="234465"/>
                </a:solidFill>
                <a:effectLst/>
                <a:uLnTx/>
                <a:uFillTx/>
                <a:latin typeface="Consolas" pitchFamily="49" charset="0"/>
                <a:ea typeface="+mn-ea"/>
              </a:rPr>
              <a:t>}</a:t>
            </a:r>
          </a:p>
          <a:p>
            <a:pPr marL="0" marR="0" lvl="0" indent="0" algn="l" defTabSz="914400" rtl="0" eaLnBrk="1" fontAlgn="auto" latinLnBrk="0" hangingPunct="1">
              <a:lnSpc>
                <a:spcPct val="85000"/>
              </a:lnSpc>
              <a:spcBef>
                <a:spcPts val="0"/>
              </a:spcBef>
              <a:spcAft>
                <a:spcPts val="0"/>
              </a:spcAft>
              <a:buClr>
                <a:srgbClr val="F2B254"/>
              </a:buClr>
              <a:buSzPct val="100000"/>
              <a:buFont typeface="Wingdings" panose="05000000000000000000" pitchFamily="2" charset="2"/>
              <a:buNone/>
              <a:tabLst/>
              <a:defRPr/>
            </a:pPr>
            <a:endParaRPr kumimoji="0" lang="en-US" sz="2800" b="1" i="0" u="none" strike="noStrike" kern="1200" cap="none" spc="0" normalizeH="0" baseline="0" noProof="1">
              <a:ln>
                <a:noFill/>
              </a:ln>
              <a:solidFill>
                <a:srgbClr val="234465"/>
              </a:solidFill>
              <a:effectLst/>
              <a:uLnTx/>
              <a:uFillTx/>
              <a:latin typeface="Consolas" pitchFamily="49" charset="0"/>
              <a:ea typeface="+mn-ea"/>
            </a:endParaRPr>
          </a:p>
          <a:p>
            <a:pPr>
              <a:lnSpc>
                <a:spcPct val="85000"/>
              </a:lnSpc>
              <a:defRPr/>
            </a:pPr>
            <a:r>
              <a:rPr lang="en-US" sz="2800" dirty="0" err="1">
                <a:solidFill>
                  <a:schemeClr val="tx1"/>
                </a:solidFill>
                <a:effectLst/>
              </a:rPr>
              <a:t>System.out.println</a:t>
            </a:r>
            <a:r>
              <a:rPr lang="en-US" sz="2800" dirty="0">
                <a:solidFill>
                  <a:schemeClr val="tx1"/>
                </a:solidFill>
                <a:effectLst/>
              </a:rPr>
              <a:t>(</a:t>
            </a:r>
            <a:r>
              <a:rPr lang="en-US" sz="2800" dirty="0" err="1">
                <a:solidFill>
                  <a:schemeClr val="tx1"/>
                </a:solidFill>
                <a:effectLst/>
              </a:rPr>
              <a:t>Day.Sat</a:t>
            </a:r>
            <a:r>
              <a:rPr lang="en-US" sz="2800" dirty="0">
                <a:solidFill>
                  <a:schemeClr val="tx1"/>
                </a:solidFill>
                <a:effectLst/>
              </a:rPr>
              <a:t>); </a:t>
            </a:r>
            <a:r>
              <a:rPr lang="en-US" sz="2800" i="1" dirty="0">
                <a:solidFill>
                  <a:schemeClr val="accent2"/>
                </a:solidFill>
                <a:effectLst/>
              </a:rPr>
              <a:t>// Sat</a:t>
            </a:r>
          </a:p>
        </p:txBody>
      </p:sp>
      <p:grpSp>
        <p:nvGrpSpPr>
          <p:cNvPr id="6" name="Group 5"/>
          <p:cNvGrpSpPr/>
          <p:nvPr/>
        </p:nvGrpSpPr>
        <p:grpSpPr>
          <a:xfrm>
            <a:off x="7419514" y="3467100"/>
            <a:ext cx="3026988" cy="1531548"/>
            <a:chOff x="5757212" y="1301668"/>
            <a:chExt cx="3516604" cy="1897433"/>
          </a:xfrm>
        </p:grpSpPr>
        <p:pic>
          <p:nvPicPr>
            <p:cNvPr id="18" name="Picture 17">
              <a:extLst>
                <a:ext uri="{FF2B5EF4-FFF2-40B4-BE49-F238E27FC236}">
                  <a16:creationId xmlns:a16="http://schemas.microsoft.com/office/drawing/2014/main" id="{0C98F160-CC72-4F8D-B929-A86F8419F1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3570" y="1676550"/>
              <a:ext cx="1660246" cy="1460114"/>
            </a:xfrm>
            <a:prstGeom prst="rect">
              <a:avLst/>
            </a:prstGeom>
          </p:spPr>
        </p:pic>
        <p:pic>
          <p:nvPicPr>
            <p:cNvPr id="20" name="Picture 19">
              <a:extLst>
                <a:ext uri="{FF2B5EF4-FFF2-40B4-BE49-F238E27FC236}">
                  <a16:creationId xmlns:a16="http://schemas.microsoft.com/office/drawing/2014/main" id="{26B24934-469B-4F75-85ED-88D701D05D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57212" y="1738987"/>
              <a:ext cx="1679700" cy="1460114"/>
            </a:xfrm>
            <a:prstGeom prst="rect">
              <a:avLst/>
            </a:prstGeom>
          </p:spPr>
        </p:pic>
        <p:pic>
          <p:nvPicPr>
            <p:cNvPr id="22" name="Picture 21">
              <a:extLst>
                <a:ext uri="{FF2B5EF4-FFF2-40B4-BE49-F238E27FC236}">
                  <a16:creationId xmlns:a16="http://schemas.microsoft.com/office/drawing/2014/main" id="{3F9F5CAC-E162-4FBF-84A4-8822FE27E5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2412" y="1301668"/>
              <a:ext cx="1654428" cy="1460114"/>
            </a:xfrm>
            <a:prstGeom prst="rect">
              <a:avLst/>
            </a:prstGeom>
          </p:spPr>
        </p:pic>
      </p:grpSp>
      <p:sp>
        <p:nvSpPr>
          <p:cNvPr id="10" name="Slide Number">
            <a:extLst>
              <a:ext uri="{FF2B5EF4-FFF2-40B4-BE49-F238E27FC236}">
                <a16:creationId xmlns:a16="http://schemas.microsoft.com/office/drawing/2014/main" id="{785C53FE-A33F-44B7-8FFE-DA750FFF72B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a:t>
            </a:fld>
            <a:endParaRPr lang="en-US" noProof="0" dirty="0"/>
          </a:p>
        </p:txBody>
      </p:sp>
    </p:spTree>
    <p:extLst>
      <p:ext uri="{BB962C8B-B14F-4D97-AF65-F5344CB8AC3E}">
        <p14:creationId xmlns:p14="http://schemas.microsoft.com/office/powerpoint/2010/main" val="1489398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bg-BG" dirty="0"/>
              <a:t>Целта е да </a:t>
            </a:r>
            <a:r>
              <a:rPr lang="en-GB" dirty="0"/>
              <a:t> </a:t>
            </a:r>
            <a:r>
              <a:rPr lang="bg-BG" b="1" dirty="0">
                <a:solidFill>
                  <a:schemeClr val="bg1"/>
                </a:solidFill>
              </a:rPr>
              <a:t>зависим от абстракциите</a:t>
            </a:r>
            <a:endParaRPr lang="en-GB" b="1" dirty="0">
              <a:solidFill>
                <a:schemeClr val="bg1"/>
              </a:solidFill>
            </a:endParaRPr>
          </a:p>
        </p:txBody>
      </p:sp>
      <p:sp>
        <p:nvSpPr>
          <p:cNvPr id="3" name="Title 2"/>
          <p:cNvSpPr>
            <a:spLocks noGrp="1"/>
          </p:cNvSpPr>
          <p:nvPr>
            <p:ph type="title"/>
          </p:nvPr>
        </p:nvSpPr>
        <p:spPr/>
        <p:txBody>
          <a:bodyPr/>
          <a:lstStyle/>
          <a:p>
            <a:r>
              <a:rPr lang="bg-BG" dirty="0"/>
              <a:t>Зависимости и свързване</a:t>
            </a:r>
            <a:r>
              <a:rPr lang="en-US" dirty="0"/>
              <a:t>(2)</a:t>
            </a:r>
          </a:p>
        </p:txBody>
      </p:sp>
      <p:pic>
        <p:nvPicPr>
          <p:cNvPr id="5" name="Picture 6" descr="http://imagine.kicbak.com/blog/wp-content/uploads/2011/12/ModuleDependencyChar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8327" y="2057401"/>
            <a:ext cx="5895349" cy="4177955"/>
          </a:xfrm>
          <a:prstGeom prst="roundRect">
            <a:avLst>
              <a:gd name="adj" fmla="val 2932"/>
            </a:avLst>
          </a:prstGeom>
          <a:noFill/>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id="{EC060256-D866-4FFD-8856-B94B6692036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150</a:t>
            </a:fld>
            <a:endParaRPr lang="en-US" noProof="0" dirty="0"/>
          </a:p>
        </p:txBody>
      </p:sp>
    </p:spTree>
    <p:extLst>
      <p:ext uri="{BB962C8B-B14F-4D97-AF65-F5344CB8AC3E}">
        <p14:creationId xmlns:p14="http://schemas.microsoft.com/office/powerpoint/2010/main" val="2983082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nSpc>
                <a:spcPct val="100000"/>
              </a:lnSpc>
            </a:pPr>
            <a:r>
              <a:rPr lang="bg-BG" dirty="0"/>
              <a:t>Бутон</a:t>
            </a:r>
            <a:r>
              <a:rPr lang="en-US" dirty="0"/>
              <a:t> </a:t>
            </a:r>
            <a:r>
              <a:rPr lang="en-US" dirty="0">
                <a:sym typeface="Wingdings" panose="05000000000000000000" pitchFamily="2" charset="2"/>
              </a:rPr>
              <a:t> </a:t>
            </a:r>
            <a:r>
              <a:rPr lang="bg-BG" dirty="0">
                <a:sym typeface="Wingdings" panose="05000000000000000000" pitchFamily="2" charset="2"/>
              </a:rPr>
              <a:t>Пример за лампа</a:t>
            </a:r>
            <a:r>
              <a:rPr lang="en-US" dirty="0">
                <a:sym typeface="Wingdings" panose="05000000000000000000" pitchFamily="2" charset="2"/>
              </a:rPr>
              <a:t>– </a:t>
            </a:r>
            <a:r>
              <a:rPr lang="en-US" b="1" dirty="0">
                <a:solidFill>
                  <a:schemeClr val="bg1"/>
                </a:solidFill>
                <a:sym typeface="Wingdings" panose="05000000000000000000" pitchFamily="2" charset="2"/>
              </a:rPr>
              <a:t>Robert Martin</a:t>
            </a:r>
          </a:p>
          <a:p>
            <a:pPr>
              <a:lnSpc>
                <a:spcPct val="100000"/>
              </a:lnSpc>
            </a:pPr>
            <a:r>
              <a:rPr lang="bg-BG" dirty="0">
                <a:sym typeface="Wingdings" panose="05000000000000000000" pitchFamily="2" charset="2"/>
              </a:rPr>
              <a:t>Бутон</a:t>
            </a:r>
            <a:r>
              <a:rPr lang="en-US" dirty="0">
                <a:sym typeface="Wingdings" panose="05000000000000000000" pitchFamily="2" charset="2"/>
              </a:rPr>
              <a:t> </a:t>
            </a:r>
            <a:r>
              <a:rPr lang="bg-BG" b="1" dirty="0">
                <a:solidFill>
                  <a:schemeClr val="bg1"/>
                </a:solidFill>
                <a:sym typeface="Wingdings" panose="05000000000000000000" pitchFamily="2" charset="2"/>
              </a:rPr>
              <a:t>зависи от </a:t>
            </a:r>
            <a:r>
              <a:rPr lang="bg-BG" dirty="0">
                <a:sym typeface="Wingdings" panose="05000000000000000000" pitchFamily="2" charset="2"/>
              </a:rPr>
              <a:t>Лампата</a:t>
            </a:r>
            <a:endParaRPr lang="en-US" dirty="0"/>
          </a:p>
        </p:txBody>
      </p:sp>
      <p:sp>
        <p:nvSpPr>
          <p:cNvPr id="3" name="Title 2"/>
          <p:cNvSpPr>
            <a:spLocks noGrp="1"/>
          </p:cNvSpPr>
          <p:nvPr>
            <p:ph type="title"/>
          </p:nvPr>
        </p:nvSpPr>
        <p:spPr/>
        <p:txBody>
          <a:bodyPr/>
          <a:lstStyle/>
          <a:p>
            <a:r>
              <a:rPr lang="bg-BG" dirty="0"/>
              <a:t>Проблемът</a:t>
            </a:r>
            <a:endParaRPr lang="en-US" dirty="0"/>
          </a:p>
        </p:txBody>
      </p:sp>
      <p:grpSp>
        <p:nvGrpSpPr>
          <p:cNvPr id="5" name="Group 4"/>
          <p:cNvGrpSpPr/>
          <p:nvPr/>
        </p:nvGrpSpPr>
        <p:grpSpPr>
          <a:xfrm>
            <a:off x="1524001" y="3263574"/>
            <a:ext cx="9101973" cy="1994226"/>
            <a:chOff x="1483751" y="3581400"/>
            <a:chExt cx="9057785" cy="1994226"/>
          </a:xfrm>
        </p:grpSpPr>
        <p:sp>
          <p:nvSpPr>
            <p:cNvPr id="6" name="Rectangle: Rounded Corners 7"/>
            <p:cNvSpPr/>
            <p:nvPr/>
          </p:nvSpPr>
          <p:spPr>
            <a:xfrm>
              <a:off x="1483751" y="3810000"/>
              <a:ext cx="3733800" cy="1537026"/>
            </a:xfrm>
            <a:prstGeom prst="roundRect">
              <a:avLst>
                <a:gd name="adj" fmla="val 6965"/>
              </a:avLst>
            </a:prstGeom>
            <a:solidFill>
              <a:schemeClr val="accent6">
                <a:alpha val="30000"/>
              </a:schemeClr>
            </a:solid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Button</a:t>
              </a:r>
            </a:p>
            <a:p>
              <a:pPr algn="ctr"/>
              <a:endParaRPr lang="en-GB" sz="2800" dirty="0">
                <a:solidFill>
                  <a:schemeClr val="tx1"/>
                </a:solidFill>
              </a:endParaRPr>
            </a:p>
            <a:p>
              <a:pPr algn="ctr"/>
              <a:r>
                <a:rPr lang="en-GB" sz="2800" dirty="0">
                  <a:solidFill>
                    <a:schemeClr val="tx1"/>
                  </a:solidFill>
                </a:rPr>
                <a:t>poll()</a:t>
              </a:r>
            </a:p>
          </p:txBody>
        </p:sp>
        <p:sp>
          <p:nvSpPr>
            <p:cNvPr id="7" name="Rectangle: Rounded Corners 8"/>
            <p:cNvSpPr/>
            <p:nvPr/>
          </p:nvSpPr>
          <p:spPr>
            <a:xfrm>
              <a:off x="6807736" y="3581400"/>
              <a:ext cx="3733800" cy="1994226"/>
            </a:xfrm>
            <a:prstGeom prst="roundRect">
              <a:avLst>
                <a:gd name="adj" fmla="val 6965"/>
              </a:avLst>
            </a:prstGeom>
            <a:solidFill>
              <a:schemeClr val="accent6">
                <a:alpha val="30000"/>
              </a:schemeClr>
            </a:solid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Lamp</a:t>
              </a:r>
            </a:p>
            <a:p>
              <a:pPr algn="ctr"/>
              <a:endParaRPr lang="en-GB" sz="2800" dirty="0">
                <a:solidFill>
                  <a:schemeClr val="tx1"/>
                </a:solidFill>
              </a:endParaRPr>
            </a:p>
            <a:p>
              <a:pPr algn="ctr"/>
              <a:r>
                <a:rPr lang="en-GB" sz="2800" dirty="0">
                  <a:solidFill>
                    <a:schemeClr val="tx1"/>
                  </a:solidFill>
                </a:rPr>
                <a:t>turnOn()</a:t>
              </a:r>
            </a:p>
            <a:p>
              <a:pPr algn="ctr"/>
              <a:r>
                <a:rPr lang="en-GB" sz="2800" dirty="0">
                  <a:solidFill>
                    <a:schemeClr val="tx1"/>
                  </a:solidFill>
                </a:rPr>
                <a:t>turnOff()</a:t>
              </a:r>
            </a:p>
          </p:txBody>
        </p:sp>
        <p:cxnSp>
          <p:nvCxnSpPr>
            <p:cNvPr id="8" name="Straight Arrow Connector 7"/>
            <p:cNvCxnSpPr>
              <a:cxnSpLocks/>
              <a:stCxn id="6" idx="3"/>
              <a:endCxn id="7" idx="1"/>
            </p:cNvCxnSpPr>
            <p:nvPr/>
          </p:nvCxnSpPr>
          <p:spPr>
            <a:xfrm>
              <a:off x="5217551" y="4578513"/>
              <a:ext cx="1590185" cy="0"/>
            </a:xfrm>
            <a:prstGeom prst="straightConnector1">
              <a:avLst/>
            </a:prstGeom>
            <a:ln w="50800">
              <a:solidFill>
                <a:schemeClr val="tx1"/>
              </a:solidFill>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sp>
        <p:nvSpPr>
          <p:cNvPr id="9" name="AutoShape 6"/>
          <p:cNvSpPr>
            <a:spLocks noChangeArrowheads="1"/>
          </p:cNvSpPr>
          <p:nvPr/>
        </p:nvSpPr>
        <p:spPr bwMode="auto">
          <a:xfrm>
            <a:off x="381000" y="2851075"/>
            <a:ext cx="2825612" cy="510778"/>
          </a:xfrm>
          <a:prstGeom prst="wedgeRoundRectCallout">
            <a:avLst>
              <a:gd name="adj1" fmla="val 56153"/>
              <a:gd name="adj2" fmla="val 4911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rPr>
              <a:t>High-level / Client</a:t>
            </a:r>
            <a:endParaRPr lang="bg-BG" sz="2400" b="1" dirty="0">
              <a:solidFill>
                <a:schemeClr val="bg2"/>
              </a:solidFill>
            </a:endParaRPr>
          </a:p>
        </p:txBody>
      </p:sp>
      <p:sp>
        <p:nvSpPr>
          <p:cNvPr id="10" name="AutoShape 6"/>
          <p:cNvSpPr>
            <a:spLocks noChangeArrowheads="1"/>
          </p:cNvSpPr>
          <p:nvPr/>
        </p:nvSpPr>
        <p:spPr bwMode="auto">
          <a:xfrm>
            <a:off x="8915400" y="5391669"/>
            <a:ext cx="2825612" cy="510778"/>
          </a:xfrm>
          <a:prstGeom prst="wedgeRoundRectCallout">
            <a:avLst>
              <a:gd name="adj1" fmla="val -56648"/>
              <a:gd name="adj2" fmla="val -5198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rPr>
              <a:t>Low-level / Server</a:t>
            </a:r>
            <a:endParaRPr lang="bg-BG" sz="2400" b="1" dirty="0">
              <a:solidFill>
                <a:schemeClr val="bg2"/>
              </a:solidFill>
            </a:endParaRPr>
          </a:p>
        </p:txBody>
      </p:sp>
      <p:sp>
        <p:nvSpPr>
          <p:cNvPr id="11" name="Slide Number">
            <a:extLst>
              <a:ext uri="{FF2B5EF4-FFF2-40B4-BE49-F238E27FC236}">
                <a16:creationId xmlns:a16="http://schemas.microsoft.com/office/drawing/2014/main" id="{407EBAE8-0C7E-4CEB-B0F4-E35E770A134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151</a:t>
            </a:fld>
            <a:endParaRPr lang="en-US" noProof="0" dirty="0"/>
          </a:p>
        </p:txBody>
      </p:sp>
    </p:spTree>
    <p:extLst>
      <p:ext uri="{BB962C8B-B14F-4D97-AF65-F5344CB8AC3E}">
        <p14:creationId xmlns:p14="http://schemas.microsoft.com/office/powerpoint/2010/main" val="23980579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Решение за инверсия на зависимост</a:t>
            </a:r>
            <a:endParaRPr lang="en-US" dirty="0"/>
          </a:p>
        </p:txBody>
      </p:sp>
      <p:sp>
        <p:nvSpPr>
          <p:cNvPr id="25" name="Content Placeholder 2"/>
          <p:cNvSpPr txBox="1">
            <a:spLocks/>
          </p:cNvSpPr>
          <p:nvPr/>
        </p:nvSpPr>
        <p:spPr>
          <a:xfrm>
            <a:off x="192001" y="1151122"/>
            <a:ext cx="11804822" cy="5570355"/>
          </a:xfrm>
          <a:prstGeom prst="rect">
            <a:avLst/>
          </a:prstGeom>
        </p:spPr>
        <p:txBody>
          <a:bodyPr>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ru-RU" dirty="0"/>
              <a:t>Намерете абстракцията независимо от детайлите</a:t>
            </a:r>
            <a:endParaRPr lang="en-US" dirty="0"/>
          </a:p>
        </p:txBody>
      </p:sp>
      <p:grpSp>
        <p:nvGrpSpPr>
          <p:cNvPr id="26" name="Group 25"/>
          <p:cNvGrpSpPr/>
          <p:nvPr/>
        </p:nvGrpSpPr>
        <p:grpSpPr>
          <a:xfrm>
            <a:off x="1124785" y="2286000"/>
            <a:ext cx="9750768" cy="3820968"/>
            <a:chOff x="1123197" y="2568005"/>
            <a:chExt cx="9750768" cy="3820968"/>
          </a:xfrm>
        </p:grpSpPr>
        <p:sp>
          <p:nvSpPr>
            <p:cNvPr id="27" name="Rectangle: Rounded Corners 7"/>
            <p:cNvSpPr/>
            <p:nvPr/>
          </p:nvSpPr>
          <p:spPr>
            <a:xfrm>
              <a:off x="1123197" y="2912754"/>
              <a:ext cx="3752015" cy="1619298"/>
            </a:xfrm>
            <a:prstGeom prst="roundRect">
              <a:avLst>
                <a:gd name="adj" fmla="val 6965"/>
              </a:avLst>
            </a:prstGeom>
            <a:solidFill>
              <a:schemeClr val="accent6">
                <a:alpha val="30000"/>
              </a:schemeClr>
            </a:solid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Button</a:t>
              </a:r>
            </a:p>
            <a:p>
              <a:pPr algn="ctr"/>
              <a:endParaRPr lang="en-GB" sz="2800" dirty="0">
                <a:solidFill>
                  <a:schemeClr val="tx1"/>
                </a:solidFill>
              </a:endParaRPr>
            </a:p>
            <a:p>
              <a:pPr algn="ctr"/>
              <a:r>
                <a:rPr lang="en-GB" sz="2800" dirty="0">
                  <a:solidFill>
                    <a:schemeClr val="tx1"/>
                  </a:solidFill>
                </a:rPr>
                <a:t>poll()</a:t>
              </a:r>
            </a:p>
          </p:txBody>
        </p:sp>
        <p:sp>
          <p:nvSpPr>
            <p:cNvPr id="28" name="Rectangle: Rounded Corners 8"/>
            <p:cNvSpPr/>
            <p:nvPr/>
          </p:nvSpPr>
          <p:spPr>
            <a:xfrm>
              <a:off x="6856411" y="5586186"/>
              <a:ext cx="3752015" cy="802787"/>
            </a:xfrm>
            <a:prstGeom prst="roundRect">
              <a:avLst>
                <a:gd name="adj" fmla="val 6965"/>
              </a:avLst>
            </a:prstGeom>
            <a:solidFill>
              <a:schemeClr val="accent6">
                <a:alpha val="30000"/>
              </a:schemeClr>
            </a:solid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Lamp</a:t>
              </a:r>
            </a:p>
          </p:txBody>
        </p:sp>
        <p:cxnSp>
          <p:nvCxnSpPr>
            <p:cNvPr id="29" name="Straight Arrow Connector 28"/>
            <p:cNvCxnSpPr>
              <a:cxnSpLocks/>
              <a:stCxn id="27" idx="3"/>
              <a:endCxn id="30" idx="1"/>
            </p:cNvCxnSpPr>
            <p:nvPr/>
          </p:nvCxnSpPr>
          <p:spPr>
            <a:xfrm>
              <a:off x="4875212" y="3722403"/>
              <a:ext cx="1981200" cy="0"/>
            </a:xfrm>
            <a:prstGeom prst="straightConnector1">
              <a:avLst/>
            </a:prstGeom>
            <a:ln w="50800">
              <a:solidFill>
                <a:schemeClr val="tx1"/>
              </a:solidFill>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Rounded Corners 10"/>
            <p:cNvSpPr/>
            <p:nvPr/>
          </p:nvSpPr>
          <p:spPr>
            <a:xfrm>
              <a:off x="6856412" y="2568005"/>
              <a:ext cx="3752015" cy="2308795"/>
            </a:xfrm>
            <a:prstGeom prst="roundRect">
              <a:avLst>
                <a:gd name="adj" fmla="val 6965"/>
              </a:avLst>
            </a:prstGeom>
            <a:solidFill>
              <a:schemeClr val="accent6">
                <a:alpha val="30000"/>
              </a:schemeClr>
            </a:solid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SwitchableDevice</a:t>
              </a:r>
            </a:p>
            <a:p>
              <a:pPr algn="ctr"/>
              <a:r>
                <a:rPr lang="en-GB" sz="2800" dirty="0">
                  <a:solidFill>
                    <a:schemeClr val="tx1"/>
                  </a:solidFill>
                </a:rPr>
                <a:t>&lt;interface&gt;</a:t>
              </a:r>
            </a:p>
            <a:p>
              <a:pPr algn="ctr"/>
              <a:endParaRPr lang="en-GB" sz="2800" dirty="0">
                <a:solidFill>
                  <a:schemeClr val="tx1"/>
                </a:solidFill>
              </a:endParaRPr>
            </a:p>
            <a:p>
              <a:pPr algn="ctr"/>
              <a:r>
                <a:rPr lang="en-GB" sz="2800" dirty="0">
                  <a:solidFill>
                    <a:schemeClr val="tx1"/>
                  </a:solidFill>
                </a:rPr>
                <a:t>turnOn()</a:t>
              </a:r>
            </a:p>
            <a:p>
              <a:pPr algn="ctr"/>
              <a:r>
                <a:rPr lang="en-GB" sz="2800" dirty="0">
                  <a:solidFill>
                    <a:schemeClr val="tx1"/>
                  </a:solidFill>
                </a:rPr>
                <a:t>turnOff()</a:t>
              </a:r>
            </a:p>
          </p:txBody>
        </p:sp>
        <p:cxnSp>
          <p:nvCxnSpPr>
            <p:cNvPr id="31" name="Straight Arrow Connector 30"/>
            <p:cNvCxnSpPr>
              <a:cxnSpLocks/>
              <a:stCxn id="28" idx="0"/>
              <a:endCxn id="30" idx="2"/>
            </p:cNvCxnSpPr>
            <p:nvPr/>
          </p:nvCxnSpPr>
          <p:spPr>
            <a:xfrm flipV="1">
              <a:off x="8732419" y="4876800"/>
              <a:ext cx="1" cy="709386"/>
            </a:xfrm>
            <a:prstGeom prst="straightConnector1">
              <a:avLst/>
            </a:prstGeom>
            <a:ln w="50800">
              <a:solidFill>
                <a:schemeClr val="tx1"/>
              </a:solidFill>
              <a:prstDash val="sysDot"/>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918109" y="4969883"/>
              <a:ext cx="1955856" cy="523220"/>
            </a:xfrm>
            <a:prstGeom prst="rect">
              <a:avLst/>
            </a:prstGeom>
            <a:noFill/>
          </p:spPr>
          <p:txBody>
            <a:bodyPr wrap="none" rtlCol="0">
              <a:spAutoFit/>
            </a:bodyPr>
            <a:lstStyle/>
            <a:p>
              <a:r>
                <a:rPr lang="en-GB" sz="2800" b="1" dirty="0">
                  <a:solidFill>
                    <a:schemeClr val="bg1"/>
                  </a:solidFill>
                </a:rPr>
                <a:t>implements</a:t>
              </a:r>
            </a:p>
          </p:txBody>
        </p:sp>
        <p:sp>
          <p:nvSpPr>
            <p:cNvPr id="33" name="TextBox 32"/>
            <p:cNvSpPr txBox="1"/>
            <p:nvPr/>
          </p:nvSpPr>
          <p:spPr>
            <a:xfrm>
              <a:off x="5448870" y="3215395"/>
              <a:ext cx="843501" cy="523220"/>
            </a:xfrm>
            <a:prstGeom prst="rect">
              <a:avLst/>
            </a:prstGeom>
            <a:noFill/>
          </p:spPr>
          <p:txBody>
            <a:bodyPr wrap="none" rtlCol="0">
              <a:spAutoFit/>
            </a:bodyPr>
            <a:lstStyle/>
            <a:p>
              <a:r>
                <a:rPr lang="en-GB" sz="2800" b="1" dirty="0">
                  <a:solidFill>
                    <a:schemeClr val="bg1"/>
                  </a:solidFill>
                </a:rPr>
                <a:t>uses</a:t>
              </a:r>
            </a:p>
          </p:txBody>
        </p:sp>
      </p:grpSp>
      <p:sp>
        <p:nvSpPr>
          <p:cNvPr id="34" name="AutoShape 6"/>
          <p:cNvSpPr>
            <a:spLocks noChangeArrowheads="1"/>
          </p:cNvSpPr>
          <p:nvPr/>
        </p:nvSpPr>
        <p:spPr bwMode="auto">
          <a:xfrm>
            <a:off x="457200" y="4545985"/>
            <a:ext cx="2370000" cy="919401"/>
          </a:xfrm>
          <a:prstGeom prst="wedgeRoundRectCallout">
            <a:avLst>
              <a:gd name="adj1" fmla="val 60468"/>
              <a:gd name="adj2" fmla="val -50075"/>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rPr>
              <a:t>Client defines interfaces</a:t>
            </a:r>
            <a:endParaRPr lang="bg-BG" sz="2400" b="1" dirty="0">
              <a:solidFill>
                <a:schemeClr val="bg2"/>
              </a:solidFill>
            </a:endParaRPr>
          </a:p>
        </p:txBody>
      </p:sp>
      <p:sp>
        <p:nvSpPr>
          <p:cNvPr id="14" name="Slide Number">
            <a:extLst>
              <a:ext uri="{FF2B5EF4-FFF2-40B4-BE49-F238E27FC236}">
                <a16:creationId xmlns:a16="http://schemas.microsoft.com/office/drawing/2014/main" id="{BBB501BD-99F3-472C-B49A-FA3ED2FE385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152</a:t>
            </a:fld>
            <a:endParaRPr lang="en-US" noProof="0" dirty="0"/>
          </a:p>
        </p:txBody>
      </p:sp>
    </p:spTree>
    <p:extLst>
      <p:ext uri="{BB962C8B-B14F-4D97-AF65-F5344CB8AC3E}">
        <p14:creationId xmlns:p14="http://schemas.microsoft.com/office/powerpoint/2010/main" val="24467804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bg-BG" dirty="0"/>
              <a:t>Примери за зависимости</a:t>
            </a:r>
            <a:endParaRPr lang="en-US" dirty="0"/>
          </a:p>
        </p:txBody>
      </p:sp>
      <p:sp>
        <p:nvSpPr>
          <p:cNvPr id="5" name="Content Placeholder 2"/>
          <p:cNvSpPr txBox="1">
            <a:spLocks/>
          </p:cNvSpPr>
          <p:nvPr/>
        </p:nvSpPr>
        <p:spPr>
          <a:xfrm>
            <a:off x="192001" y="1981200"/>
            <a:ext cx="11804822" cy="4740276"/>
          </a:xfrm>
          <a:prstGeom prst="rect">
            <a:avLst/>
          </a:prstGeom>
        </p:spPr>
        <p:txBody>
          <a:bodyPr numCol="2">
            <a:normAutofit lnSpcReduction="10000"/>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lvl="1"/>
            <a:r>
              <a:rPr lang="ru-RU" dirty="0"/>
              <a:t>Рамка</a:t>
            </a:r>
          </a:p>
          <a:p>
            <a:pPr lvl="1"/>
            <a:r>
              <a:rPr lang="ru-RU" dirty="0"/>
              <a:t>Библиотека на трета страна</a:t>
            </a:r>
          </a:p>
          <a:p>
            <a:pPr lvl="1"/>
            <a:r>
              <a:rPr lang="ru-RU" dirty="0"/>
              <a:t>База данни</a:t>
            </a:r>
          </a:p>
          <a:p>
            <a:pPr lvl="1"/>
            <a:r>
              <a:rPr lang="ru-RU" dirty="0"/>
              <a:t>Файлова система</a:t>
            </a:r>
          </a:p>
          <a:p>
            <a:pPr lvl="1"/>
            <a:r>
              <a:rPr lang="ru-RU" dirty="0"/>
              <a:t>Електронна поща</a:t>
            </a:r>
          </a:p>
          <a:p>
            <a:pPr lvl="1"/>
            <a:r>
              <a:rPr lang="ru-RU" dirty="0"/>
              <a:t>Уеб сервиз</a:t>
            </a:r>
          </a:p>
          <a:p>
            <a:pPr lvl="1"/>
            <a:r>
              <a:rPr lang="ru-RU" dirty="0"/>
              <a:t>Системен ресурс (напр. часовник)</a:t>
            </a:r>
          </a:p>
          <a:p>
            <a:pPr lvl="1"/>
            <a:r>
              <a:rPr lang="ru-RU" dirty="0"/>
              <a:t>Конфигурация</a:t>
            </a:r>
          </a:p>
          <a:p>
            <a:pPr lvl="1"/>
            <a:r>
              <a:rPr lang="ru-RU" dirty="0"/>
              <a:t>Новата ключова дума</a:t>
            </a:r>
          </a:p>
          <a:p>
            <a:pPr lvl="1"/>
            <a:r>
              <a:rPr lang="ru-RU" dirty="0"/>
              <a:t>Статичен метод</a:t>
            </a:r>
          </a:p>
          <a:p>
            <a:pPr lvl="1"/>
            <a:r>
              <a:rPr lang="ru-RU" dirty="0"/>
              <a:t>Глобална функция</a:t>
            </a:r>
          </a:p>
          <a:p>
            <a:pPr lvl="1"/>
            <a:r>
              <a:rPr lang="ru-RU" dirty="0"/>
              <a:t>Генератор на случаен принцип</a:t>
            </a:r>
          </a:p>
          <a:p>
            <a:pPr lvl="1"/>
            <a:r>
              <a:rPr lang="ru-RU" dirty="0"/>
              <a:t>System.in / System.out</a:t>
            </a:r>
            <a:endParaRPr lang="en-US" dirty="0"/>
          </a:p>
        </p:txBody>
      </p:sp>
      <p:sp>
        <p:nvSpPr>
          <p:cNvPr id="6" name="Content Placeholder 2"/>
          <p:cNvSpPr txBox="1">
            <a:spLocks/>
          </p:cNvSpPr>
          <p:nvPr/>
        </p:nvSpPr>
        <p:spPr>
          <a:xfrm>
            <a:off x="192001" y="1151122"/>
            <a:ext cx="11804822" cy="830075"/>
          </a:xfrm>
          <a:prstGeom prst="rect">
            <a:avLst/>
          </a:prstGeom>
        </p:spPr>
        <p:txBody>
          <a:bodyPr vert="horz" lIns="108000" tIns="36000" rIns="108000" bIns="36000" rtlCol="0">
            <a:norm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buClr>
                <a:schemeClr val="tx1"/>
              </a:buClr>
            </a:pPr>
            <a:r>
              <a:rPr lang="bg-BG" b="1" dirty="0">
                <a:solidFill>
                  <a:schemeClr val="bg1"/>
                </a:solidFill>
              </a:rPr>
              <a:t>Зависимостта</a:t>
            </a:r>
            <a:r>
              <a:rPr lang="en-US" dirty="0"/>
              <a:t> </a:t>
            </a:r>
            <a:r>
              <a:rPr lang="ru-RU" dirty="0"/>
              <a:t>е всеки външен компонент/система:</a:t>
            </a:r>
            <a:r>
              <a:rPr lang="en-US" dirty="0"/>
              <a:t>:</a:t>
            </a:r>
          </a:p>
        </p:txBody>
      </p:sp>
      <p:sp>
        <p:nvSpPr>
          <p:cNvPr id="7" name="Slide Number">
            <a:extLst>
              <a:ext uri="{FF2B5EF4-FFF2-40B4-BE49-F238E27FC236}">
                <a16:creationId xmlns:a16="http://schemas.microsoft.com/office/drawing/2014/main" id="{07583520-2005-4B0E-B81D-5E7509A542A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153</a:t>
            </a:fld>
            <a:endParaRPr lang="en-US" noProof="0" dirty="0"/>
          </a:p>
        </p:txBody>
      </p:sp>
    </p:spTree>
    <p:extLst>
      <p:ext uri="{BB962C8B-B14F-4D97-AF65-F5344CB8AC3E}">
        <p14:creationId xmlns:p14="http://schemas.microsoft.com/office/powerpoint/2010/main" val="777902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pPr>
              <a:spcAft>
                <a:spcPts val="0"/>
              </a:spcAft>
              <a:buClr>
                <a:schemeClr val="tx1"/>
              </a:buClr>
            </a:pPr>
            <a:r>
              <a:rPr lang="bg-BG" sz="3600" b="1" dirty="0">
                <a:solidFill>
                  <a:schemeClr val="bg1"/>
                </a:solidFill>
              </a:rPr>
              <a:t>Инжектиране на конструктор</a:t>
            </a:r>
            <a:r>
              <a:rPr lang="en-US" sz="3600" dirty="0"/>
              <a:t>- </a:t>
            </a:r>
            <a:r>
              <a:rPr lang="bg-BG" sz="3600" dirty="0"/>
              <a:t>зависимостите се предават през </a:t>
            </a:r>
            <a:r>
              <a:rPr lang="bg-BG" sz="3600" b="1" dirty="0">
                <a:solidFill>
                  <a:schemeClr val="bg1"/>
                </a:solidFill>
              </a:rPr>
              <a:t>конструктора</a:t>
            </a:r>
            <a:endParaRPr lang="en-US" sz="3600" b="1" dirty="0">
              <a:solidFill>
                <a:schemeClr val="bg1"/>
              </a:solidFill>
            </a:endParaRPr>
          </a:p>
          <a:p>
            <a:pPr lvl="1">
              <a:spcAft>
                <a:spcPts val="0"/>
              </a:spcAft>
              <a:buClr>
                <a:schemeClr val="tx1"/>
              </a:buClr>
            </a:pPr>
            <a:r>
              <a:rPr lang="bg-BG" sz="3400" b="1" dirty="0">
                <a:solidFill>
                  <a:schemeClr val="bg1"/>
                </a:solidFill>
              </a:rPr>
              <a:t>Плюсове</a:t>
            </a:r>
            <a:endParaRPr lang="en-US" sz="3400" b="1" dirty="0">
              <a:solidFill>
                <a:schemeClr val="bg1"/>
              </a:solidFill>
            </a:endParaRPr>
          </a:p>
          <a:p>
            <a:pPr lvl="2">
              <a:spcAft>
                <a:spcPts val="0"/>
              </a:spcAft>
              <a:buClr>
                <a:schemeClr val="tx1"/>
              </a:buClr>
            </a:pPr>
            <a:r>
              <a:rPr lang="bg-BG" sz="3200" dirty="0"/>
              <a:t>Изисквания за </a:t>
            </a:r>
            <a:r>
              <a:rPr lang="en-US" sz="3200" dirty="0"/>
              <a:t> </a:t>
            </a:r>
            <a:r>
              <a:rPr lang="bg-BG" sz="3200" b="1" dirty="0">
                <a:solidFill>
                  <a:schemeClr val="bg1"/>
                </a:solidFill>
              </a:rPr>
              <a:t>самодокументиране </a:t>
            </a:r>
            <a:r>
              <a:rPr lang="bg-BG" sz="3200" dirty="0"/>
              <a:t>на класове</a:t>
            </a:r>
            <a:endParaRPr lang="en-US" sz="3200" dirty="0"/>
          </a:p>
          <a:p>
            <a:pPr lvl="2">
              <a:spcAft>
                <a:spcPts val="0"/>
              </a:spcAft>
              <a:buClr>
                <a:schemeClr val="tx1"/>
              </a:buClr>
            </a:pPr>
            <a:r>
              <a:rPr lang="bg-BG" sz="3200" dirty="0"/>
              <a:t>Работи добре без контейнер</a:t>
            </a:r>
            <a:endParaRPr lang="en-US" sz="3200" dirty="0"/>
          </a:p>
          <a:p>
            <a:pPr lvl="2">
              <a:spcAft>
                <a:spcPts val="0"/>
              </a:spcAft>
              <a:buClr>
                <a:schemeClr val="tx1"/>
              </a:buClr>
            </a:pPr>
            <a:r>
              <a:rPr lang="bg-BG" sz="3200" dirty="0"/>
              <a:t>Винаги</a:t>
            </a:r>
            <a:r>
              <a:rPr lang="en-US" sz="3200" dirty="0"/>
              <a:t> </a:t>
            </a:r>
            <a:r>
              <a:rPr lang="bg-BG" sz="3200" b="1" dirty="0">
                <a:solidFill>
                  <a:schemeClr val="bg1"/>
                </a:solidFill>
              </a:rPr>
              <a:t>валидно състояние</a:t>
            </a:r>
            <a:endParaRPr lang="en-US" sz="3200" b="1" dirty="0">
              <a:solidFill>
                <a:schemeClr val="bg1"/>
              </a:solidFill>
            </a:endParaRPr>
          </a:p>
          <a:p>
            <a:pPr lvl="1">
              <a:spcAft>
                <a:spcPts val="0"/>
              </a:spcAft>
              <a:buClr>
                <a:schemeClr val="tx1"/>
              </a:buClr>
            </a:pPr>
            <a:r>
              <a:rPr lang="bg-BG" sz="3400" b="1" dirty="0">
                <a:solidFill>
                  <a:schemeClr val="bg1"/>
                </a:solidFill>
              </a:rPr>
              <a:t>Минуси</a:t>
            </a:r>
            <a:endParaRPr lang="en-US" sz="3400" b="1" dirty="0">
              <a:solidFill>
                <a:schemeClr val="bg1"/>
              </a:solidFill>
            </a:endParaRPr>
          </a:p>
          <a:p>
            <a:pPr lvl="2">
              <a:spcAft>
                <a:spcPts val="0"/>
              </a:spcAft>
              <a:buClr>
                <a:schemeClr val="tx1"/>
              </a:buClr>
            </a:pPr>
            <a:r>
              <a:rPr lang="bg-BG" sz="3200" dirty="0"/>
              <a:t>Много</a:t>
            </a:r>
            <a:r>
              <a:rPr lang="en-US" sz="3200" dirty="0"/>
              <a:t> </a:t>
            </a:r>
            <a:r>
              <a:rPr lang="bg-BG" sz="3200" dirty="0"/>
              <a:t>параметри</a:t>
            </a:r>
            <a:endParaRPr lang="en-US" sz="3200" dirty="0"/>
          </a:p>
          <a:p>
            <a:pPr lvl="2">
              <a:spcAft>
                <a:spcPts val="0"/>
              </a:spcAft>
              <a:buClr>
                <a:schemeClr val="tx1"/>
              </a:buClr>
            </a:pPr>
            <a:r>
              <a:rPr lang="ru-RU" sz="3200" dirty="0"/>
              <a:t>Някои методи може да не се нуждаят от всичко</a:t>
            </a:r>
            <a:endParaRPr lang="en-US" sz="3200" dirty="0"/>
          </a:p>
        </p:txBody>
      </p:sp>
      <p:sp>
        <p:nvSpPr>
          <p:cNvPr id="3" name="Title 2"/>
          <p:cNvSpPr>
            <a:spLocks noGrp="1"/>
          </p:cNvSpPr>
          <p:nvPr>
            <p:ph type="title"/>
          </p:nvPr>
        </p:nvSpPr>
        <p:spPr/>
        <p:txBody>
          <a:bodyPr/>
          <a:lstStyle/>
          <a:p>
            <a:r>
              <a:rPr lang="bg-BG" dirty="0"/>
              <a:t>Как да използваме ИЗП</a:t>
            </a:r>
            <a:r>
              <a:rPr lang="en-US" dirty="0"/>
              <a:t>? (1)</a:t>
            </a:r>
          </a:p>
        </p:txBody>
      </p:sp>
      <p:pic>
        <p:nvPicPr>
          <p:cNvPr id="7"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0" y="3962400"/>
            <a:ext cx="1664132" cy="1664132"/>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id="{7D4ED4AA-27A7-4EDE-85DB-B92C9E820F8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154</a:t>
            </a:fld>
            <a:endParaRPr lang="en-US" noProof="0" dirty="0"/>
          </a:p>
        </p:txBody>
      </p:sp>
    </p:spTree>
    <p:extLst>
      <p:ext uri="{BB962C8B-B14F-4D97-AF65-F5344CB8AC3E}">
        <p14:creationId xmlns:p14="http://schemas.microsoft.com/office/powerpoint/2010/main" val="37444152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bg-BG" dirty="0"/>
              <a:t>Инжектиране на консруктор </a:t>
            </a:r>
            <a:r>
              <a:rPr lang="en-US" dirty="0"/>
              <a:t>– </a:t>
            </a:r>
            <a:r>
              <a:rPr lang="bg-BG" dirty="0"/>
              <a:t>Пример</a:t>
            </a:r>
            <a:endParaRPr lang="en-US" dirty="0"/>
          </a:p>
        </p:txBody>
      </p:sp>
      <p:sp>
        <p:nvSpPr>
          <p:cNvPr id="5" name="Rectangle 4"/>
          <p:cNvSpPr>
            <a:spLocks noChangeArrowheads="1"/>
          </p:cNvSpPr>
          <p:nvPr/>
        </p:nvSpPr>
        <p:spPr bwMode="auto">
          <a:xfrm>
            <a:off x="1533427" y="1291395"/>
            <a:ext cx="8506120" cy="526022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public class Copy {</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private </a:t>
            </a:r>
            <a:r>
              <a:rPr lang="en-US" sz="2600" b="1" noProof="1">
                <a:solidFill>
                  <a:schemeClr val="bg1"/>
                </a:solidFill>
                <a:latin typeface="Consolas" pitchFamily="49" charset="0"/>
                <a:cs typeface="Consolas" pitchFamily="49" charset="0"/>
              </a:rPr>
              <a:t>Reader</a:t>
            </a:r>
            <a:r>
              <a:rPr lang="en-US" sz="2600" b="1" noProof="1">
                <a:latin typeface="Consolas" pitchFamily="49" charset="0"/>
                <a:cs typeface="Consolas" pitchFamily="49" charset="0"/>
              </a:rPr>
              <a:t> reader;</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private </a:t>
            </a:r>
            <a:r>
              <a:rPr lang="en-US" sz="2600" b="1" noProof="1">
                <a:solidFill>
                  <a:schemeClr val="bg1"/>
                </a:solidFill>
                <a:latin typeface="Consolas" pitchFamily="49" charset="0"/>
                <a:cs typeface="Consolas" pitchFamily="49" charset="0"/>
              </a:rPr>
              <a:t>Writer</a:t>
            </a:r>
            <a:r>
              <a:rPr lang="en-US" sz="2600" b="1" noProof="1">
                <a:latin typeface="Consolas" pitchFamily="49" charset="0"/>
                <a:cs typeface="Consolas" pitchFamily="49" charset="0"/>
              </a:rPr>
              <a:t> writer;</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public </a:t>
            </a:r>
            <a:r>
              <a:rPr lang="en-US" sz="2600" b="1" noProof="1">
                <a:solidFill>
                  <a:schemeClr val="bg1"/>
                </a:solidFill>
                <a:latin typeface="Consolas" pitchFamily="49" charset="0"/>
                <a:cs typeface="Consolas" pitchFamily="49" charset="0"/>
              </a:rPr>
              <a:t>Copy</a:t>
            </a:r>
            <a:r>
              <a:rPr lang="en-US" sz="2600" b="1" noProof="1">
                <a:latin typeface="Consolas" pitchFamily="49" charset="0"/>
                <a:cs typeface="Consolas" pitchFamily="49" charset="0"/>
              </a:rPr>
              <a:t>(Reader reader, Writer writer) {</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this</a:t>
            </a:r>
            <a:r>
              <a:rPr lang="en-US" sz="2600" b="1" noProof="1">
                <a:latin typeface="Consolas" pitchFamily="49" charset="0"/>
                <a:cs typeface="Consolas" pitchFamily="49" charset="0"/>
              </a:rPr>
              <a:t>.reader = reader;</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this</a:t>
            </a:r>
            <a:r>
              <a:rPr lang="en-US" sz="2600" b="1" noProof="1">
                <a:latin typeface="Consolas" pitchFamily="49" charset="0"/>
                <a:cs typeface="Consolas" pitchFamily="49" charset="0"/>
              </a:rPr>
              <a:t>.writer = writer;</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  public void copyAll() {}</a:t>
            </a:r>
          </a:p>
          <a:p>
            <a:pPr eaLnBrk="0" hangingPunct="0">
              <a:lnSpc>
                <a:spcPct val="110000"/>
              </a:lnSpc>
              <a:spcBef>
                <a:spcPts val="1200"/>
              </a:spcBef>
              <a:buClr>
                <a:schemeClr val="accent5">
                  <a:lumMod val="40000"/>
                  <a:lumOff val="60000"/>
                </a:schemeClr>
              </a:buClr>
              <a:buSzPct val="70000"/>
            </a:pPr>
            <a:r>
              <a:rPr lang="en-US" sz="2600" b="1" noProof="1">
                <a:latin typeface="Consolas" pitchFamily="49" charset="0"/>
                <a:cs typeface="Consolas" pitchFamily="49" charset="0"/>
              </a:rPr>
              <a:t>}</a:t>
            </a:r>
          </a:p>
        </p:txBody>
      </p:sp>
      <p:sp>
        <p:nvSpPr>
          <p:cNvPr id="6" name="Slide Number">
            <a:extLst>
              <a:ext uri="{FF2B5EF4-FFF2-40B4-BE49-F238E27FC236}">
                <a16:creationId xmlns:a16="http://schemas.microsoft.com/office/drawing/2014/main" id="{E232D788-EB29-44FA-A209-2C294BA59EE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155</a:t>
            </a:fld>
            <a:endParaRPr lang="en-US" noProof="0" dirty="0"/>
          </a:p>
        </p:txBody>
      </p:sp>
    </p:spTree>
    <p:extLst>
      <p:ext uri="{BB962C8B-B14F-4D97-AF65-F5344CB8AC3E}">
        <p14:creationId xmlns:p14="http://schemas.microsoft.com/office/powerpoint/2010/main" val="19101936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pPr>
              <a:buClr>
                <a:schemeClr val="tx1"/>
              </a:buClr>
            </a:pPr>
            <a:r>
              <a:rPr lang="bg-BG" sz="3600" b="1" dirty="0">
                <a:solidFill>
                  <a:schemeClr val="bg1"/>
                </a:solidFill>
              </a:rPr>
              <a:t>Инжектиране на сетър </a:t>
            </a:r>
            <a:r>
              <a:rPr lang="en-US" sz="3600" dirty="0"/>
              <a:t>- dependencies are passed </a:t>
            </a:r>
            <a:r>
              <a:rPr lang="en-US" sz="3600" dirty="0" err="1"/>
              <a:t>throu</a:t>
            </a:r>
            <a:r>
              <a:rPr lang="bg-BG" sz="3600" dirty="0"/>
              <a:t>зависимостите се предават през</a:t>
            </a:r>
            <a:r>
              <a:rPr lang="en-US" sz="3600" dirty="0"/>
              <a:t> </a:t>
            </a:r>
            <a:r>
              <a:rPr lang="bg-BG" sz="3600" b="1" dirty="0">
                <a:solidFill>
                  <a:schemeClr val="bg1"/>
                </a:solidFill>
              </a:rPr>
              <a:t>сетърите</a:t>
            </a:r>
            <a:endParaRPr lang="en-US" sz="3600" b="1" dirty="0">
              <a:solidFill>
                <a:schemeClr val="bg1"/>
              </a:solidFill>
            </a:endParaRPr>
          </a:p>
          <a:p>
            <a:pPr lvl="1">
              <a:buClr>
                <a:schemeClr val="tx1"/>
              </a:buClr>
            </a:pPr>
            <a:r>
              <a:rPr lang="bg-BG" sz="3400" b="1" dirty="0">
                <a:solidFill>
                  <a:schemeClr val="bg1"/>
                </a:solidFill>
              </a:rPr>
              <a:t>Плюсове</a:t>
            </a:r>
            <a:endParaRPr lang="en-US" sz="3400" b="1" dirty="0">
              <a:solidFill>
                <a:schemeClr val="bg1"/>
              </a:solidFill>
            </a:endParaRPr>
          </a:p>
          <a:p>
            <a:pPr lvl="2">
              <a:buClr>
                <a:schemeClr val="tx1"/>
              </a:buClr>
            </a:pPr>
            <a:r>
              <a:rPr lang="bg-BG" sz="3200" dirty="0"/>
              <a:t>Могат да бъдат сменени по всяко време</a:t>
            </a:r>
            <a:endParaRPr lang="en-US" sz="3200" dirty="0"/>
          </a:p>
          <a:p>
            <a:pPr lvl="2">
              <a:buClr>
                <a:schemeClr val="tx1"/>
              </a:buClr>
            </a:pPr>
            <a:r>
              <a:rPr lang="bg-BG" sz="3200" dirty="0"/>
              <a:t>Много</a:t>
            </a:r>
            <a:r>
              <a:rPr lang="en-US" sz="3200" dirty="0"/>
              <a:t> </a:t>
            </a:r>
            <a:r>
              <a:rPr lang="bg-BG" sz="3200" b="1" dirty="0">
                <a:solidFill>
                  <a:schemeClr val="bg1"/>
                </a:solidFill>
              </a:rPr>
              <a:t>гъвкави</a:t>
            </a:r>
            <a:endParaRPr lang="en-US" sz="3200" b="1" dirty="0">
              <a:solidFill>
                <a:schemeClr val="bg1"/>
              </a:solidFill>
            </a:endParaRPr>
          </a:p>
          <a:p>
            <a:pPr lvl="1">
              <a:buClr>
                <a:schemeClr val="tx1"/>
              </a:buClr>
            </a:pPr>
            <a:r>
              <a:rPr lang="bg-BG" sz="3400" b="1" dirty="0">
                <a:solidFill>
                  <a:schemeClr val="bg1"/>
                </a:solidFill>
              </a:rPr>
              <a:t>Минуси</a:t>
            </a:r>
            <a:endParaRPr lang="en-US" sz="3400" b="1" dirty="0">
              <a:solidFill>
                <a:schemeClr val="bg1"/>
              </a:solidFill>
            </a:endParaRPr>
          </a:p>
          <a:p>
            <a:pPr lvl="2">
              <a:buClr>
                <a:schemeClr val="tx1"/>
              </a:buClr>
            </a:pPr>
            <a:r>
              <a:rPr lang="bg-BG" sz="3200" dirty="0"/>
              <a:t>Възможни</a:t>
            </a:r>
            <a:r>
              <a:rPr lang="en-US" sz="3200" dirty="0"/>
              <a:t> </a:t>
            </a:r>
            <a:r>
              <a:rPr lang="bg-BG" sz="3200" b="1" dirty="0">
                <a:solidFill>
                  <a:schemeClr val="bg1"/>
                </a:solidFill>
              </a:rPr>
              <a:t>невалидни състояния </a:t>
            </a:r>
            <a:r>
              <a:rPr lang="bg-BG" sz="3200" dirty="0"/>
              <a:t>на обекта</a:t>
            </a:r>
            <a:endParaRPr lang="en-US" sz="3200" dirty="0"/>
          </a:p>
          <a:p>
            <a:pPr lvl="2">
              <a:buClr>
                <a:schemeClr val="tx1"/>
              </a:buClr>
            </a:pPr>
            <a:r>
              <a:rPr lang="bg-BG" sz="3200" dirty="0"/>
              <a:t>По-малко интуитивни</a:t>
            </a:r>
            <a:endParaRPr lang="en-US" sz="3200" dirty="0"/>
          </a:p>
        </p:txBody>
      </p:sp>
      <p:sp>
        <p:nvSpPr>
          <p:cNvPr id="3" name="Title 2"/>
          <p:cNvSpPr>
            <a:spLocks noGrp="1"/>
          </p:cNvSpPr>
          <p:nvPr>
            <p:ph type="title"/>
          </p:nvPr>
        </p:nvSpPr>
        <p:spPr>
          <a:xfrm>
            <a:off x="199965" y="133109"/>
            <a:ext cx="9715594" cy="882654"/>
          </a:xfrm>
        </p:spPr>
        <p:txBody>
          <a:bodyPr/>
          <a:lstStyle/>
          <a:p>
            <a:r>
              <a:rPr lang="bg-BG" dirty="0"/>
              <a:t>Как да използваме ИЗП</a:t>
            </a:r>
            <a:r>
              <a:rPr lang="en-US" dirty="0"/>
              <a:t>?(2)</a:t>
            </a:r>
          </a:p>
        </p:txBody>
      </p:sp>
      <p:sp>
        <p:nvSpPr>
          <p:cNvPr id="5" name="Slide Number">
            <a:extLst>
              <a:ext uri="{FF2B5EF4-FFF2-40B4-BE49-F238E27FC236}">
                <a16:creationId xmlns:a16="http://schemas.microsoft.com/office/drawing/2014/main" id="{CB20AC7B-0EB8-4E88-A073-4EE124B706A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156</a:t>
            </a:fld>
            <a:endParaRPr lang="en-US" noProof="0" dirty="0"/>
          </a:p>
        </p:txBody>
      </p:sp>
    </p:spTree>
    <p:extLst>
      <p:ext uri="{BB962C8B-B14F-4D97-AF65-F5344CB8AC3E}">
        <p14:creationId xmlns:p14="http://schemas.microsoft.com/office/powerpoint/2010/main" val="36004813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bg-BG" dirty="0"/>
              <a:t>Инжектиране на сетър </a:t>
            </a:r>
            <a:r>
              <a:rPr lang="en-US" dirty="0"/>
              <a:t>– </a:t>
            </a:r>
            <a:r>
              <a:rPr lang="bg-BG" dirty="0"/>
              <a:t>Пример</a:t>
            </a:r>
            <a:endParaRPr lang="en-US" dirty="0"/>
          </a:p>
        </p:txBody>
      </p:sp>
      <p:sp>
        <p:nvSpPr>
          <p:cNvPr id="5" name="Rectangle 4"/>
          <p:cNvSpPr>
            <a:spLocks noChangeArrowheads="1"/>
          </p:cNvSpPr>
          <p:nvPr/>
        </p:nvSpPr>
        <p:spPr bwMode="auto">
          <a:xfrm>
            <a:off x="1534869" y="1609891"/>
            <a:ext cx="8787481" cy="433349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public class Copy {</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  private </a:t>
            </a:r>
            <a:r>
              <a:rPr lang="en-US" sz="2800" b="1" noProof="1">
                <a:solidFill>
                  <a:schemeClr val="bg1"/>
                </a:solidFill>
                <a:latin typeface="Consolas" pitchFamily="49" charset="0"/>
                <a:cs typeface="Consolas" pitchFamily="49" charset="0"/>
              </a:rPr>
              <a:t>Reader</a:t>
            </a:r>
            <a:r>
              <a:rPr lang="en-US" sz="2800" b="1" noProof="1">
                <a:latin typeface="Consolas" pitchFamily="49" charset="0"/>
                <a:cs typeface="Consolas" pitchFamily="49" charset="0"/>
              </a:rPr>
              <a:t> reader; </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  private </a:t>
            </a:r>
            <a:r>
              <a:rPr lang="en-US" sz="2800" b="1" noProof="1">
                <a:solidFill>
                  <a:schemeClr val="bg1"/>
                </a:solidFill>
                <a:latin typeface="Consolas" pitchFamily="49" charset="0"/>
                <a:cs typeface="Consolas" pitchFamily="49" charset="0"/>
              </a:rPr>
              <a:t>Writer</a:t>
            </a:r>
            <a:r>
              <a:rPr lang="en-US" sz="2800" b="1" noProof="1">
                <a:latin typeface="Consolas" pitchFamily="49" charset="0"/>
                <a:cs typeface="Consolas" pitchFamily="49" charset="0"/>
              </a:rPr>
              <a:t> writer;</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  public void </a:t>
            </a:r>
            <a:r>
              <a:rPr lang="en-US" sz="2800" b="1" noProof="1">
                <a:solidFill>
                  <a:schemeClr val="bg1"/>
                </a:solidFill>
                <a:latin typeface="Consolas" pitchFamily="49" charset="0"/>
                <a:cs typeface="Consolas" pitchFamily="49" charset="0"/>
              </a:rPr>
              <a:t>setReader</a:t>
            </a:r>
            <a:r>
              <a:rPr lang="en-US" sz="2800" b="1" noProof="1">
                <a:latin typeface="Consolas" pitchFamily="49" charset="0"/>
                <a:cs typeface="Consolas" pitchFamily="49" charset="0"/>
              </a:rPr>
              <a:t>(Reader reader) {}</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  public void </a:t>
            </a:r>
            <a:r>
              <a:rPr lang="en-US" sz="2800" b="1" noProof="1">
                <a:solidFill>
                  <a:schemeClr val="bg1"/>
                </a:solidFill>
                <a:latin typeface="Consolas" pitchFamily="49" charset="0"/>
                <a:cs typeface="Consolas" pitchFamily="49" charset="0"/>
              </a:rPr>
              <a:t>setWriter</a:t>
            </a:r>
            <a:r>
              <a:rPr lang="en-US" sz="2800" b="1" noProof="1">
                <a:latin typeface="Consolas" pitchFamily="49" charset="0"/>
                <a:cs typeface="Consolas" pitchFamily="49" charset="0"/>
              </a:rPr>
              <a:t>(Writer writer) {}</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  public void copyAll() {}</a:t>
            </a:r>
          </a:p>
          <a:p>
            <a:pPr eaLnBrk="0" hangingPunct="0">
              <a:lnSpc>
                <a:spcPct val="110000"/>
              </a:lnSpc>
              <a:spcBef>
                <a:spcPts val="1200"/>
              </a:spcBef>
              <a:buClr>
                <a:schemeClr val="accent5">
                  <a:lumMod val="40000"/>
                  <a:lumOff val="60000"/>
                </a:schemeClr>
              </a:buClr>
              <a:buSzPct val="70000"/>
            </a:pPr>
            <a:r>
              <a:rPr lang="en-US" sz="2800" b="1" noProof="1">
                <a:latin typeface="Consolas" pitchFamily="49" charset="0"/>
                <a:cs typeface="Consolas" pitchFamily="49" charset="0"/>
              </a:rPr>
              <a:t>}</a:t>
            </a:r>
          </a:p>
        </p:txBody>
      </p:sp>
      <p:sp>
        <p:nvSpPr>
          <p:cNvPr id="6" name="Slide Number">
            <a:extLst>
              <a:ext uri="{FF2B5EF4-FFF2-40B4-BE49-F238E27FC236}">
                <a16:creationId xmlns:a16="http://schemas.microsoft.com/office/drawing/2014/main" id="{3BC8E137-E448-4FD3-9111-610329DC76E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157</a:t>
            </a:fld>
            <a:endParaRPr lang="en-US" noProof="0" dirty="0"/>
          </a:p>
        </p:txBody>
      </p:sp>
    </p:spTree>
    <p:extLst>
      <p:ext uri="{BB962C8B-B14F-4D97-AF65-F5344CB8AC3E}">
        <p14:creationId xmlns:p14="http://schemas.microsoft.com/office/powerpoint/2010/main" val="37164750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2001" y="123750"/>
            <a:ext cx="9715594" cy="882654"/>
          </a:xfrm>
        </p:spPr>
        <p:txBody>
          <a:bodyPr/>
          <a:lstStyle/>
          <a:p>
            <a:r>
              <a:rPr lang="bg-BG" dirty="0"/>
              <a:t>Как да използваме ИЗП</a:t>
            </a:r>
            <a:r>
              <a:rPr lang="en-US" dirty="0"/>
              <a:t>?(3)</a:t>
            </a:r>
          </a:p>
        </p:txBody>
      </p:sp>
      <p:sp>
        <p:nvSpPr>
          <p:cNvPr id="6" name="Content Placeholder 2"/>
          <p:cNvSpPr txBox="1">
            <a:spLocks/>
          </p:cNvSpPr>
          <p:nvPr/>
        </p:nvSpPr>
        <p:spPr>
          <a:xfrm>
            <a:off x="192001" y="1151122"/>
            <a:ext cx="11804822" cy="5570355"/>
          </a:xfrm>
          <a:prstGeom prst="rect">
            <a:avLst/>
          </a:prstGeom>
        </p:spPr>
        <p:txBody>
          <a:bodyPr numCol="1"/>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bg-BG" sz="3600" b="1" dirty="0">
                <a:solidFill>
                  <a:schemeClr val="bg1"/>
                </a:solidFill>
              </a:rPr>
              <a:t>Инжектиране на параметър </a:t>
            </a:r>
            <a:r>
              <a:rPr lang="en-US" sz="3600" dirty="0"/>
              <a:t>– </a:t>
            </a:r>
            <a:r>
              <a:rPr lang="bg-BG" sz="3600" dirty="0"/>
              <a:t>зависимостите се предават през</a:t>
            </a:r>
            <a:r>
              <a:rPr lang="en-US" sz="3600" dirty="0"/>
              <a:t> </a:t>
            </a:r>
            <a:r>
              <a:rPr lang="bg-BG" sz="3600" b="1" dirty="0">
                <a:solidFill>
                  <a:schemeClr val="bg1"/>
                </a:solidFill>
              </a:rPr>
              <a:t>парметрите на метода</a:t>
            </a:r>
            <a:endParaRPr lang="en-US" sz="3600" b="1" dirty="0">
              <a:solidFill>
                <a:schemeClr val="bg1"/>
              </a:solidFill>
            </a:endParaRPr>
          </a:p>
          <a:p>
            <a:pPr lvl="1">
              <a:buClr>
                <a:schemeClr val="tx1"/>
              </a:buClr>
            </a:pPr>
            <a:r>
              <a:rPr lang="bg-BG" sz="3400" b="1" dirty="0">
                <a:solidFill>
                  <a:schemeClr val="bg1"/>
                </a:solidFill>
              </a:rPr>
              <a:t>Плюсове</a:t>
            </a:r>
            <a:endParaRPr lang="en-US" sz="3400" b="1" dirty="0">
              <a:solidFill>
                <a:schemeClr val="bg1"/>
              </a:solidFill>
            </a:endParaRPr>
          </a:p>
          <a:p>
            <a:pPr lvl="2">
              <a:buClr>
                <a:schemeClr val="tx1"/>
              </a:buClr>
            </a:pPr>
            <a:r>
              <a:rPr lang="ru-RU" sz="3200" dirty="0"/>
              <a:t>Няма промяна в останалата</a:t>
            </a:r>
          </a:p>
          <a:p>
            <a:pPr marL="1218438" lvl="2" indent="0">
              <a:buClr>
                <a:schemeClr val="tx1"/>
              </a:buClr>
              <a:buNone/>
            </a:pPr>
            <a:r>
              <a:rPr lang="ru-RU" sz="3200" dirty="0"/>
              <a:t> част от класа</a:t>
            </a:r>
            <a:r>
              <a:rPr lang="en-US" sz="3200" dirty="0"/>
              <a:t>Very flexible</a:t>
            </a:r>
            <a:endParaRPr lang="bg-BG" sz="3200" dirty="0"/>
          </a:p>
          <a:p>
            <a:pPr lvl="2">
              <a:buClr>
                <a:schemeClr val="tx1"/>
              </a:buClr>
            </a:pPr>
            <a:r>
              <a:rPr lang="ru-RU" sz="3200" dirty="0"/>
              <a:t>Много гъвкъв</a:t>
            </a:r>
          </a:p>
          <a:p>
            <a:pPr marL="1218438" lvl="2" indent="0">
              <a:buClr>
                <a:schemeClr val="tx1"/>
              </a:buClr>
              <a:buNone/>
            </a:pPr>
            <a:endParaRPr lang="bg-BG" sz="3200" dirty="0"/>
          </a:p>
          <a:p>
            <a:pPr marL="1218438" lvl="2" indent="0">
              <a:buClr>
                <a:schemeClr val="tx1"/>
              </a:buClr>
              <a:buNone/>
            </a:pPr>
            <a:endParaRPr lang="en-US" sz="3200" dirty="0"/>
          </a:p>
        </p:txBody>
      </p:sp>
      <p:sp>
        <p:nvSpPr>
          <p:cNvPr id="7" name="Rectangle 6"/>
          <p:cNvSpPr>
            <a:spLocks noChangeArrowheads="1"/>
          </p:cNvSpPr>
          <p:nvPr/>
        </p:nvSpPr>
        <p:spPr bwMode="auto">
          <a:xfrm>
            <a:off x="508678" y="5274639"/>
            <a:ext cx="10953670" cy="148810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110000"/>
              </a:lnSpc>
              <a:buClr>
                <a:schemeClr val="accent5">
                  <a:lumMod val="40000"/>
                  <a:lumOff val="60000"/>
                </a:schemeClr>
              </a:buClr>
              <a:buSzPct val="70000"/>
            </a:pPr>
            <a:r>
              <a:rPr lang="en-US" sz="2800" b="1" noProof="1">
                <a:latin typeface="Consolas" pitchFamily="49" charset="0"/>
                <a:cs typeface="Consolas" pitchFamily="49" charset="0"/>
              </a:rPr>
              <a:t>public class Copy {</a:t>
            </a:r>
          </a:p>
          <a:p>
            <a:pPr eaLnBrk="0" hangingPunct="0">
              <a:lnSpc>
                <a:spcPct val="110000"/>
              </a:lnSpc>
              <a:buClr>
                <a:schemeClr val="accent5">
                  <a:lumMod val="40000"/>
                  <a:lumOff val="60000"/>
                </a:schemeClr>
              </a:buClr>
              <a:buSzPct val="70000"/>
            </a:pPr>
            <a:r>
              <a:rPr lang="en-US" sz="2800" b="1" noProof="1">
                <a:latin typeface="Consolas" pitchFamily="49" charset="0"/>
                <a:cs typeface="Consolas" pitchFamily="49" charset="0"/>
              </a:rPr>
              <a:t>  public void </a:t>
            </a:r>
            <a:r>
              <a:rPr lang="en-US" sz="2800" b="1" noProof="1">
                <a:solidFill>
                  <a:schemeClr val="bg1"/>
                </a:solidFill>
                <a:latin typeface="Consolas" pitchFamily="49" charset="0"/>
                <a:cs typeface="Consolas" pitchFamily="49" charset="0"/>
              </a:rPr>
              <a:t>copyAll</a:t>
            </a:r>
            <a:r>
              <a:rPr lang="en-US" sz="2800" b="1" noProof="1">
                <a:latin typeface="Consolas" pitchFamily="49" charset="0"/>
                <a:cs typeface="Consolas" pitchFamily="49" charset="0"/>
              </a:rPr>
              <a:t>(Reader reader, Writer writer) {}</a:t>
            </a:r>
          </a:p>
          <a:p>
            <a:pPr eaLnBrk="0" hangingPunct="0">
              <a:lnSpc>
                <a:spcPct val="110000"/>
              </a:lnSpc>
              <a:buClr>
                <a:schemeClr val="accent5">
                  <a:lumMod val="40000"/>
                  <a:lumOff val="60000"/>
                </a:schemeClr>
              </a:buClr>
              <a:buSzPct val="70000"/>
            </a:pPr>
            <a:r>
              <a:rPr lang="en-US" sz="2800" b="1" noProof="1">
                <a:latin typeface="Consolas" pitchFamily="49" charset="0"/>
                <a:cs typeface="Consolas" pitchFamily="49" charset="0"/>
              </a:rPr>
              <a:t>}</a:t>
            </a:r>
          </a:p>
        </p:txBody>
      </p:sp>
      <p:sp>
        <p:nvSpPr>
          <p:cNvPr id="9" name="Content Placeholder 2">
            <a:extLst>
              <a:ext uri="{FF2B5EF4-FFF2-40B4-BE49-F238E27FC236}">
                <a16:creationId xmlns:a16="http://schemas.microsoft.com/office/drawing/2014/main" id="{417C576B-F0D3-4DA6-9662-AC9A83CD9C0C}"/>
              </a:ext>
            </a:extLst>
          </p:cNvPr>
          <p:cNvSpPr txBox="1">
            <a:spLocks/>
          </p:cNvSpPr>
          <p:nvPr/>
        </p:nvSpPr>
        <p:spPr>
          <a:xfrm>
            <a:off x="6327775" y="2484000"/>
            <a:ext cx="5884080" cy="2479781"/>
          </a:xfrm>
          <a:prstGeom prst="rect">
            <a:avLst/>
          </a:prstGeom>
        </p:spPr>
        <p:txBody>
          <a:bodyPr wrap="square" lIns="0" rIns="91440" numCol="1" anchor="t" anchorCtr="0">
            <a:sp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buClr>
                <a:schemeClr val="tx1"/>
              </a:buClr>
            </a:pPr>
            <a:r>
              <a:rPr lang="bg-BG" sz="3400" b="1" dirty="0">
                <a:solidFill>
                  <a:schemeClr val="bg1"/>
                </a:solidFill>
              </a:rPr>
              <a:t>Минуси</a:t>
            </a:r>
            <a:endParaRPr lang="en-US" sz="3400" b="1" dirty="0">
              <a:solidFill>
                <a:schemeClr val="bg1"/>
              </a:solidFill>
            </a:endParaRPr>
          </a:p>
          <a:p>
            <a:pPr lvl="1">
              <a:buClr>
                <a:schemeClr val="tx1"/>
              </a:buClr>
            </a:pPr>
            <a:r>
              <a:rPr lang="bg-BG" sz="3200" dirty="0"/>
              <a:t>Много параметри</a:t>
            </a:r>
            <a:endParaRPr lang="en-US" sz="3200" dirty="0"/>
          </a:p>
          <a:p>
            <a:pPr lvl="1">
              <a:buClr>
                <a:schemeClr val="tx1"/>
              </a:buClr>
            </a:pPr>
            <a:r>
              <a:rPr lang="bg-BG" sz="3200" dirty="0"/>
              <a:t>Разбива сигнатурата на метода</a:t>
            </a:r>
            <a:endParaRPr lang="en-US" sz="3200" dirty="0"/>
          </a:p>
        </p:txBody>
      </p:sp>
      <p:sp>
        <p:nvSpPr>
          <p:cNvPr id="8" name="Slide Number">
            <a:extLst>
              <a:ext uri="{FF2B5EF4-FFF2-40B4-BE49-F238E27FC236}">
                <a16:creationId xmlns:a16="http://schemas.microsoft.com/office/drawing/2014/main" id="{4F1AD82F-1B13-41CE-AE81-18520B3678E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158</a:t>
            </a:fld>
            <a:endParaRPr lang="en-US" noProof="0" dirty="0"/>
          </a:p>
        </p:txBody>
      </p:sp>
    </p:spTree>
    <p:extLst>
      <p:ext uri="{BB962C8B-B14F-4D97-AF65-F5344CB8AC3E}">
        <p14:creationId xmlns:p14="http://schemas.microsoft.com/office/powerpoint/2010/main" val="30397512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9DE013-189B-4472-B2BE-96D56F039AA0}"/>
              </a:ext>
            </a:extLst>
          </p:cNvPr>
          <p:cNvSpPr>
            <a:spLocks noGrp="1"/>
          </p:cNvSpPr>
          <p:nvPr>
            <p:ph type="body" sz="quarter" idx="10"/>
          </p:nvPr>
        </p:nvSpPr>
        <p:spPr/>
        <p:txBody>
          <a:bodyPr/>
          <a:lstStyle/>
          <a:p>
            <a:r>
              <a:rPr lang="bg-BG" sz="3600" dirty="0"/>
              <a:t>Традиционно програмиране</a:t>
            </a:r>
            <a:endParaRPr lang="en-US" sz="3600" dirty="0"/>
          </a:p>
          <a:p>
            <a:pPr lvl="1">
              <a:buClr>
                <a:schemeClr val="tx1"/>
              </a:buClr>
            </a:pPr>
            <a:r>
              <a:rPr lang="bg-BG" sz="3400" dirty="0"/>
              <a:t>Модолите на </a:t>
            </a:r>
            <a:r>
              <a:rPr lang="bg-BG" sz="3400" b="1" dirty="0">
                <a:solidFill>
                  <a:schemeClr val="bg1"/>
                </a:solidFill>
              </a:rPr>
              <a:t>Високо ниво</a:t>
            </a:r>
            <a:r>
              <a:rPr lang="en-US" sz="3400" dirty="0"/>
              <a:t> </a:t>
            </a:r>
            <a:r>
              <a:rPr lang="bg-BG" sz="3400" dirty="0"/>
              <a:t>използват модоли на </a:t>
            </a:r>
            <a:r>
              <a:rPr lang="en-US" sz="3400" b="1" dirty="0">
                <a:solidFill>
                  <a:schemeClr val="tx2">
                    <a:lumMod val="75000"/>
                  </a:schemeClr>
                </a:solidFill>
              </a:rPr>
              <a:t> </a:t>
            </a:r>
            <a:r>
              <a:rPr lang="bg-BG" sz="3400" b="1" dirty="0">
                <a:solidFill>
                  <a:schemeClr val="bg1"/>
                </a:solidFill>
              </a:rPr>
              <a:t>ниско ниво</a:t>
            </a:r>
            <a:endParaRPr lang="en-US" sz="3400" dirty="0"/>
          </a:p>
        </p:txBody>
      </p:sp>
      <p:sp>
        <p:nvSpPr>
          <p:cNvPr id="3" name="Title 2"/>
          <p:cNvSpPr>
            <a:spLocks noGrp="1"/>
          </p:cNvSpPr>
          <p:nvPr>
            <p:ph type="title"/>
          </p:nvPr>
        </p:nvSpPr>
        <p:spPr/>
        <p:txBody>
          <a:bodyPr/>
          <a:lstStyle/>
          <a:p>
            <a:r>
              <a:rPr lang="bg-BG" dirty="0"/>
              <a:t>Наслояване</a:t>
            </a:r>
            <a:r>
              <a:rPr lang="en-US" dirty="0"/>
              <a:t> (1)</a:t>
            </a:r>
          </a:p>
        </p:txBody>
      </p:sp>
      <p:grpSp>
        <p:nvGrpSpPr>
          <p:cNvPr id="2" name="Group 1">
            <a:extLst>
              <a:ext uri="{FF2B5EF4-FFF2-40B4-BE49-F238E27FC236}">
                <a16:creationId xmlns:a16="http://schemas.microsoft.com/office/drawing/2014/main" id="{E403B9A7-7BCF-4520-80F0-21634063634D}"/>
              </a:ext>
            </a:extLst>
          </p:cNvPr>
          <p:cNvGrpSpPr/>
          <p:nvPr/>
        </p:nvGrpSpPr>
        <p:grpSpPr>
          <a:xfrm>
            <a:off x="461872" y="2971800"/>
            <a:ext cx="11263200" cy="3200400"/>
            <a:chOff x="461872" y="2971800"/>
            <a:chExt cx="11263200" cy="3200400"/>
          </a:xfrm>
        </p:grpSpPr>
        <p:grpSp>
          <p:nvGrpSpPr>
            <p:cNvPr id="11" name="Group 10"/>
            <p:cNvGrpSpPr/>
            <p:nvPr/>
          </p:nvGrpSpPr>
          <p:grpSpPr>
            <a:xfrm>
              <a:off x="1524000" y="2971800"/>
              <a:ext cx="9086400" cy="3200400"/>
              <a:chOff x="836612" y="2720405"/>
              <a:chExt cx="9086400" cy="3200400"/>
            </a:xfrm>
          </p:grpSpPr>
          <p:sp>
            <p:nvSpPr>
              <p:cNvPr id="12" name="Rectangle: Rounded Corners 7"/>
              <p:cNvSpPr/>
              <p:nvPr/>
            </p:nvSpPr>
            <p:spPr>
              <a:xfrm>
                <a:off x="836612" y="2720405"/>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UI Layer</a:t>
                </a:r>
              </a:p>
            </p:txBody>
          </p:sp>
          <p:sp>
            <p:nvSpPr>
              <p:cNvPr id="13" name="Rectangle: Rounded Corners 8"/>
              <p:cNvSpPr/>
              <p:nvPr/>
            </p:nvSpPr>
            <p:spPr>
              <a:xfrm>
                <a:off x="6323012" y="5252158"/>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Data</a:t>
                </a:r>
                <a:r>
                  <a:rPr lang="bg-BG" sz="2800" dirty="0"/>
                  <a:t> </a:t>
                </a:r>
                <a:r>
                  <a:rPr lang="en-GB" sz="2800" dirty="0"/>
                  <a:t>Access Layer</a:t>
                </a:r>
              </a:p>
            </p:txBody>
          </p:sp>
          <p:sp>
            <p:nvSpPr>
              <p:cNvPr id="14" name="Rectangle: Rounded Corners 10"/>
              <p:cNvSpPr/>
              <p:nvPr/>
            </p:nvSpPr>
            <p:spPr>
              <a:xfrm>
                <a:off x="3561212" y="3959580"/>
                <a:ext cx="3600000" cy="668647"/>
              </a:xfrm>
              <a:prstGeom prst="roundRect">
                <a:avLst>
                  <a:gd name="adj" fmla="val 6965"/>
                </a:avLst>
              </a:prstGeom>
              <a:solidFill>
                <a:schemeClr val="accent1">
                  <a:alpha val="30000"/>
                </a:schemeClr>
              </a:solidFill>
              <a:ln w="508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Business Layer</a:t>
                </a:r>
              </a:p>
            </p:txBody>
          </p:sp>
        </p:grpSp>
        <p:grpSp>
          <p:nvGrpSpPr>
            <p:cNvPr id="15" name="Group 14"/>
            <p:cNvGrpSpPr/>
            <p:nvPr/>
          </p:nvGrpSpPr>
          <p:grpSpPr>
            <a:xfrm>
              <a:off x="1524000" y="2971800"/>
              <a:ext cx="9086400" cy="3200400"/>
              <a:chOff x="836612" y="2720405"/>
              <a:chExt cx="9086400" cy="3200400"/>
            </a:xfrm>
            <a:solidFill>
              <a:schemeClr val="accent6"/>
            </a:solidFill>
          </p:grpSpPr>
          <p:sp>
            <p:nvSpPr>
              <p:cNvPr id="16" name="Rectangle: Rounded Corners 7"/>
              <p:cNvSpPr/>
              <p:nvPr/>
            </p:nvSpPr>
            <p:spPr>
              <a:xfrm>
                <a:off x="836612" y="2720405"/>
                <a:ext cx="360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UI Layer</a:t>
                </a:r>
              </a:p>
            </p:txBody>
          </p:sp>
          <p:sp>
            <p:nvSpPr>
              <p:cNvPr id="17" name="Rectangle: Rounded Corners 8"/>
              <p:cNvSpPr/>
              <p:nvPr/>
            </p:nvSpPr>
            <p:spPr>
              <a:xfrm>
                <a:off x="6323012" y="5252158"/>
                <a:ext cx="360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Data</a:t>
                </a:r>
                <a:r>
                  <a:rPr lang="bg-BG" sz="2800" dirty="0">
                    <a:solidFill>
                      <a:schemeClr val="tx1"/>
                    </a:solidFill>
                  </a:rPr>
                  <a:t> </a:t>
                </a:r>
                <a:r>
                  <a:rPr lang="en-GB" sz="2800" dirty="0">
                    <a:solidFill>
                      <a:schemeClr val="tx1"/>
                    </a:solidFill>
                  </a:rPr>
                  <a:t>Access Layer</a:t>
                </a:r>
              </a:p>
            </p:txBody>
          </p:sp>
          <p:sp>
            <p:nvSpPr>
              <p:cNvPr id="18" name="Rectangle: Rounded Corners 10"/>
              <p:cNvSpPr/>
              <p:nvPr/>
            </p:nvSpPr>
            <p:spPr>
              <a:xfrm>
                <a:off x="3561212" y="3959580"/>
                <a:ext cx="360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Business Layer</a:t>
                </a:r>
              </a:p>
            </p:txBody>
          </p:sp>
        </p:grpSp>
        <p:cxnSp>
          <p:nvCxnSpPr>
            <p:cNvPr id="19" name="Connector: Elbow 21"/>
            <p:cNvCxnSpPr>
              <a:cxnSpLocks/>
              <a:stCxn id="16" idx="3"/>
              <a:endCxn id="18" idx="0"/>
            </p:cNvCxnSpPr>
            <p:nvPr/>
          </p:nvCxnSpPr>
          <p:spPr>
            <a:xfrm>
              <a:off x="5124000" y="3306125"/>
              <a:ext cx="924600" cy="904851"/>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26"/>
            <p:cNvCxnSpPr>
              <a:cxnSpLocks/>
              <a:stCxn id="18" idx="3"/>
              <a:endCxn id="17" idx="0"/>
            </p:cNvCxnSpPr>
            <p:nvPr/>
          </p:nvCxnSpPr>
          <p:spPr>
            <a:xfrm>
              <a:off x="7848600" y="4545299"/>
              <a:ext cx="961800" cy="95825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61872" y="3925112"/>
              <a:ext cx="1126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61872" y="5181600"/>
              <a:ext cx="1126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 name="Slide Number">
            <a:extLst>
              <a:ext uri="{FF2B5EF4-FFF2-40B4-BE49-F238E27FC236}">
                <a16:creationId xmlns:a16="http://schemas.microsoft.com/office/drawing/2014/main" id="{6D22C681-A4BC-4A4D-9F08-5ECFDA94FE0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159</a:t>
            </a:fld>
            <a:endParaRPr lang="en-US" noProof="0" dirty="0"/>
          </a:p>
        </p:txBody>
      </p:sp>
    </p:spTree>
    <p:extLst>
      <p:ext uri="{BB962C8B-B14F-4D97-AF65-F5344CB8AC3E}">
        <p14:creationId xmlns:p14="http://schemas.microsoft.com/office/powerpoint/2010/main" val="21574379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bg-BG" noProof="1">
                <a:solidFill>
                  <a:schemeClr val="tx2"/>
                </a:solidFill>
              </a:rPr>
              <a:t>Можем </a:t>
            </a:r>
            <a:r>
              <a:rPr lang="bg-BG" b="1" noProof="1">
                <a:solidFill>
                  <a:schemeClr val="bg1"/>
                </a:solidFill>
              </a:rPr>
              <a:t>да персонализираме стойноста на</a:t>
            </a:r>
            <a:r>
              <a:rPr lang="en-GB" noProof="1">
                <a:solidFill>
                  <a:schemeClr val="tx2"/>
                </a:solidFill>
              </a:rPr>
              <a:t> </a:t>
            </a:r>
            <a:r>
              <a:rPr lang="bg-BG" noProof="1">
                <a:solidFill>
                  <a:schemeClr val="tx2"/>
                </a:solidFill>
              </a:rPr>
              <a:t>енъмите</a:t>
            </a:r>
            <a:endParaRPr lang="en-GB" b="1" dirty="0">
              <a:solidFill>
                <a:schemeClr val="bg1"/>
              </a:solidFill>
            </a:endParaRPr>
          </a:p>
        </p:txBody>
      </p:sp>
      <p:sp>
        <p:nvSpPr>
          <p:cNvPr id="4" name="Title 3"/>
          <p:cNvSpPr>
            <a:spLocks noGrp="1"/>
          </p:cNvSpPr>
          <p:nvPr>
            <p:ph type="title"/>
          </p:nvPr>
        </p:nvSpPr>
        <p:spPr/>
        <p:txBody>
          <a:bodyPr>
            <a:normAutofit/>
          </a:bodyPr>
          <a:lstStyle/>
          <a:p>
            <a:r>
              <a:rPr lang="bg-BG" dirty="0"/>
              <a:t>Енумерации</a:t>
            </a:r>
            <a:r>
              <a:rPr lang="en-US" dirty="0"/>
              <a:t> (</a:t>
            </a:r>
            <a:r>
              <a:rPr lang="bg-BG" dirty="0"/>
              <a:t>2</a:t>
            </a:r>
            <a:r>
              <a:rPr lang="en-US" dirty="0"/>
              <a:t>)</a:t>
            </a:r>
          </a:p>
        </p:txBody>
      </p:sp>
      <p:sp>
        <p:nvSpPr>
          <p:cNvPr id="12" name="Text Placeholder 5">
            <a:extLst>
              <a:ext uri="{FF2B5EF4-FFF2-40B4-BE49-F238E27FC236}">
                <a16:creationId xmlns:a16="http://schemas.microsoft.com/office/drawing/2014/main" id="{9BE20CFD-D283-4ABE-8EA2-75AFDB1C5460}"/>
              </a:ext>
            </a:extLst>
          </p:cNvPr>
          <p:cNvSpPr txBox="1">
            <a:spLocks/>
          </p:cNvSpPr>
          <p:nvPr/>
        </p:nvSpPr>
        <p:spPr>
          <a:xfrm>
            <a:off x="635860" y="1991265"/>
            <a:ext cx="9590227" cy="439272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spcBef>
                <a:spcPts val="600"/>
              </a:spcBef>
            </a:pPr>
            <a:r>
              <a:rPr lang="en-US" sz="2400" dirty="0">
                <a:solidFill>
                  <a:schemeClr val="bg1"/>
                </a:solidFill>
                <a:effectLst/>
              </a:rPr>
              <a:t>enum</a:t>
            </a:r>
            <a:r>
              <a:rPr lang="en-US" sz="2400" dirty="0">
                <a:solidFill>
                  <a:schemeClr val="tx1"/>
                </a:solidFill>
                <a:effectLst/>
              </a:rPr>
              <a:t> </a:t>
            </a:r>
            <a:r>
              <a:rPr lang="en-US" sz="2400" dirty="0" err="1">
                <a:solidFill>
                  <a:schemeClr val="tx1"/>
                </a:solidFill>
                <a:effectLst/>
              </a:rPr>
              <a:t>CoffeeSize</a:t>
            </a:r>
            <a:r>
              <a:rPr lang="en-US" sz="2400" dirty="0">
                <a:solidFill>
                  <a:schemeClr val="tx1"/>
                </a:solidFill>
                <a:effectLst/>
              </a:rPr>
              <a:t> { </a:t>
            </a:r>
          </a:p>
          <a:p>
            <a:pPr>
              <a:lnSpc>
                <a:spcPct val="90000"/>
              </a:lnSpc>
              <a:spcBef>
                <a:spcPts val="600"/>
              </a:spcBef>
              <a:spcAft>
                <a:spcPts val="600"/>
              </a:spcAft>
            </a:pPr>
            <a:r>
              <a:rPr lang="en-US" sz="2400" dirty="0">
                <a:solidFill>
                  <a:schemeClr val="tx1"/>
                </a:solidFill>
                <a:effectLst/>
              </a:rPr>
              <a:t>  </a:t>
            </a:r>
            <a:r>
              <a:rPr lang="en-US" altLang="ko-KR" sz="2400" dirty="0">
                <a:solidFill>
                  <a:schemeClr val="tx1"/>
                </a:solidFill>
                <a:effectLst/>
              </a:rPr>
              <a:t>Small(100), Normal(150), Double(300);</a:t>
            </a:r>
          </a:p>
          <a:p>
            <a:pPr>
              <a:lnSpc>
                <a:spcPct val="90000"/>
              </a:lnSpc>
              <a:spcBef>
                <a:spcPts val="600"/>
              </a:spcBef>
              <a:spcAft>
                <a:spcPts val="600"/>
              </a:spcAft>
            </a:pPr>
            <a:r>
              <a:rPr lang="en-US" altLang="ko-KR" sz="2400" dirty="0">
                <a:solidFill>
                  <a:schemeClr val="tx1"/>
                </a:solidFill>
                <a:effectLst/>
              </a:rPr>
              <a:t> </a:t>
            </a:r>
            <a:r>
              <a:rPr lang="bg-BG" altLang="ko-KR" sz="2400" dirty="0">
                <a:solidFill>
                  <a:schemeClr val="tx1"/>
                </a:solidFill>
                <a:effectLst/>
              </a:rPr>
              <a:t> </a:t>
            </a:r>
            <a:r>
              <a:rPr lang="en-US" altLang="ko-KR" sz="2400" dirty="0">
                <a:solidFill>
                  <a:schemeClr val="tx1"/>
                </a:solidFill>
                <a:effectLst/>
              </a:rPr>
              <a:t>private int size;</a:t>
            </a:r>
          </a:p>
          <a:p>
            <a:pPr>
              <a:lnSpc>
                <a:spcPct val="90000"/>
              </a:lnSpc>
              <a:spcBef>
                <a:spcPts val="600"/>
              </a:spcBef>
            </a:pPr>
            <a:r>
              <a:rPr lang="en-US" altLang="ko-KR" sz="2400" dirty="0">
                <a:solidFill>
                  <a:schemeClr val="tx1"/>
                </a:solidFill>
                <a:effectLst/>
              </a:rPr>
              <a:t>  </a:t>
            </a:r>
            <a:r>
              <a:rPr lang="en-US" altLang="ko-KR" sz="2400" dirty="0" err="1">
                <a:solidFill>
                  <a:schemeClr val="tx1"/>
                </a:solidFill>
                <a:effectLst/>
              </a:rPr>
              <a:t>CoffeeSize</a:t>
            </a:r>
            <a:r>
              <a:rPr lang="en-US" altLang="ko-KR" sz="2400" dirty="0">
                <a:solidFill>
                  <a:schemeClr val="tx1"/>
                </a:solidFill>
                <a:effectLst/>
              </a:rPr>
              <a:t>(</a:t>
            </a:r>
            <a:r>
              <a:rPr lang="en-US" altLang="ko-KR" sz="2400" dirty="0" err="1">
                <a:solidFill>
                  <a:schemeClr val="tx1"/>
                </a:solidFill>
                <a:effectLst/>
              </a:rPr>
              <a:t>int</a:t>
            </a:r>
            <a:r>
              <a:rPr lang="en-US" altLang="ko-KR" sz="2400" dirty="0">
                <a:solidFill>
                  <a:schemeClr val="tx1"/>
                </a:solidFill>
                <a:effectLst/>
              </a:rPr>
              <a:t> size) {</a:t>
            </a:r>
          </a:p>
          <a:p>
            <a:pPr>
              <a:lnSpc>
                <a:spcPct val="90000"/>
              </a:lnSpc>
              <a:spcBef>
                <a:spcPts val="600"/>
              </a:spcBef>
            </a:pPr>
            <a:r>
              <a:rPr lang="en-US" altLang="ko-KR" sz="2400" dirty="0">
                <a:solidFill>
                  <a:schemeClr val="tx1"/>
                </a:solidFill>
                <a:effectLst/>
              </a:rPr>
              <a:t>  </a:t>
            </a:r>
            <a:r>
              <a:rPr lang="bg-BG" altLang="ko-KR" sz="2400" dirty="0">
                <a:solidFill>
                  <a:schemeClr val="tx1"/>
                </a:solidFill>
                <a:effectLst/>
              </a:rPr>
              <a:t>  </a:t>
            </a:r>
            <a:r>
              <a:rPr lang="en-US" altLang="ko-KR" sz="2400" dirty="0" err="1">
                <a:solidFill>
                  <a:schemeClr val="tx1"/>
                </a:solidFill>
                <a:effectLst/>
              </a:rPr>
              <a:t>this.size</a:t>
            </a:r>
            <a:r>
              <a:rPr lang="en-US" altLang="ko-KR" sz="2400" dirty="0">
                <a:solidFill>
                  <a:schemeClr val="tx1"/>
                </a:solidFill>
                <a:effectLst/>
              </a:rPr>
              <a:t> = size;</a:t>
            </a:r>
          </a:p>
          <a:p>
            <a:pPr>
              <a:lnSpc>
                <a:spcPct val="90000"/>
              </a:lnSpc>
              <a:spcBef>
                <a:spcPts val="600"/>
              </a:spcBef>
              <a:spcAft>
                <a:spcPts val="600"/>
              </a:spcAft>
            </a:pPr>
            <a:r>
              <a:rPr lang="en-US" altLang="ko-KR" sz="2400" dirty="0">
                <a:solidFill>
                  <a:schemeClr val="tx1"/>
                </a:solidFill>
                <a:effectLst/>
              </a:rPr>
              <a:t>  }</a:t>
            </a:r>
          </a:p>
          <a:p>
            <a:pPr>
              <a:lnSpc>
                <a:spcPct val="90000"/>
              </a:lnSpc>
              <a:spcBef>
                <a:spcPts val="600"/>
              </a:spcBef>
            </a:pPr>
            <a:r>
              <a:rPr lang="bg-BG" altLang="ko-KR" sz="2400" dirty="0">
                <a:solidFill>
                  <a:schemeClr val="tx1"/>
                </a:solidFill>
                <a:effectLst/>
              </a:rPr>
              <a:t>  </a:t>
            </a:r>
            <a:r>
              <a:rPr lang="en-US" altLang="ko-KR" sz="2400" dirty="0">
                <a:solidFill>
                  <a:schemeClr val="tx1"/>
                </a:solidFill>
                <a:effectLst/>
              </a:rPr>
              <a:t>public int </a:t>
            </a:r>
            <a:r>
              <a:rPr lang="en-US" altLang="ko-KR" sz="2400" dirty="0" err="1">
                <a:solidFill>
                  <a:schemeClr val="tx1"/>
                </a:solidFill>
                <a:effectLst/>
              </a:rPr>
              <a:t>getValue</a:t>
            </a:r>
            <a:r>
              <a:rPr lang="en-US" altLang="ko-KR" sz="2400" dirty="0">
                <a:solidFill>
                  <a:schemeClr val="tx1"/>
                </a:solidFill>
                <a:effectLst/>
              </a:rPr>
              <a:t>() {</a:t>
            </a:r>
            <a:r>
              <a:rPr lang="bg-BG" altLang="ko-KR" sz="2400" dirty="0">
                <a:solidFill>
                  <a:schemeClr val="tx1"/>
                </a:solidFill>
                <a:effectLst/>
              </a:rPr>
              <a:t> </a:t>
            </a:r>
            <a:r>
              <a:rPr lang="en-US" altLang="ko-KR" sz="2400" dirty="0">
                <a:solidFill>
                  <a:schemeClr val="tx1"/>
                </a:solidFill>
                <a:effectLst/>
              </a:rPr>
              <a:t>return </a:t>
            </a:r>
            <a:r>
              <a:rPr lang="en-US" altLang="ko-KR" sz="2400" dirty="0" err="1">
                <a:solidFill>
                  <a:schemeClr val="tx1"/>
                </a:solidFill>
                <a:effectLst/>
              </a:rPr>
              <a:t>this.size</a:t>
            </a:r>
            <a:r>
              <a:rPr lang="en-US" altLang="ko-KR" sz="2400" dirty="0">
                <a:solidFill>
                  <a:schemeClr val="tx1"/>
                </a:solidFill>
                <a:effectLst/>
              </a:rPr>
              <a:t>;</a:t>
            </a:r>
            <a:r>
              <a:rPr lang="bg-BG" altLang="ko-KR" sz="2400" dirty="0">
                <a:solidFill>
                  <a:schemeClr val="tx1"/>
                </a:solidFill>
                <a:effectLst/>
              </a:rPr>
              <a:t> </a:t>
            </a:r>
            <a:r>
              <a:rPr lang="en-US" altLang="ko-KR" sz="2400" dirty="0">
                <a:solidFill>
                  <a:schemeClr val="tx1"/>
                </a:solidFill>
                <a:effectLst/>
              </a:rPr>
              <a:t>}</a:t>
            </a:r>
          </a:p>
          <a:p>
            <a:pPr>
              <a:lnSpc>
                <a:spcPct val="90000"/>
              </a:lnSpc>
              <a:spcBef>
                <a:spcPts val="600"/>
              </a:spcBef>
            </a:pPr>
            <a:r>
              <a:rPr lang="en-US" sz="2400" dirty="0">
                <a:solidFill>
                  <a:schemeClr val="tx1"/>
                </a:solidFill>
                <a:effectLst/>
              </a:rPr>
              <a:t>}</a:t>
            </a:r>
          </a:p>
          <a:p>
            <a:pPr>
              <a:lnSpc>
                <a:spcPct val="90000"/>
              </a:lnSpc>
              <a:spcBef>
                <a:spcPts val="600"/>
              </a:spcBef>
            </a:pPr>
            <a:endParaRPr lang="en-US" sz="2400" dirty="0">
              <a:solidFill>
                <a:schemeClr val="tx1"/>
              </a:solidFill>
              <a:effectLst/>
            </a:endParaRPr>
          </a:p>
          <a:p>
            <a:pPr>
              <a:lnSpc>
                <a:spcPct val="90000"/>
              </a:lnSpc>
              <a:spcBef>
                <a:spcPts val="600"/>
              </a:spcBef>
            </a:pPr>
            <a:r>
              <a:rPr lang="en-US" sz="2400" dirty="0" err="1">
                <a:solidFill>
                  <a:schemeClr val="tx1"/>
                </a:solidFill>
                <a:effectLst/>
              </a:rPr>
              <a:t>System.out.println</a:t>
            </a:r>
            <a:r>
              <a:rPr lang="en-US" sz="2400" dirty="0">
                <a:solidFill>
                  <a:schemeClr val="tx1"/>
                </a:solidFill>
                <a:effectLst/>
              </a:rPr>
              <a:t>(</a:t>
            </a:r>
            <a:r>
              <a:rPr lang="en-US" sz="2400" dirty="0" err="1">
                <a:solidFill>
                  <a:schemeClr val="tx1"/>
                </a:solidFill>
                <a:effectLst/>
              </a:rPr>
              <a:t>CoffeeSize.Small.getValue</a:t>
            </a:r>
            <a:r>
              <a:rPr lang="en-US" sz="2400" dirty="0">
                <a:solidFill>
                  <a:schemeClr val="tx1"/>
                </a:solidFill>
                <a:effectLst/>
              </a:rPr>
              <a:t>()); </a:t>
            </a:r>
            <a:r>
              <a:rPr lang="en-US" sz="2400" i="1" dirty="0">
                <a:solidFill>
                  <a:schemeClr val="accent2"/>
                </a:solidFill>
                <a:effectLst/>
              </a:rPr>
              <a:t>// 100</a:t>
            </a:r>
          </a:p>
        </p:txBody>
      </p:sp>
      <p:sp>
        <p:nvSpPr>
          <p:cNvPr id="6" name="Slide Number">
            <a:extLst>
              <a:ext uri="{FF2B5EF4-FFF2-40B4-BE49-F238E27FC236}">
                <a16:creationId xmlns:a16="http://schemas.microsoft.com/office/drawing/2014/main" id="{5EDB4BCA-9E78-4517-969A-9EE310CAFF4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a:t>
            </a:fld>
            <a:endParaRPr lang="en-US" noProof="0" dirty="0"/>
          </a:p>
        </p:txBody>
      </p:sp>
    </p:spTree>
    <p:extLst>
      <p:ext uri="{BB962C8B-B14F-4D97-AF65-F5344CB8AC3E}">
        <p14:creationId xmlns:p14="http://schemas.microsoft.com/office/powerpoint/2010/main" val="3800980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ru-RU" sz="3600" dirty="0"/>
              <a:t>Наслояване на инверсия на зависимости</a:t>
            </a:r>
          </a:p>
          <a:p>
            <a:pPr lvl="1"/>
            <a:r>
              <a:rPr lang="ru-RU" sz="3400" dirty="0"/>
              <a:t>Модулите на </a:t>
            </a:r>
            <a:r>
              <a:rPr lang="bg-BG" sz="3600" b="1" dirty="0">
                <a:solidFill>
                  <a:schemeClr val="bg1"/>
                </a:solidFill>
              </a:rPr>
              <a:t>високо</a:t>
            </a:r>
            <a:r>
              <a:rPr lang="ru-RU" sz="3400" dirty="0"/>
              <a:t> и </a:t>
            </a:r>
            <a:r>
              <a:rPr lang="bg-BG" sz="3600" b="1" dirty="0">
                <a:solidFill>
                  <a:schemeClr val="bg1"/>
                </a:solidFill>
              </a:rPr>
              <a:t>ниско ниво</a:t>
            </a:r>
            <a:r>
              <a:rPr lang="en-US" sz="3600" b="1" dirty="0">
                <a:solidFill>
                  <a:schemeClr val="bg1"/>
                </a:solidFill>
              </a:rPr>
              <a:t> </a:t>
            </a:r>
            <a:r>
              <a:rPr lang="ru-RU" sz="3400" dirty="0"/>
              <a:t>зависят от абстракциите</a:t>
            </a:r>
            <a:endParaRPr lang="en-US" sz="3200" b="1" dirty="0">
              <a:solidFill>
                <a:schemeClr val="bg1"/>
              </a:solidFill>
            </a:endParaRPr>
          </a:p>
        </p:txBody>
      </p:sp>
      <p:sp>
        <p:nvSpPr>
          <p:cNvPr id="3" name="Title 2"/>
          <p:cNvSpPr>
            <a:spLocks noGrp="1"/>
          </p:cNvSpPr>
          <p:nvPr>
            <p:ph type="title"/>
          </p:nvPr>
        </p:nvSpPr>
        <p:spPr/>
        <p:txBody>
          <a:bodyPr/>
          <a:lstStyle/>
          <a:p>
            <a:r>
              <a:rPr lang="bg-BG" dirty="0"/>
              <a:t>Наслояване</a:t>
            </a:r>
            <a:r>
              <a:rPr lang="en-US" dirty="0"/>
              <a:t> (2)</a:t>
            </a:r>
          </a:p>
        </p:txBody>
      </p:sp>
      <p:grpSp>
        <p:nvGrpSpPr>
          <p:cNvPr id="18" name="Group 17">
            <a:extLst>
              <a:ext uri="{FF2B5EF4-FFF2-40B4-BE49-F238E27FC236}">
                <a16:creationId xmlns:a16="http://schemas.microsoft.com/office/drawing/2014/main" id="{1783BAAA-C376-45F0-BA2F-9036276C1E70}"/>
              </a:ext>
            </a:extLst>
          </p:cNvPr>
          <p:cNvGrpSpPr/>
          <p:nvPr/>
        </p:nvGrpSpPr>
        <p:grpSpPr>
          <a:xfrm>
            <a:off x="464400" y="3399953"/>
            <a:ext cx="11263200" cy="3107047"/>
            <a:chOff x="461872" y="3008410"/>
            <a:chExt cx="11263200" cy="3107047"/>
          </a:xfrm>
        </p:grpSpPr>
        <p:grpSp>
          <p:nvGrpSpPr>
            <p:cNvPr id="5" name="Group 4"/>
            <p:cNvGrpSpPr/>
            <p:nvPr/>
          </p:nvGrpSpPr>
          <p:grpSpPr>
            <a:xfrm>
              <a:off x="853800" y="3008410"/>
              <a:ext cx="10195200" cy="3107047"/>
              <a:chOff x="1065212" y="2720405"/>
              <a:chExt cx="10195200" cy="3107047"/>
            </a:xfrm>
            <a:solidFill>
              <a:schemeClr val="accent6"/>
            </a:solidFill>
          </p:grpSpPr>
          <p:sp>
            <p:nvSpPr>
              <p:cNvPr id="6" name="Rectangle: Rounded Corners 7"/>
              <p:cNvSpPr/>
              <p:nvPr/>
            </p:nvSpPr>
            <p:spPr>
              <a:xfrm>
                <a:off x="1065212" y="2720405"/>
                <a:ext cx="288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UI Layer</a:t>
                </a:r>
              </a:p>
            </p:txBody>
          </p:sp>
          <p:sp>
            <p:nvSpPr>
              <p:cNvPr id="7" name="Rectangle: Rounded Corners 8"/>
              <p:cNvSpPr/>
              <p:nvPr/>
            </p:nvSpPr>
            <p:spPr>
              <a:xfrm>
                <a:off x="8380412" y="5158805"/>
                <a:ext cx="288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Data Access Layer</a:t>
                </a:r>
              </a:p>
            </p:txBody>
          </p:sp>
          <p:sp>
            <p:nvSpPr>
              <p:cNvPr id="8" name="Rectangle: Rounded Corners 10"/>
              <p:cNvSpPr/>
              <p:nvPr/>
            </p:nvSpPr>
            <p:spPr>
              <a:xfrm>
                <a:off x="4722812" y="3926596"/>
                <a:ext cx="2880000" cy="668647"/>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Business Layer</a:t>
                </a:r>
              </a:p>
            </p:txBody>
          </p:sp>
          <p:sp>
            <p:nvSpPr>
              <p:cNvPr id="9" name="Rectangle: Rounded Corners 11"/>
              <p:cNvSpPr/>
              <p:nvPr/>
            </p:nvSpPr>
            <p:spPr>
              <a:xfrm>
                <a:off x="4722812" y="2720405"/>
                <a:ext cx="2880000" cy="668647"/>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&lt;BL Interface&gt;</a:t>
                </a:r>
              </a:p>
            </p:txBody>
          </p:sp>
          <p:sp>
            <p:nvSpPr>
              <p:cNvPr id="10" name="Rectangle: Rounded Corners 15"/>
              <p:cNvSpPr/>
              <p:nvPr/>
            </p:nvSpPr>
            <p:spPr>
              <a:xfrm>
                <a:off x="8380412" y="3926596"/>
                <a:ext cx="2880000" cy="668647"/>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&lt;DAL Interface&gt;</a:t>
                </a:r>
              </a:p>
            </p:txBody>
          </p:sp>
        </p:grpSp>
        <p:cxnSp>
          <p:nvCxnSpPr>
            <p:cNvPr id="11" name="Straight Arrow Connector 10"/>
            <p:cNvCxnSpPr/>
            <p:nvPr/>
          </p:nvCxnSpPr>
          <p:spPr>
            <a:xfrm>
              <a:off x="3733800" y="3342733"/>
              <a:ext cx="7776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7391400" y="4548924"/>
              <a:ext cx="7776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5951400" y="3677056"/>
              <a:ext cx="0" cy="537544"/>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V="1">
              <a:off x="9609000" y="4883247"/>
              <a:ext cx="0" cy="563562"/>
            </a:xfrm>
            <a:prstGeom prst="straightConnector1">
              <a:avLst/>
            </a:prstGeom>
            <a:ln w="508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61872" y="3925112"/>
              <a:ext cx="1126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61872" y="5181600"/>
              <a:ext cx="112632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AutoShape 6"/>
          <p:cNvSpPr>
            <a:spLocks noChangeArrowheads="1"/>
          </p:cNvSpPr>
          <p:nvPr/>
        </p:nvSpPr>
        <p:spPr bwMode="auto">
          <a:xfrm>
            <a:off x="8001000" y="2686983"/>
            <a:ext cx="2370000" cy="919401"/>
          </a:xfrm>
          <a:prstGeom prst="wedgeRoundRectCallout">
            <a:avLst>
              <a:gd name="adj1" fmla="val -65951"/>
              <a:gd name="adj2" fmla="val 22871"/>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rPr>
              <a:t>Client defines interfaces</a:t>
            </a:r>
            <a:endParaRPr lang="bg-BG" sz="2400" b="1" dirty="0">
              <a:solidFill>
                <a:schemeClr val="bg2"/>
              </a:solidFill>
            </a:endParaRPr>
          </a:p>
        </p:txBody>
      </p:sp>
      <p:sp>
        <p:nvSpPr>
          <p:cNvPr id="19" name="Slide Number">
            <a:extLst>
              <a:ext uri="{FF2B5EF4-FFF2-40B4-BE49-F238E27FC236}">
                <a16:creationId xmlns:a16="http://schemas.microsoft.com/office/drawing/2014/main" id="{BBF2BF4B-8EFC-41B7-AEE7-6005ABD9550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160</a:t>
            </a:fld>
            <a:endParaRPr lang="en-US" noProof="0" dirty="0"/>
          </a:p>
        </p:txBody>
      </p:sp>
    </p:spTree>
    <p:extLst>
      <p:ext uri="{BB962C8B-B14F-4D97-AF65-F5344CB8AC3E}">
        <p14:creationId xmlns:p14="http://schemas.microsoft.com/office/powerpoint/2010/main" val="7198074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2001" y="1151122"/>
            <a:ext cx="11804822" cy="5570355"/>
          </a:xfrm>
        </p:spPr>
        <p:txBody>
          <a:bodyPr>
            <a:normAutofit/>
          </a:bodyPr>
          <a:lstStyle/>
          <a:p>
            <a:r>
              <a:rPr lang="en-US" sz="3600" dirty="0">
                <a:latin typeface="+mj-lt"/>
              </a:rPr>
              <a:t>You are given some classes</a:t>
            </a:r>
          </a:p>
          <a:p>
            <a:pPr marL="0" indent="0">
              <a:buNone/>
            </a:pPr>
            <a:endParaRPr lang="en-US" sz="3600" dirty="0">
              <a:latin typeface="+mj-lt"/>
            </a:endParaRPr>
          </a:p>
          <a:p>
            <a:pPr marL="0" indent="0">
              <a:buNone/>
            </a:pPr>
            <a:endParaRPr lang="en-US" sz="3600" dirty="0">
              <a:latin typeface="+mj-lt"/>
            </a:endParaRPr>
          </a:p>
          <a:p>
            <a:pPr marL="0" indent="0">
              <a:buNone/>
            </a:pPr>
            <a:endParaRPr lang="en-US" sz="3600" dirty="0">
              <a:latin typeface="+mj-lt"/>
            </a:endParaRPr>
          </a:p>
          <a:p>
            <a:pPr marL="0" indent="0">
              <a:buNone/>
            </a:pPr>
            <a:endParaRPr lang="en-US" sz="3600" dirty="0">
              <a:latin typeface="+mj-lt"/>
            </a:endParaRPr>
          </a:p>
          <a:p>
            <a:pPr marL="0" indent="0">
              <a:buNone/>
            </a:pPr>
            <a:endParaRPr lang="en-US" sz="3600" dirty="0">
              <a:latin typeface="+mj-lt"/>
            </a:endParaRPr>
          </a:p>
          <a:p>
            <a:r>
              <a:rPr lang="en-US" sz="3600" dirty="0">
                <a:latin typeface="+mj-lt"/>
              </a:rPr>
              <a:t>Refactor the code so that it conforms to DIP</a:t>
            </a:r>
          </a:p>
        </p:txBody>
      </p:sp>
      <p:sp>
        <p:nvSpPr>
          <p:cNvPr id="4" name="Title 3"/>
          <p:cNvSpPr>
            <a:spLocks noGrp="1"/>
          </p:cNvSpPr>
          <p:nvPr>
            <p:ph type="title"/>
          </p:nvPr>
        </p:nvSpPr>
        <p:spPr/>
        <p:txBody>
          <a:bodyPr/>
          <a:lstStyle/>
          <a:p>
            <a:r>
              <a:rPr lang="en-US" dirty="0"/>
              <a:t>Problem: Employee Info</a:t>
            </a:r>
          </a:p>
        </p:txBody>
      </p:sp>
      <p:grpSp>
        <p:nvGrpSpPr>
          <p:cNvPr id="14" name="Group 13"/>
          <p:cNvGrpSpPr/>
          <p:nvPr/>
        </p:nvGrpSpPr>
        <p:grpSpPr>
          <a:xfrm>
            <a:off x="706200" y="2076434"/>
            <a:ext cx="10800000" cy="2876566"/>
            <a:chOff x="-716460" y="1889717"/>
            <a:chExt cx="10800000" cy="2876566"/>
          </a:xfrm>
          <a:solidFill>
            <a:schemeClr val="accent6"/>
          </a:solidFill>
        </p:grpSpPr>
        <p:sp>
          <p:nvSpPr>
            <p:cNvPr id="16" name="Rectangle: Rounded Corners 15"/>
            <p:cNvSpPr/>
            <p:nvPr/>
          </p:nvSpPr>
          <p:spPr>
            <a:xfrm>
              <a:off x="-716460" y="1889717"/>
              <a:ext cx="3600000" cy="720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 </a:t>
              </a:r>
              <a:r>
                <a:rPr lang="en-GB" sz="2800" b="1" dirty="0">
                  <a:solidFill>
                    <a:schemeClr val="tx1"/>
                  </a:solidFill>
                  <a:latin typeface="Consolas" panose="020B0609020204030204" pitchFamily="49" charset="0"/>
                </a:rPr>
                <a:t>Main</a:t>
              </a:r>
            </a:p>
          </p:txBody>
        </p:sp>
        <p:sp>
          <p:nvSpPr>
            <p:cNvPr id="17" name="Rectangle: Rounded Corners 16"/>
            <p:cNvSpPr/>
            <p:nvPr/>
          </p:nvSpPr>
          <p:spPr>
            <a:xfrm>
              <a:off x="6483540" y="4046283"/>
              <a:ext cx="3600000" cy="720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err="1">
                  <a:solidFill>
                    <a:schemeClr val="tx1"/>
                  </a:solidFill>
                  <a:latin typeface="Consolas" panose="020B0609020204030204" pitchFamily="49" charset="0"/>
                </a:rPr>
                <a:t>EmployeeDatabase</a:t>
              </a:r>
              <a:endParaRPr lang="en-GB" sz="2800" b="1" dirty="0">
                <a:solidFill>
                  <a:schemeClr val="tx1"/>
                </a:solidFill>
                <a:latin typeface="Consolas" panose="020B0609020204030204" pitchFamily="49" charset="0"/>
              </a:endParaRPr>
            </a:p>
          </p:txBody>
        </p:sp>
        <p:sp>
          <p:nvSpPr>
            <p:cNvPr id="18" name="Rectangle: Rounded Corners 17"/>
            <p:cNvSpPr/>
            <p:nvPr/>
          </p:nvSpPr>
          <p:spPr>
            <a:xfrm>
              <a:off x="2348062" y="2966667"/>
              <a:ext cx="4135478" cy="720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err="1">
                  <a:solidFill>
                    <a:schemeClr val="tx1"/>
                  </a:solidFill>
                  <a:latin typeface="Consolas" panose="020B0609020204030204" pitchFamily="49" charset="0"/>
                </a:rPr>
                <a:t>EmployeeInfoProvider</a:t>
              </a:r>
              <a:endParaRPr lang="en-GB" sz="2800" b="1" dirty="0">
                <a:solidFill>
                  <a:schemeClr val="tx1"/>
                </a:solidFill>
                <a:latin typeface="Consolas" panose="020B0609020204030204" pitchFamily="49" charset="0"/>
              </a:endParaRPr>
            </a:p>
          </p:txBody>
        </p:sp>
        <p:sp>
          <p:nvSpPr>
            <p:cNvPr id="19" name="Rectangle: Rounded Corners 18"/>
            <p:cNvSpPr/>
            <p:nvPr/>
          </p:nvSpPr>
          <p:spPr>
            <a:xfrm>
              <a:off x="6483540" y="1889717"/>
              <a:ext cx="3600000" cy="720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err="1">
                  <a:solidFill>
                    <a:schemeClr val="tx1"/>
                  </a:solidFill>
                  <a:latin typeface="Consolas" panose="020B0609020204030204" pitchFamily="49" charset="0"/>
                </a:rPr>
                <a:t>ConsoleFormatter</a:t>
              </a:r>
              <a:endParaRPr lang="en-GB" sz="2800" b="1" dirty="0">
                <a:solidFill>
                  <a:schemeClr val="tx1"/>
                </a:solidFill>
                <a:latin typeface="Consolas" panose="020B0609020204030204" pitchFamily="49" charset="0"/>
              </a:endParaRPr>
            </a:p>
          </p:txBody>
        </p:sp>
      </p:grpSp>
      <p:cxnSp>
        <p:nvCxnSpPr>
          <p:cNvPr id="20" name="Connector: Elbow 19"/>
          <p:cNvCxnSpPr>
            <a:cxnSpLocks/>
            <a:stCxn id="16" idx="3"/>
            <a:endCxn id="18" idx="0"/>
          </p:cNvCxnSpPr>
          <p:nvPr/>
        </p:nvCxnSpPr>
        <p:spPr>
          <a:xfrm>
            <a:off x="4306200" y="2436434"/>
            <a:ext cx="1532261" cy="716950"/>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a:stCxn id="16" idx="3"/>
            <a:endCxn id="19" idx="1"/>
          </p:cNvCxnSpPr>
          <p:nvPr/>
        </p:nvCxnSpPr>
        <p:spPr>
          <a:xfrm>
            <a:off x="4306200" y="2436434"/>
            <a:ext cx="36000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p:cNvCxnSpPr>
            <a:cxnSpLocks/>
            <a:stCxn id="18" idx="3"/>
            <a:endCxn id="17" idx="0"/>
          </p:cNvCxnSpPr>
          <p:nvPr/>
        </p:nvCxnSpPr>
        <p:spPr>
          <a:xfrm>
            <a:off x="7906200" y="3513384"/>
            <a:ext cx="1800000" cy="719616"/>
          </a:xfrm>
          <a:prstGeom prst="bentConnector2">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a:extLst>
              <a:ext uri="{FF2B5EF4-FFF2-40B4-BE49-F238E27FC236}">
                <a16:creationId xmlns:a16="http://schemas.microsoft.com/office/drawing/2014/main" id="{3A71F989-6DA3-45C7-8721-EE13F4C0096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161</a:t>
            </a:fld>
            <a:endParaRPr lang="en-US" noProof="0" dirty="0"/>
          </a:p>
        </p:txBody>
      </p:sp>
    </p:spTree>
    <p:extLst>
      <p:ext uri="{BB962C8B-B14F-4D97-AF65-F5344CB8AC3E}">
        <p14:creationId xmlns:p14="http://schemas.microsoft.com/office/powerpoint/2010/main" val="27874640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Solution: Employee Info</a:t>
            </a:r>
          </a:p>
        </p:txBody>
      </p:sp>
      <p:grpSp>
        <p:nvGrpSpPr>
          <p:cNvPr id="3" name="Group 2"/>
          <p:cNvGrpSpPr/>
          <p:nvPr/>
        </p:nvGrpSpPr>
        <p:grpSpPr>
          <a:xfrm>
            <a:off x="304800" y="1799616"/>
            <a:ext cx="11692022" cy="3981640"/>
            <a:chOff x="303212" y="1799616"/>
            <a:chExt cx="11692022" cy="3981640"/>
          </a:xfrm>
          <a:solidFill>
            <a:schemeClr val="accent6"/>
          </a:solidFill>
        </p:grpSpPr>
        <p:cxnSp>
          <p:nvCxnSpPr>
            <p:cNvPr id="15" name="Straight Arrow Connector 14"/>
            <p:cNvCxnSpPr>
              <a:stCxn id="9" idx="0"/>
              <a:endCxn id="10" idx="2"/>
            </p:cNvCxnSpPr>
            <p:nvPr/>
          </p:nvCxnSpPr>
          <p:spPr>
            <a:xfrm flipV="1">
              <a:off x="3686012" y="3171216"/>
              <a:ext cx="0" cy="791184"/>
            </a:xfrm>
            <a:prstGeom prst="straightConnector1">
              <a:avLst/>
            </a:prstGeom>
            <a:grpFill/>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7" idx="0"/>
              <a:endCxn id="12" idx="2"/>
            </p:cNvCxnSpPr>
            <p:nvPr/>
          </p:nvCxnSpPr>
          <p:spPr>
            <a:xfrm flipV="1">
              <a:off x="10391612" y="4466400"/>
              <a:ext cx="0" cy="810856"/>
            </a:xfrm>
            <a:prstGeom prst="straightConnector1">
              <a:avLst/>
            </a:prstGeom>
            <a:grpFill/>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0"/>
              <a:endCxn id="11" idx="2"/>
            </p:cNvCxnSpPr>
            <p:nvPr/>
          </p:nvCxnSpPr>
          <p:spPr>
            <a:xfrm flipV="1">
              <a:off x="6962612" y="3171216"/>
              <a:ext cx="0" cy="791184"/>
            </a:xfrm>
            <a:prstGeom prst="straightConnector1">
              <a:avLst/>
            </a:prstGeom>
            <a:grpFill/>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6" idx="3"/>
              <a:endCxn id="11" idx="0"/>
            </p:cNvCxnSpPr>
            <p:nvPr/>
          </p:nvCxnSpPr>
          <p:spPr>
            <a:xfrm>
              <a:off x="3240812" y="2051616"/>
              <a:ext cx="3721800" cy="615600"/>
            </a:xfrm>
            <a:prstGeom prst="bentConnector2">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03212" y="1799616"/>
              <a:ext cx="11692022" cy="3981640"/>
              <a:chOff x="303212" y="1799616"/>
              <a:chExt cx="11692022" cy="3981640"/>
            </a:xfrm>
            <a:grpFill/>
          </p:grpSpPr>
          <p:grpSp>
            <p:nvGrpSpPr>
              <p:cNvPr id="5" name="Group 4"/>
              <p:cNvGrpSpPr/>
              <p:nvPr/>
            </p:nvGrpSpPr>
            <p:grpSpPr>
              <a:xfrm>
                <a:off x="360812" y="1799616"/>
                <a:ext cx="11524800" cy="3981640"/>
                <a:chOff x="-984060" y="1184883"/>
                <a:chExt cx="11524800" cy="3981640"/>
              </a:xfrm>
              <a:grpFill/>
            </p:grpSpPr>
            <p:sp>
              <p:nvSpPr>
                <p:cNvPr id="6" name="Rectangle: Rounded Corners 5"/>
                <p:cNvSpPr/>
                <p:nvPr/>
              </p:nvSpPr>
              <p:spPr>
                <a:xfrm>
                  <a:off x="-984060" y="1184883"/>
                  <a:ext cx="2880000" cy="504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latin typeface="Consolas" panose="020B0609020204030204" pitchFamily="49" charset="0"/>
                    </a:rPr>
                    <a:t> </a:t>
                  </a:r>
                  <a:r>
                    <a:rPr lang="en-GB" b="1" noProof="1">
                      <a:solidFill>
                        <a:schemeClr val="tx1"/>
                      </a:solidFill>
                      <a:latin typeface="Consolas" panose="020B0609020204030204" pitchFamily="49" charset="0"/>
                    </a:rPr>
                    <a:t>ConsoleClient</a:t>
                  </a:r>
                </a:p>
              </p:txBody>
            </p:sp>
            <p:sp>
              <p:nvSpPr>
                <p:cNvPr id="7" name="Rectangle: Rounded Corners 6"/>
                <p:cNvSpPr/>
                <p:nvPr/>
              </p:nvSpPr>
              <p:spPr>
                <a:xfrm>
                  <a:off x="7552740" y="4662523"/>
                  <a:ext cx="2988000" cy="504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solidFill>
                        <a:schemeClr val="tx1"/>
                      </a:solidFill>
                      <a:latin typeface="Consolas" panose="020B0609020204030204" pitchFamily="49" charset="0"/>
                    </a:rPr>
                    <a:t>EmployeeDatabase</a:t>
                  </a:r>
                </a:p>
              </p:txBody>
            </p:sp>
            <p:sp>
              <p:nvSpPr>
                <p:cNvPr id="8" name="Rectangle: Rounded Corners 7"/>
                <p:cNvSpPr/>
                <p:nvPr/>
              </p:nvSpPr>
              <p:spPr>
                <a:xfrm>
                  <a:off x="4123740" y="3347667"/>
                  <a:ext cx="2988000" cy="504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solidFill>
                        <a:schemeClr val="tx1"/>
                      </a:solidFill>
                      <a:latin typeface="Consolas" panose="020B0609020204030204" pitchFamily="49" charset="0"/>
                    </a:rPr>
                    <a:t>EmployeeInfoProvider</a:t>
                  </a:r>
                </a:p>
              </p:txBody>
            </p:sp>
            <p:sp>
              <p:nvSpPr>
                <p:cNvPr id="9" name="Rectangle: Rounded Corners 8"/>
                <p:cNvSpPr/>
                <p:nvPr/>
              </p:nvSpPr>
              <p:spPr>
                <a:xfrm>
                  <a:off x="847140" y="3347667"/>
                  <a:ext cx="2988000" cy="504000"/>
                </a:xfrm>
                <a:prstGeom prst="roundRect">
                  <a:avLst>
                    <a:gd name="adj" fmla="val 6965"/>
                  </a:avLst>
                </a:prstGeom>
                <a:grp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solidFill>
                        <a:schemeClr val="tx1"/>
                      </a:solidFill>
                      <a:latin typeface="Consolas" panose="020B0609020204030204" pitchFamily="49" charset="0"/>
                    </a:rPr>
                    <a:t>ConsoleFormatter</a:t>
                  </a:r>
                </a:p>
              </p:txBody>
            </p:sp>
            <p:sp>
              <p:nvSpPr>
                <p:cNvPr id="10" name="Rectangle: Rounded Corners 9"/>
                <p:cNvSpPr/>
                <p:nvPr/>
              </p:nvSpPr>
              <p:spPr>
                <a:xfrm>
                  <a:off x="847140" y="2052483"/>
                  <a:ext cx="2988000" cy="504000"/>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noProof="1">
                      <a:solidFill>
                        <a:schemeClr val="tx1"/>
                      </a:solidFill>
                    </a:rPr>
                    <a:t> </a:t>
                  </a:r>
                  <a:r>
                    <a:rPr lang="en-GB" b="1" noProof="1">
                      <a:solidFill>
                        <a:schemeClr val="tx1"/>
                      </a:solidFill>
                      <a:latin typeface="Consolas" panose="020B0609020204030204" pitchFamily="49" charset="0"/>
                    </a:rPr>
                    <a:t>&lt;Formatter&gt;</a:t>
                  </a:r>
                </a:p>
              </p:txBody>
            </p:sp>
            <p:sp>
              <p:nvSpPr>
                <p:cNvPr id="11" name="Rectangle: Rounded Corners 10"/>
                <p:cNvSpPr/>
                <p:nvPr/>
              </p:nvSpPr>
              <p:spPr>
                <a:xfrm>
                  <a:off x="4123740" y="2052483"/>
                  <a:ext cx="2988000" cy="504000"/>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solidFill>
                        <a:schemeClr val="tx1"/>
                      </a:solidFill>
                      <a:latin typeface="Consolas" panose="020B0609020204030204" pitchFamily="49" charset="0"/>
                    </a:rPr>
                    <a:t>&lt;InfoProvider&gt;</a:t>
                  </a:r>
                </a:p>
              </p:txBody>
            </p:sp>
            <p:sp>
              <p:nvSpPr>
                <p:cNvPr id="12" name="Rectangle: Rounded Corners 11"/>
                <p:cNvSpPr/>
                <p:nvPr/>
              </p:nvSpPr>
              <p:spPr>
                <a:xfrm>
                  <a:off x="7552740" y="3347667"/>
                  <a:ext cx="2988000" cy="504000"/>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noProof="1">
                      <a:solidFill>
                        <a:schemeClr val="tx1"/>
                      </a:solidFill>
                      <a:latin typeface="Consolas" panose="020B0609020204030204" pitchFamily="49" charset="0"/>
                    </a:rPr>
                    <a:t>&lt;Database&gt;</a:t>
                  </a:r>
                </a:p>
              </p:txBody>
            </p:sp>
          </p:grpSp>
          <p:cxnSp>
            <p:nvCxnSpPr>
              <p:cNvPr id="29" name="Straight Connector 28"/>
              <p:cNvCxnSpPr>
                <a:cxnSpLocks/>
              </p:cNvCxnSpPr>
              <p:nvPr/>
            </p:nvCxnSpPr>
            <p:spPr>
              <a:xfrm>
                <a:off x="303212" y="3561944"/>
                <a:ext cx="11692022"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a:off x="303212" y="4876800"/>
                <a:ext cx="11692022" cy="0"/>
              </a:xfrm>
              <a:prstGeom prst="line">
                <a:avLst/>
              </a:prstGeom>
              <a:grpFill/>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2" name="Straight Arrow Connector 31"/>
            <p:cNvCxnSpPr>
              <a:cxnSpLocks/>
              <a:stCxn id="8" idx="3"/>
              <a:endCxn id="12" idx="1"/>
            </p:cNvCxnSpPr>
            <p:nvPr/>
          </p:nvCxnSpPr>
          <p:spPr>
            <a:xfrm>
              <a:off x="8456612" y="4214400"/>
              <a:ext cx="441000" cy="0"/>
            </a:xfrm>
            <a:prstGeom prst="straightConnector1">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p:cNvCxnSpPr>
              <a:cxnSpLocks/>
              <a:stCxn id="6" idx="3"/>
              <a:endCxn id="10" idx="0"/>
            </p:cNvCxnSpPr>
            <p:nvPr/>
          </p:nvCxnSpPr>
          <p:spPr>
            <a:xfrm>
              <a:off x="3240812" y="2051616"/>
              <a:ext cx="445200" cy="615600"/>
            </a:xfrm>
            <a:prstGeom prst="bentConnector2">
              <a:avLst/>
            </a:prstGeom>
            <a:grpFill/>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Slide Number">
            <a:extLst>
              <a:ext uri="{FF2B5EF4-FFF2-40B4-BE49-F238E27FC236}">
                <a16:creationId xmlns:a16="http://schemas.microsoft.com/office/drawing/2014/main" id="{F5805462-0370-4CDD-AF25-CE8EEB5E795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162</a:t>
            </a:fld>
            <a:endParaRPr lang="en-US" noProof="0" dirty="0"/>
          </a:p>
        </p:txBody>
      </p:sp>
    </p:spTree>
    <p:extLst>
      <p:ext uri="{BB962C8B-B14F-4D97-AF65-F5344CB8AC3E}">
        <p14:creationId xmlns:p14="http://schemas.microsoft.com/office/powerpoint/2010/main" val="32388291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688"/>
            <a:ext cx="7579238" cy="4771126"/>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bg-BG" dirty="0"/>
              <a:t>Резюме</a:t>
            </a:r>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20275"/>
            <a:ext cx="8630747" cy="529895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82"/>
            <a:ext cx="2881926" cy="3118969"/>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4520" y="1724211"/>
            <a:ext cx="8279707" cy="4940016"/>
          </a:xfrm>
          <a:prstGeom prst="rect">
            <a:avLst/>
          </a:prstGeom>
        </p:spPr>
        <p:txBody>
          <a:bodyPr vert="horz" lIns="107972" tIns="35991" rIns="107972" bIns="35991"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456778" indent="-456778" defTabSz="1218072">
              <a:lnSpc>
                <a:spcPct val="100000"/>
              </a:lnSpc>
              <a:buClr>
                <a:schemeClr val="bg2"/>
              </a:buClr>
            </a:pPr>
            <a:r>
              <a:rPr lang="en-GB" sz="3599" b="1" dirty="0">
                <a:solidFill>
                  <a:schemeClr val="bg1"/>
                </a:solidFill>
              </a:rPr>
              <a:t>SOLID</a:t>
            </a:r>
            <a:r>
              <a:rPr lang="en-GB" sz="3599" dirty="0">
                <a:solidFill>
                  <a:srgbClr val="FFFFFF"/>
                </a:solidFill>
              </a:rPr>
              <a:t> </a:t>
            </a:r>
            <a:r>
              <a:rPr lang="bg-BG" sz="3599" dirty="0">
                <a:solidFill>
                  <a:srgbClr val="FFFFFF"/>
                </a:solidFill>
              </a:rPr>
              <a:t>принципите правят софтуера</a:t>
            </a:r>
            <a:r>
              <a:rPr lang="en-GB" sz="3599" dirty="0">
                <a:solidFill>
                  <a:srgbClr val="FFFFFF"/>
                </a:solidFill>
              </a:rPr>
              <a:t>:</a:t>
            </a:r>
          </a:p>
          <a:p>
            <a:pPr marL="989684" lvl="1" indent="-380648" defTabSz="1218072">
              <a:lnSpc>
                <a:spcPct val="100000"/>
              </a:lnSpc>
            </a:pPr>
            <a:r>
              <a:rPr lang="bg-BG" sz="3399" dirty="0">
                <a:solidFill>
                  <a:srgbClr val="FFFFFF"/>
                </a:solidFill>
              </a:rPr>
              <a:t>Разбираем</a:t>
            </a:r>
            <a:endParaRPr lang="en-GB" sz="3399" dirty="0">
              <a:solidFill>
                <a:srgbClr val="FFFFFF"/>
              </a:solidFill>
            </a:endParaRPr>
          </a:p>
          <a:p>
            <a:pPr marL="989684" lvl="1" indent="-380648" defTabSz="1218072">
              <a:lnSpc>
                <a:spcPct val="100000"/>
              </a:lnSpc>
            </a:pPr>
            <a:r>
              <a:rPr lang="bg-BG" sz="3399" dirty="0">
                <a:solidFill>
                  <a:srgbClr val="FFFFFF"/>
                </a:solidFill>
              </a:rPr>
              <a:t>Гъвкав</a:t>
            </a:r>
            <a:endParaRPr lang="en-GB" sz="3399" dirty="0">
              <a:solidFill>
                <a:srgbClr val="FFFFFF"/>
              </a:solidFill>
            </a:endParaRPr>
          </a:p>
          <a:p>
            <a:pPr marL="989684" lvl="1" indent="-380648" defTabSz="1218072">
              <a:lnSpc>
                <a:spcPct val="100000"/>
              </a:lnSpc>
            </a:pPr>
            <a:r>
              <a:rPr lang="bg-BG" sz="3399" dirty="0">
                <a:solidFill>
                  <a:srgbClr val="FFFFFF"/>
                </a:solidFill>
              </a:rPr>
              <a:t>Поддържащ се</a:t>
            </a:r>
            <a:endParaRPr lang="en-GB" sz="3399" dirty="0">
              <a:solidFill>
                <a:srgbClr val="FFFFFF"/>
              </a:solidFill>
            </a:endParaRPr>
          </a:p>
        </p:txBody>
      </p:sp>
      <p:sp>
        <p:nvSpPr>
          <p:cNvPr id="16" name="Slide Number">
            <a:extLst>
              <a:ext uri="{FF2B5EF4-FFF2-40B4-BE49-F238E27FC236}">
                <a16:creationId xmlns:a16="http://schemas.microsoft.com/office/drawing/2014/main" id="{E534D5DD-0BF4-4D2A-A242-C32AF124447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163</a:t>
            </a:fld>
            <a:endParaRPr lang="en-US" noProof="0" dirty="0"/>
          </a:p>
        </p:txBody>
      </p:sp>
    </p:spTree>
    <p:extLst>
      <p:ext uri="{BB962C8B-B14F-4D97-AF65-F5344CB8AC3E}">
        <p14:creationId xmlns:p14="http://schemas.microsoft.com/office/powerpoint/2010/main" val="34314876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68275" y="762860"/>
            <a:ext cx="10962447" cy="882654"/>
          </a:xfrm>
        </p:spPr>
        <p:txBody>
          <a:bodyPr>
            <a:normAutofit fontScale="90000"/>
          </a:bodyPr>
          <a:lstStyle/>
          <a:p>
            <a:r>
              <a:rPr lang="en-US" sz="6000" dirty="0">
                <a:latin typeface="Calibri"/>
                <a:ea typeface="Calibri"/>
                <a:cs typeface="Calibri"/>
              </a:rPr>
              <a:t>Reflection and </a:t>
            </a:r>
            <a:r>
              <a:rPr lang="en-US" sz="5400" dirty="0"/>
              <a:t>Annotations</a:t>
            </a:r>
            <a:br>
              <a:rPr lang="en-US" sz="5400" dirty="0"/>
            </a:br>
            <a:r>
              <a:rPr lang="bg-BG" sz="5400" dirty="0"/>
              <a:t>Отражение и Анотации</a:t>
            </a:r>
            <a:endParaRPr lang="en-US" dirty="0"/>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a:hlinkClick r:id="rId3"/>
              </a:rPr>
              <a:t>https://softuni.bg</a:t>
            </a:r>
            <a:endParaRPr lang="en-US" dirty="0"/>
          </a:p>
        </p:txBody>
      </p:sp>
      <p:sp>
        <p:nvSpPr>
          <p:cNvPr id="6" name="Text Placeholder 5"/>
          <p:cNvSpPr>
            <a:spLocks noGrp="1"/>
          </p:cNvSpPr>
          <p:nvPr>
            <p:ph type="body" sz="quarter" idx="19"/>
          </p:nvPr>
        </p:nvSpPr>
        <p:spPr>
          <a:xfrm>
            <a:off x="672561" y="4641738"/>
            <a:ext cx="2950749" cy="976925"/>
          </a:xfrm>
        </p:spPr>
        <p:txBody>
          <a:bodyPr/>
          <a:lstStyle/>
          <a:p>
            <a:r>
              <a:rPr lang="en-US" dirty="0" err="1"/>
              <a:t>SoftUni</a:t>
            </a:r>
            <a:r>
              <a:rPr lang="en-US" dirty="0"/>
              <a:t> Team</a:t>
            </a:r>
          </a:p>
        </p:txBody>
      </p:sp>
      <p:sp>
        <p:nvSpPr>
          <p:cNvPr id="7" name="Text Placeholder 6"/>
          <p:cNvSpPr>
            <a:spLocks noGrp="1"/>
          </p:cNvSpPr>
          <p:nvPr>
            <p:ph type="body" sz="quarter" idx="20"/>
          </p:nvPr>
        </p:nvSpPr>
        <p:spPr>
          <a:xfrm>
            <a:off x="672561" y="5368870"/>
            <a:ext cx="2950749" cy="444536"/>
          </a:xfrm>
        </p:spPr>
        <p:txBody>
          <a:bodyPr/>
          <a:lstStyle/>
          <a:p>
            <a:r>
              <a:rPr lang="en-US" dirty="0"/>
              <a:t>Technical Trainers</a:t>
            </a:r>
          </a:p>
        </p:txBody>
      </p:sp>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68275" y="2651909"/>
            <a:ext cx="2631413" cy="161148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118379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noChangeArrowheads="1"/>
          </p:cNvSpPr>
          <p:nvPr>
            <p:ph type="body" sz="quarter" idx="10"/>
          </p:nvPr>
        </p:nvSpPr>
        <p:spPr/>
        <p:txBody>
          <a:bodyPr>
            <a:normAutofit/>
          </a:bodyPr>
          <a:lstStyle/>
          <a:p>
            <a:pPr marL="514350" indent="-514350">
              <a:buFont typeface="+mj-lt"/>
              <a:buAutoNum type="arabicPeriod"/>
            </a:pPr>
            <a:r>
              <a:rPr lang="bg-BG" dirty="0"/>
              <a:t>Рефлекшън</a:t>
            </a:r>
            <a:r>
              <a:rPr lang="en-US" dirty="0"/>
              <a:t> - </a:t>
            </a:r>
            <a:r>
              <a:rPr lang="bg-BG" dirty="0"/>
              <a:t>Защо</a:t>
            </a:r>
            <a:r>
              <a:rPr lang="en-US" dirty="0"/>
              <a:t>? </a:t>
            </a:r>
            <a:r>
              <a:rPr lang="bg-BG" dirty="0"/>
              <a:t>Как</a:t>
            </a:r>
            <a:r>
              <a:rPr lang="en-US" dirty="0"/>
              <a:t>? </a:t>
            </a:r>
            <a:r>
              <a:rPr lang="bg-BG" dirty="0"/>
              <a:t>Къде</a:t>
            </a:r>
            <a:r>
              <a:rPr lang="en-US" dirty="0"/>
              <a:t>?</a:t>
            </a:r>
          </a:p>
          <a:p>
            <a:pPr marL="514350" indent="-514350">
              <a:buFont typeface="+mj-lt"/>
              <a:buAutoNum type="arabicPeriod"/>
            </a:pPr>
            <a:r>
              <a:rPr lang="bg-BG" dirty="0"/>
              <a:t>Рефлекшът</a:t>
            </a:r>
            <a:r>
              <a:rPr lang="en-US" dirty="0"/>
              <a:t> </a:t>
            </a:r>
            <a:r>
              <a:rPr lang="bg-BG" dirty="0"/>
              <a:t>АПИ</a:t>
            </a:r>
            <a:endParaRPr lang="en-US" dirty="0"/>
          </a:p>
          <a:p>
            <a:pPr marL="819096" lvl="1" indent="-514350"/>
            <a:r>
              <a:rPr lang="bg-BG" dirty="0"/>
              <a:t>Рефлекшън</a:t>
            </a:r>
            <a:r>
              <a:rPr lang="en-US" dirty="0"/>
              <a:t> </a:t>
            </a:r>
            <a:r>
              <a:rPr lang="bg-BG" dirty="0"/>
              <a:t>Класове</a:t>
            </a:r>
            <a:endParaRPr lang="en-US" dirty="0"/>
          </a:p>
          <a:p>
            <a:pPr marL="819096" lvl="1" indent="-514350"/>
            <a:r>
              <a:rPr lang="bg-BG" dirty="0"/>
              <a:t>Рефлекшън</a:t>
            </a:r>
            <a:r>
              <a:rPr lang="en-US" dirty="0"/>
              <a:t> </a:t>
            </a:r>
            <a:r>
              <a:rPr lang="bg-BG" dirty="0"/>
              <a:t>Конструктори</a:t>
            </a:r>
            <a:endParaRPr lang="en-US" dirty="0"/>
          </a:p>
          <a:p>
            <a:pPr marL="819096" lvl="1" indent="-514350"/>
            <a:r>
              <a:rPr lang="bg-BG" dirty="0"/>
              <a:t>Рефлекшън</a:t>
            </a:r>
            <a:r>
              <a:rPr lang="en-US" dirty="0"/>
              <a:t> </a:t>
            </a:r>
            <a:r>
              <a:rPr lang="bg-BG" dirty="0"/>
              <a:t>Полета</a:t>
            </a:r>
            <a:endParaRPr lang="en-US" dirty="0"/>
          </a:p>
          <a:p>
            <a:pPr marL="819096" lvl="1" indent="-514350"/>
            <a:r>
              <a:rPr lang="bg-BG" dirty="0"/>
              <a:t>Рефлекшън</a:t>
            </a:r>
            <a:r>
              <a:rPr lang="en-US" dirty="0"/>
              <a:t> </a:t>
            </a:r>
            <a:r>
              <a:rPr lang="bg-BG" dirty="0"/>
              <a:t>Методи</a:t>
            </a:r>
            <a:endParaRPr lang="en-US" dirty="0"/>
          </a:p>
          <a:p>
            <a:pPr marL="819096" lvl="1" indent="-514350"/>
            <a:r>
              <a:rPr lang="bg-BG" dirty="0"/>
              <a:t>Модификатори за достъп</a:t>
            </a:r>
            <a:endParaRPr lang="en-US" dirty="0"/>
          </a:p>
          <a:p>
            <a:pPr marL="819096" lvl="1" indent="-514350"/>
            <a:r>
              <a:rPr lang="bg-BG" dirty="0"/>
              <a:t>Рефлекшън</a:t>
            </a:r>
            <a:r>
              <a:rPr lang="en-US" dirty="0"/>
              <a:t> </a:t>
            </a:r>
            <a:r>
              <a:rPr lang="bg-BG" dirty="0"/>
              <a:t>Аногтация</a:t>
            </a:r>
            <a:endParaRPr lang="en-US" dirty="0"/>
          </a:p>
        </p:txBody>
      </p:sp>
      <p:sp>
        <p:nvSpPr>
          <p:cNvPr id="423938" name="Rectangle 2"/>
          <p:cNvSpPr>
            <a:spLocks noGrp="1" noChangeArrowheads="1"/>
          </p:cNvSpPr>
          <p:nvPr>
            <p:ph type="title"/>
          </p:nvPr>
        </p:nvSpPr>
        <p:spPr/>
        <p:txBody>
          <a:bodyPr/>
          <a:lstStyle/>
          <a:p>
            <a:r>
              <a:rPr lang="bg-BG" dirty="0"/>
              <a:t>Съдаържание</a:t>
            </a:r>
          </a:p>
        </p:txBody>
      </p:sp>
      <p:pic>
        <p:nvPicPr>
          <p:cNvPr id="6" name="Picture 5" descr="A drawing of a cartoon character&#10;&#10;Description generated with high confidence">
            <a:extLst>
              <a:ext uri="{FF2B5EF4-FFF2-40B4-BE49-F238E27FC236}">
                <a16:creationId xmlns:a16="http://schemas.microsoft.com/office/drawing/2014/main" id="{8A4321C1-0DAC-40C4-A4A0-54B7CB929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24660" y="1371601"/>
            <a:ext cx="3572162" cy="4385137"/>
          </a:xfrm>
          <a:prstGeom prst="rect">
            <a:avLst/>
          </a:prstGeom>
        </p:spPr>
      </p:pic>
      <p:sp>
        <p:nvSpPr>
          <p:cNvPr id="7" name="Slide Number">
            <a:extLst>
              <a:ext uri="{FF2B5EF4-FFF2-40B4-BE49-F238E27FC236}">
                <a16:creationId xmlns:a16="http://schemas.microsoft.com/office/drawing/2014/main" id="{4AF1A319-9669-4E51-8757-F453991A546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165</a:t>
            </a:fld>
            <a:endParaRPr lang="en-US" noProof="0" dirty="0"/>
          </a:p>
        </p:txBody>
      </p:sp>
    </p:spTree>
    <p:extLst>
      <p:ext uri="{BB962C8B-B14F-4D97-AF65-F5344CB8AC3E}">
        <p14:creationId xmlns:p14="http://schemas.microsoft.com/office/powerpoint/2010/main" val="26195312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9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393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393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393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393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3939">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39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3868" y="1524000"/>
            <a:ext cx="3324266" cy="2362200"/>
          </a:xfrm>
          <a:prstGeom prst="ellipse">
            <a:avLst/>
          </a:prstGeom>
          <a:ln>
            <a:noFill/>
          </a:ln>
          <a:effectLst>
            <a:softEdge rad="112500"/>
          </a:effectLst>
        </p:spPr>
      </p:pic>
      <p:sp>
        <p:nvSpPr>
          <p:cNvPr id="5" name="Title 4">
            <a:extLst>
              <a:ext uri="{FF2B5EF4-FFF2-40B4-BE49-F238E27FC236}">
                <a16:creationId xmlns:a16="http://schemas.microsoft.com/office/drawing/2014/main" id="{F77D2175-F8CD-4E4E-B1DE-FC50A19262C8}"/>
              </a:ext>
            </a:extLst>
          </p:cNvPr>
          <p:cNvSpPr>
            <a:spLocks noGrp="1"/>
          </p:cNvSpPr>
          <p:nvPr>
            <p:ph type="title" sz="quarter" idx="10"/>
          </p:nvPr>
        </p:nvSpPr>
        <p:spPr/>
        <p:txBody>
          <a:bodyPr/>
          <a:lstStyle/>
          <a:p>
            <a:r>
              <a:rPr lang="bg-BG" dirty="0"/>
              <a:t>Рефлекшън</a:t>
            </a:r>
            <a:r>
              <a:rPr lang="en-US" dirty="0"/>
              <a:t>/</a:t>
            </a:r>
            <a:r>
              <a:rPr lang="bg-BG" dirty="0"/>
              <a:t>Отражение</a:t>
            </a:r>
            <a:endParaRPr lang="en-US" dirty="0"/>
          </a:p>
        </p:txBody>
      </p:sp>
    </p:spTree>
    <p:extLst>
      <p:ext uri="{BB962C8B-B14F-4D97-AF65-F5344CB8AC3E}">
        <p14:creationId xmlns:p14="http://schemas.microsoft.com/office/powerpoint/2010/main" val="21937355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5" name="Rectangle 3"/>
          <p:cNvSpPr>
            <a:spLocks noGrp="1" noChangeArrowheads="1"/>
          </p:cNvSpPr>
          <p:nvPr>
            <p:ph type="body" sz="quarter" idx="10"/>
          </p:nvPr>
        </p:nvSpPr>
        <p:spPr>
          <a:prstGeom prst="rect">
            <a:avLst/>
          </a:prstGeom>
        </p:spPr>
        <p:txBody>
          <a:bodyPr>
            <a:normAutofit fontScale="92500"/>
          </a:bodyPr>
          <a:lstStyle/>
          <a:p>
            <a:pPr>
              <a:lnSpc>
                <a:spcPct val="100000"/>
              </a:lnSpc>
              <a:buClr>
                <a:schemeClr val="tx1"/>
              </a:buClr>
              <a:defRPr/>
            </a:pPr>
            <a:r>
              <a:rPr lang="bg-BG" b="1" dirty="0">
                <a:solidFill>
                  <a:schemeClr val="bg1"/>
                </a:solidFill>
              </a:rPr>
              <a:t>Техника на програмиране</a:t>
            </a:r>
            <a:r>
              <a:rPr lang="en-US" b="1" dirty="0">
                <a:solidFill>
                  <a:schemeClr val="bg1"/>
                </a:solidFill>
              </a:rPr>
              <a:t>, </a:t>
            </a:r>
            <a:r>
              <a:rPr lang="bg-BG" dirty="0"/>
              <a:t>при която компютърните </a:t>
            </a:r>
            <a:r>
              <a:rPr lang="en-US" dirty="0"/>
              <a:t> </a:t>
            </a:r>
            <a:r>
              <a:rPr lang="bg-BG" b="1" dirty="0">
                <a:solidFill>
                  <a:schemeClr val="bg1"/>
                </a:solidFill>
              </a:rPr>
              <a:t>програми</a:t>
            </a:r>
            <a:r>
              <a:rPr lang="en-US" b="1" dirty="0">
                <a:solidFill>
                  <a:schemeClr val="bg1"/>
                </a:solidFill>
              </a:rPr>
              <a:t> </a:t>
            </a:r>
            <a:r>
              <a:rPr lang="bg-BG" b="1" dirty="0">
                <a:solidFill>
                  <a:schemeClr val="bg1"/>
                </a:solidFill>
              </a:rPr>
              <a:t>имат способността да третират програмите като свои данни</a:t>
            </a:r>
            <a:endParaRPr lang="en-US" b="1" dirty="0">
              <a:solidFill>
                <a:schemeClr val="bg1"/>
              </a:solidFill>
            </a:endParaRPr>
          </a:p>
          <a:p>
            <a:pPr>
              <a:lnSpc>
                <a:spcPct val="100000"/>
              </a:lnSpc>
              <a:defRPr/>
            </a:pPr>
            <a:r>
              <a:rPr lang="bg-BG" dirty="0"/>
              <a:t>Програмата може да бъде </a:t>
            </a:r>
          </a:p>
          <a:p>
            <a:pPr marL="0" indent="0">
              <a:lnSpc>
                <a:spcPct val="100000"/>
              </a:lnSpc>
              <a:buNone/>
              <a:defRPr/>
            </a:pPr>
            <a:r>
              <a:rPr lang="bg-BG" dirty="0"/>
              <a:t>проектирана за:</a:t>
            </a:r>
            <a:endParaRPr lang="en-US" dirty="0"/>
          </a:p>
          <a:p>
            <a:pPr lvl="1">
              <a:lnSpc>
                <a:spcPct val="100000"/>
              </a:lnSpc>
              <a:buClr>
                <a:schemeClr val="tx1"/>
              </a:buClr>
              <a:defRPr/>
            </a:pPr>
            <a:r>
              <a:rPr lang="bg-BG" b="1" dirty="0">
                <a:solidFill>
                  <a:schemeClr val="bg1"/>
                </a:solidFill>
              </a:rPr>
              <a:t>Четене</a:t>
            </a:r>
            <a:r>
              <a:rPr lang="en-US" b="1" dirty="0">
                <a:solidFill>
                  <a:schemeClr val="bg1"/>
                </a:solidFill>
              </a:rPr>
              <a:t> </a:t>
            </a:r>
          </a:p>
          <a:p>
            <a:pPr lvl="1">
              <a:lnSpc>
                <a:spcPct val="100000"/>
              </a:lnSpc>
              <a:buClr>
                <a:schemeClr val="tx1"/>
              </a:buClr>
              <a:defRPr/>
            </a:pPr>
            <a:r>
              <a:rPr lang="bg-BG" b="1" dirty="0">
                <a:solidFill>
                  <a:schemeClr val="bg1"/>
                </a:solidFill>
              </a:rPr>
              <a:t>Генериране</a:t>
            </a:r>
            <a:r>
              <a:rPr lang="en-US" b="1" dirty="0">
                <a:solidFill>
                  <a:schemeClr val="bg1"/>
                </a:solidFill>
              </a:rPr>
              <a:t> </a:t>
            </a:r>
          </a:p>
          <a:p>
            <a:pPr lvl="1">
              <a:lnSpc>
                <a:spcPct val="100000"/>
              </a:lnSpc>
              <a:buClr>
                <a:schemeClr val="tx1"/>
              </a:buClr>
              <a:defRPr/>
            </a:pPr>
            <a:r>
              <a:rPr lang="bg-BG" b="1" dirty="0">
                <a:solidFill>
                  <a:schemeClr val="bg1"/>
                </a:solidFill>
              </a:rPr>
              <a:t>Анализ </a:t>
            </a:r>
            <a:r>
              <a:rPr lang="en-US" b="1" dirty="0">
                <a:solidFill>
                  <a:schemeClr val="bg1"/>
                </a:solidFill>
              </a:rPr>
              <a:t> </a:t>
            </a:r>
          </a:p>
          <a:p>
            <a:pPr lvl="1">
              <a:lnSpc>
                <a:spcPct val="100000"/>
              </a:lnSpc>
              <a:buClr>
                <a:schemeClr val="tx1"/>
              </a:buClr>
              <a:defRPr/>
            </a:pPr>
            <a:r>
              <a:rPr lang="bg-BG" b="1" dirty="0">
                <a:solidFill>
                  <a:schemeClr val="bg1"/>
                </a:solidFill>
              </a:rPr>
              <a:t>Трансформация</a:t>
            </a:r>
            <a:r>
              <a:rPr lang="en-US" b="1" dirty="0">
                <a:solidFill>
                  <a:schemeClr val="tx2">
                    <a:lumMod val="75000"/>
                  </a:schemeClr>
                </a:solidFill>
              </a:rPr>
              <a:t> </a:t>
            </a:r>
          </a:p>
          <a:p>
            <a:pPr>
              <a:lnSpc>
                <a:spcPct val="100000"/>
              </a:lnSpc>
              <a:buClr>
                <a:schemeClr val="tx1"/>
              </a:buClr>
              <a:defRPr/>
            </a:pPr>
            <a:r>
              <a:rPr lang="bg-BG" b="1" dirty="0">
                <a:solidFill>
                  <a:schemeClr val="bg1"/>
                </a:solidFill>
              </a:rPr>
              <a:t>Променя се </a:t>
            </a:r>
            <a:r>
              <a:rPr lang="bg-BG" dirty="0"/>
              <a:t>докато</a:t>
            </a:r>
            <a:r>
              <a:rPr lang="en-US" dirty="0"/>
              <a:t> </a:t>
            </a:r>
            <a:r>
              <a:rPr lang="bg-BG" b="1" dirty="0">
                <a:solidFill>
                  <a:schemeClr val="bg1"/>
                </a:solidFill>
              </a:rPr>
              <a:t>работи</a:t>
            </a:r>
            <a:endParaRPr lang="bg-BG" dirty="0">
              <a:solidFill>
                <a:schemeClr val="tx2">
                  <a:lumMod val="75000"/>
                </a:schemeClr>
              </a:solidFill>
            </a:endParaRPr>
          </a:p>
        </p:txBody>
      </p:sp>
      <p:sp>
        <p:nvSpPr>
          <p:cNvPr id="796674" name="Rectangle 2"/>
          <p:cNvSpPr>
            <a:spLocks noGrp="1" noChangeArrowheads="1"/>
          </p:cNvSpPr>
          <p:nvPr>
            <p:ph type="title"/>
          </p:nvPr>
        </p:nvSpPr>
        <p:spPr>
          <a:prstGeom prst="rect">
            <a:avLst/>
          </a:prstGeom>
        </p:spPr>
        <p:txBody>
          <a:bodyPr anchor="ctr" anchorCtr="0"/>
          <a:lstStyle/>
          <a:p>
            <a:r>
              <a:rPr lang="bg-BG" sz="4000" dirty="0"/>
              <a:t>Какво е </a:t>
            </a:r>
            <a:r>
              <a:rPr lang="en-US" sz="4000" dirty="0"/>
              <a:t> </a:t>
            </a:r>
            <a:r>
              <a:rPr lang="bg-BG" sz="4000" dirty="0"/>
              <a:t>Метапрограмиране</a:t>
            </a:r>
            <a:r>
              <a:rPr lang="en-GB" dirty="0"/>
              <a:t>?</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1" y="2514600"/>
            <a:ext cx="4838999" cy="3629250"/>
          </a:xfrm>
          <a:prstGeom prst="rect">
            <a:avLst/>
          </a:prstGeom>
        </p:spPr>
      </p:pic>
      <p:sp>
        <p:nvSpPr>
          <p:cNvPr id="6" name="Slide Number">
            <a:extLst>
              <a:ext uri="{FF2B5EF4-FFF2-40B4-BE49-F238E27FC236}">
                <a16:creationId xmlns:a16="http://schemas.microsoft.com/office/drawing/2014/main" id="{AD9A039A-3A6E-47A7-8594-D050AE10A31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167</a:t>
            </a:fld>
            <a:endParaRPr lang="en-US" noProof="0" dirty="0"/>
          </a:p>
        </p:txBody>
      </p:sp>
      <p:sp>
        <p:nvSpPr>
          <p:cNvPr id="2" name="Rectangle 1">
            <a:extLst>
              <a:ext uri="{FF2B5EF4-FFF2-40B4-BE49-F238E27FC236}">
                <a16:creationId xmlns:a16="http://schemas.microsoft.com/office/drawing/2014/main" id="{B8B4BBE8-3E0D-4370-9DE3-015A4EF1FCC0}"/>
              </a:ext>
            </a:extLst>
          </p:cNvPr>
          <p:cNvSpPr>
            <a:spLocks noChangeArrowheads="1"/>
          </p:cNvSpPr>
          <p:nvPr/>
        </p:nvSpPr>
        <p:spPr bwMode="auto">
          <a:xfrm>
            <a:off x="0" y="0"/>
            <a:ext cx="12192000" cy="45720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g-BG" altLang="bg-BG" sz="2100" b="0" i="0" u="none" strike="noStrike" cap="none" normalizeH="0" baseline="0">
                <a:ln>
                  <a:noFill/>
                </a:ln>
                <a:solidFill>
                  <a:srgbClr val="202124"/>
                </a:solidFill>
                <a:effectLst/>
                <a:latin typeface="inherit"/>
              </a:rPr>
              <a:t>третират програмите като свои данни</a:t>
            </a:r>
            <a:r>
              <a:rPr kumimoji="0" lang="bg-BG" altLang="bg-BG" sz="1100" b="0" i="0" u="none" strike="noStrike" cap="none" normalizeH="0" baseline="0">
                <a:ln>
                  <a:noFill/>
                </a:ln>
                <a:solidFill>
                  <a:schemeClr val="tx1"/>
                </a:solidFill>
                <a:effectLst/>
              </a:rPr>
              <a:t> </a:t>
            </a:r>
            <a:endParaRPr kumimoji="0" lang="bg-BG" altLang="bg-B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45247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667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667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66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667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9667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9667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9667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p:txBody>
          <a:bodyPr/>
          <a:lstStyle/>
          <a:p>
            <a:r>
              <a:rPr lang="bg-BG" dirty="0"/>
              <a:t>Какво е </a:t>
            </a:r>
            <a:r>
              <a:rPr lang="en-US" dirty="0"/>
              <a:t> </a:t>
            </a:r>
            <a:r>
              <a:rPr lang="bg-BG" dirty="0"/>
              <a:t>Рефлекшън</a:t>
            </a:r>
            <a:r>
              <a:rPr lang="en-GB" dirty="0"/>
              <a:t>?</a:t>
            </a:r>
          </a:p>
        </p:txBody>
      </p:sp>
      <p:sp>
        <p:nvSpPr>
          <p:cNvPr id="2" name="Text Placeholder 1"/>
          <p:cNvSpPr>
            <a:spLocks noGrp="1"/>
          </p:cNvSpPr>
          <p:nvPr>
            <p:ph type="body" sz="quarter" idx="10"/>
          </p:nvPr>
        </p:nvSpPr>
        <p:spPr/>
        <p:txBody>
          <a:bodyPr/>
          <a:lstStyle/>
          <a:p>
            <a:r>
              <a:rPr lang="ru-RU" dirty="0"/>
              <a:t>Способността на езика за програмиране да бъде</a:t>
            </a:r>
            <a:br>
              <a:rPr lang="en-US" dirty="0"/>
            </a:br>
            <a:r>
              <a:rPr lang="bg-BG" b="1" dirty="0">
                <a:solidFill>
                  <a:schemeClr val="bg1"/>
                </a:solidFill>
              </a:rPr>
              <a:t>собствен метаезик</a:t>
            </a:r>
            <a:endParaRPr lang="en-US" b="1" dirty="0">
              <a:solidFill>
                <a:schemeClr val="bg1"/>
              </a:solidFill>
            </a:endParaRPr>
          </a:p>
          <a:p>
            <a:r>
              <a:rPr lang="bg-BG" dirty="0"/>
              <a:t>Програмите могат да проверяват информация за </a:t>
            </a:r>
            <a:r>
              <a:rPr lang="bg-BG" b="1" dirty="0">
                <a:solidFill>
                  <a:schemeClr val="bg1"/>
                </a:solidFill>
              </a:rPr>
              <a:t>тях самите</a:t>
            </a:r>
            <a:endParaRPr lang="en-US" b="1" dirty="0">
              <a:solidFill>
                <a:schemeClr val="bg1"/>
              </a:solidFill>
            </a:endParaRPr>
          </a:p>
        </p:txBody>
      </p:sp>
      <p:pic>
        <p:nvPicPr>
          <p:cNvPr id="16" name="Picture 15">
            <a:extLst>
              <a:ext uri="{FF2B5EF4-FFF2-40B4-BE49-F238E27FC236}">
                <a16:creationId xmlns:a16="http://schemas.microsoft.com/office/drawing/2014/main" id="{CD008A11-8C8E-42FC-9C1C-7A07B11E82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008" y="3251448"/>
            <a:ext cx="3925125" cy="3926147"/>
          </a:xfrm>
          <a:prstGeom prst="rect">
            <a:avLst/>
          </a:prstGeom>
        </p:spPr>
      </p:pic>
      <p:sp>
        <p:nvSpPr>
          <p:cNvPr id="6" name="Slide Number">
            <a:extLst>
              <a:ext uri="{FF2B5EF4-FFF2-40B4-BE49-F238E27FC236}">
                <a16:creationId xmlns:a16="http://schemas.microsoft.com/office/drawing/2014/main" id="{87B05187-B57B-4BAC-9E16-89E723F7D7B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168</a:t>
            </a:fld>
            <a:endParaRPr lang="en-US" dirty="0"/>
          </a:p>
        </p:txBody>
      </p:sp>
    </p:spTree>
    <p:extLst>
      <p:ext uri="{BB962C8B-B14F-4D97-AF65-F5344CB8AC3E}">
        <p14:creationId xmlns:p14="http://schemas.microsoft.com/office/powerpoint/2010/main" val="1196077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bg-BG" dirty="0"/>
              <a:t>Когато пожелаем</a:t>
            </a:r>
            <a:r>
              <a:rPr lang="en-GB" dirty="0"/>
              <a:t>:</a:t>
            </a:r>
          </a:p>
          <a:p>
            <a:pPr lvl="1"/>
            <a:r>
              <a:rPr lang="bg-BG" dirty="0"/>
              <a:t>Кодът да стане </a:t>
            </a:r>
            <a:r>
              <a:rPr lang="bg-BG" b="1" dirty="0">
                <a:solidFill>
                  <a:schemeClr val="bg1"/>
                </a:solidFill>
              </a:rPr>
              <a:t>по-разширяем</a:t>
            </a:r>
            <a:endParaRPr lang="en-GB" b="1" dirty="0">
              <a:solidFill>
                <a:schemeClr val="bg1"/>
              </a:solidFill>
            </a:endParaRPr>
          </a:p>
          <a:p>
            <a:pPr lvl="1"/>
            <a:r>
              <a:rPr lang="bg-BG" dirty="0"/>
              <a:t>За да </a:t>
            </a:r>
            <a:r>
              <a:rPr lang="en-US" dirty="0"/>
              <a:t> </a:t>
            </a:r>
            <a:r>
              <a:rPr lang="bg-BG" b="1" dirty="0">
                <a:solidFill>
                  <a:schemeClr val="bg1"/>
                </a:solidFill>
              </a:rPr>
              <a:t>намалите значително </a:t>
            </a:r>
            <a:r>
              <a:rPr lang="bg-BG" dirty="0"/>
              <a:t>дължината на          </a:t>
            </a:r>
            <a:r>
              <a:rPr lang="en-US" dirty="0"/>
              <a:t> </a:t>
            </a:r>
            <a:r>
              <a:rPr lang="bg-BG" dirty="0"/>
              <a:t>кода</a:t>
            </a:r>
            <a:endParaRPr lang="en-US" dirty="0"/>
          </a:p>
          <a:p>
            <a:pPr lvl="1"/>
            <a:r>
              <a:rPr lang="bg-BG" dirty="0"/>
              <a:t>По-лесно</a:t>
            </a:r>
            <a:r>
              <a:rPr lang="en-US" dirty="0"/>
              <a:t> </a:t>
            </a:r>
            <a:r>
              <a:rPr lang="bg-BG" b="1" dirty="0">
                <a:solidFill>
                  <a:schemeClr val="bg1"/>
                </a:solidFill>
              </a:rPr>
              <a:t>подръжка</a:t>
            </a:r>
            <a:endParaRPr lang="en-US" b="1" dirty="0">
              <a:solidFill>
                <a:schemeClr val="bg1"/>
              </a:solidFill>
            </a:endParaRPr>
          </a:p>
          <a:p>
            <a:pPr lvl="1"/>
            <a:r>
              <a:rPr lang="bg-BG" dirty="0"/>
              <a:t>По-лесно </a:t>
            </a:r>
            <a:r>
              <a:rPr lang="bg-BG" b="1" dirty="0">
                <a:solidFill>
                  <a:schemeClr val="bg1"/>
                </a:solidFill>
              </a:rPr>
              <a:t>тестване</a:t>
            </a:r>
            <a:endParaRPr lang="en-US" b="1" dirty="0">
              <a:solidFill>
                <a:schemeClr val="bg1"/>
              </a:solidFill>
            </a:endParaRPr>
          </a:p>
        </p:txBody>
      </p:sp>
      <p:sp>
        <p:nvSpPr>
          <p:cNvPr id="796674" name="Rectangle 2"/>
          <p:cNvSpPr>
            <a:spLocks noGrp="1" noChangeArrowheads="1"/>
          </p:cNvSpPr>
          <p:nvPr>
            <p:ph type="title"/>
          </p:nvPr>
        </p:nvSpPr>
        <p:spPr/>
        <p:txBody>
          <a:bodyPr/>
          <a:lstStyle/>
          <a:p>
            <a:r>
              <a:rPr lang="bg-BG" dirty="0"/>
              <a:t>Кога да използваме</a:t>
            </a:r>
            <a:r>
              <a:rPr lang="en-US" dirty="0"/>
              <a:t> </a:t>
            </a:r>
            <a:r>
              <a:rPr lang="bg-BG" dirty="0"/>
              <a:t>Рефлекшън</a:t>
            </a:r>
            <a:r>
              <a:rPr lang="en-GB" dirty="0"/>
              <a:t>?</a:t>
            </a:r>
          </a:p>
        </p:txBody>
      </p:sp>
      <p:sp>
        <p:nvSpPr>
          <p:cNvPr id="23" name="Rectangle 22">
            <a:extLst>
              <a:ext uri="{FF2B5EF4-FFF2-40B4-BE49-F238E27FC236}">
                <a16:creationId xmlns:a16="http://schemas.microsoft.com/office/drawing/2014/main" id="{D1FA70FC-D3EC-4DE6-A57F-9CDFF56B308D}"/>
              </a:ext>
            </a:extLst>
          </p:cNvPr>
          <p:cNvSpPr/>
          <p:nvPr/>
        </p:nvSpPr>
        <p:spPr>
          <a:xfrm>
            <a:off x="9551430" y="735955"/>
            <a:ext cx="2227915" cy="5386090"/>
          </a:xfrm>
          <a:prstGeom prst="rect">
            <a:avLst/>
          </a:prstGeom>
          <a:noFill/>
        </p:spPr>
        <p:txBody>
          <a:bodyPr wrap="none" lIns="91440" tIns="45720" rIns="91440" bIns="45720">
            <a:spAutoFit/>
          </a:bodyPr>
          <a:lstStyle/>
          <a:p>
            <a:pPr algn="ctr"/>
            <a:r>
              <a:rPr lang="en-US" sz="34400" b="1" dirty="0">
                <a:ln w="0"/>
              </a:rPr>
              <a:t>?</a:t>
            </a:r>
          </a:p>
        </p:txBody>
      </p:sp>
      <p:sp>
        <p:nvSpPr>
          <p:cNvPr id="6" name="Slide Number">
            <a:extLst>
              <a:ext uri="{FF2B5EF4-FFF2-40B4-BE49-F238E27FC236}">
                <a16:creationId xmlns:a16="http://schemas.microsoft.com/office/drawing/2014/main" id="{736F446A-C217-4C15-8C55-533C87A1CA1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169</a:t>
            </a:fld>
            <a:endParaRPr lang="en-US" dirty="0"/>
          </a:p>
        </p:txBody>
      </p:sp>
    </p:spTree>
    <p:extLst>
      <p:ext uri="{BB962C8B-B14F-4D97-AF65-F5344CB8AC3E}">
        <p14:creationId xmlns:p14="http://schemas.microsoft.com/office/powerpoint/2010/main" val="37755402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69DCD6-B60C-401A-A4F2-1F5090E338F7}"/>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57962" y="1334282"/>
            <a:ext cx="2076076" cy="2575245"/>
          </a:xfrm>
          <a:prstGeom prst="rect">
            <a:avLst/>
          </a:prstGeom>
        </p:spPr>
      </p:pic>
      <p:sp>
        <p:nvSpPr>
          <p:cNvPr id="3" name="Title 2">
            <a:extLst>
              <a:ext uri="{FF2B5EF4-FFF2-40B4-BE49-F238E27FC236}">
                <a16:creationId xmlns:a16="http://schemas.microsoft.com/office/drawing/2014/main" id="{A7DCD535-7FD6-4F19-8675-9E1E947D2ACF}"/>
              </a:ext>
            </a:extLst>
          </p:cNvPr>
          <p:cNvSpPr>
            <a:spLocks noGrp="1"/>
          </p:cNvSpPr>
          <p:nvPr>
            <p:ph type="title" sz="quarter" idx="10"/>
          </p:nvPr>
        </p:nvSpPr>
        <p:spPr/>
        <p:txBody>
          <a:bodyPr/>
          <a:lstStyle/>
          <a:p>
            <a:r>
              <a:rPr lang="bg-BG" dirty="0"/>
              <a:t>Статична ключова дума в </a:t>
            </a:r>
            <a:r>
              <a:rPr lang="en-US" dirty="0"/>
              <a:t>Java</a:t>
            </a:r>
          </a:p>
        </p:txBody>
      </p:sp>
    </p:spTree>
    <p:extLst>
      <p:ext uri="{BB962C8B-B14F-4D97-AF65-F5344CB8AC3E}">
        <p14:creationId xmlns:p14="http://schemas.microsoft.com/office/powerpoint/2010/main" val="2610501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buClr>
                <a:schemeClr val="tx1"/>
              </a:buClr>
            </a:pPr>
            <a:r>
              <a:rPr lang="bg-BG" dirty="0"/>
              <a:t>Ако е </a:t>
            </a:r>
            <a:r>
              <a:rPr lang="bg-BG" b="1" dirty="0">
                <a:solidFill>
                  <a:schemeClr val="bg1"/>
                </a:solidFill>
              </a:rPr>
              <a:t>възможно</a:t>
            </a:r>
            <a:r>
              <a:rPr lang="en-US" dirty="0"/>
              <a:t> </a:t>
            </a:r>
            <a:r>
              <a:rPr lang="bg-BG" dirty="0"/>
              <a:t>да се</a:t>
            </a:r>
            <a:r>
              <a:rPr lang="en-US" dirty="0"/>
              <a:t> </a:t>
            </a:r>
            <a:r>
              <a:rPr lang="bg-BG" b="1" dirty="0">
                <a:solidFill>
                  <a:schemeClr val="bg1"/>
                </a:solidFill>
              </a:rPr>
              <a:t>извърши</a:t>
            </a:r>
            <a:r>
              <a:rPr lang="en-US" dirty="0"/>
              <a:t> </a:t>
            </a:r>
            <a:r>
              <a:rPr lang="bg-BG" dirty="0"/>
              <a:t>операция </a:t>
            </a:r>
            <a:r>
              <a:rPr lang="bg-BG" b="1" dirty="0">
                <a:solidFill>
                  <a:schemeClr val="bg1"/>
                </a:solidFill>
              </a:rPr>
              <a:t>без</a:t>
            </a:r>
            <a:r>
              <a:rPr lang="en-US" dirty="0"/>
              <a:t> </a:t>
            </a:r>
            <a:r>
              <a:rPr lang="bg-BG" dirty="0"/>
              <a:t>използването на</a:t>
            </a:r>
            <a:r>
              <a:rPr lang="en-US" dirty="0"/>
              <a:t> </a:t>
            </a:r>
            <a:r>
              <a:rPr lang="bg-BG" b="1" dirty="0">
                <a:solidFill>
                  <a:schemeClr val="bg1"/>
                </a:solidFill>
              </a:rPr>
              <a:t>рефлекшън</a:t>
            </a:r>
            <a:r>
              <a:rPr lang="en-US" dirty="0"/>
              <a:t>, </a:t>
            </a:r>
            <a:r>
              <a:rPr lang="bg-BG" dirty="0"/>
              <a:t>тогава е препоръчително да се </a:t>
            </a:r>
            <a:r>
              <a:rPr lang="bg-BG" b="1" dirty="0">
                <a:solidFill>
                  <a:schemeClr val="bg1"/>
                </a:solidFill>
              </a:rPr>
              <a:t>избягва използването и </a:t>
            </a:r>
            <a:endParaRPr lang="en-US" b="1" dirty="0">
              <a:solidFill>
                <a:schemeClr val="bg1"/>
              </a:solidFill>
            </a:endParaRPr>
          </a:p>
          <a:p>
            <a:pPr>
              <a:buClr>
                <a:schemeClr val="tx1"/>
              </a:buClr>
            </a:pPr>
            <a:r>
              <a:rPr lang="bg-BG" dirty="0"/>
              <a:t>Минуси при използването на Рефлекшън</a:t>
            </a:r>
            <a:endParaRPr lang="en-GB" dirty="0"/>
          </a:p>
          <a:p>
            <a:pPr lvl="1">
              <a:buClr>
                <a:schemeClr val="tx1"/>
              </a:buClr>
            </a:pPr>
            <a:r>
              <a:rPr lang="en-GB" b="1" dirty="0">
                <a:solidFill>
                  <a:schemeClr val="bg1"/>
                </a:solidFill>
              </a:rPr>
              <a:t>Performance</a:t>
            </a:r>
            <a:r>
              <a:rPr lang="en-GB" dirty="0"/>
              <a:t> overhead</a:t>
            </a:r>
          </a:p>
          <a:p>
            <a:pPr lvl="1">
              <a:buClr>
                <a:schemeClr val="tx1"/>
              </a:buClr>
            </a:pPr>
            <a:r>
              <a:rPr lang="bg-BG" b="1" dirty="0">
                <a:solidFill>
                  <a:schemeClr val="bg1"/>
                </a:solidFill>
              </a:rPr>
              <a:t>Ограничения за</a:t>
            </a:r>
            <a:r>
              <a:rPr lang="en-GB" dirty="0"/>
              <a:t> </a:t>
            </a:r>
            <a:r>
              <a:rPr lang="bg-BG" dirty="0"/>
              <a:t>сигурноста</a:t>
            </a:r>
            <a:endParaRPr lang="en-GB" dirty="0"/>
          </a:p>
          <a:p>
            <a:pPr lvl="1">
              <a:buClr>
                <a:schemeClr val="tx1"/>
              </a:buClr>
            </a:pPr>
            <a:r>
              <a:rPr lang="bg-BG" dirty="0"/>
              <a:t>Излагане на </a:t>
            </a:r>
            <a:r>
              <a:rPr lang="bg-BG" b="1" dirty="0">
                <a:solidFill>
                  <a:schemeClr val="bg1"/>
                </a:solidFill>
              </a:rPr>
              <a:t>вътрешна логика</a:t>
            </a:r>
            <a:endParaRPr lang="en-US" b="1" dirty="0">
              <a:solidFill>
                <a:schemeClr val="bg1"/>
              </a:solidFill>
            </a:endParaRPr>
          </a:p>
        </p:txBody>
      </p:sp>
      <p:sp>
        <p:nvSpPr>
          <p:cNvPr id="796674" name="Rectangle 2"/>
          <p:cNvSpPr>
            <a:spLocks noGrp="1" noChangeArrowheads="1"/>
          </p:cNvSpPr>
          <p:nvPr>
            <p:ph type="title"/>
          </p:nvPr>
        </p:nvSpPr>
        <p:spPr>
          <a:xfrm>
            <a:off x="190406" y="100750"/>
            <a:ext cx="9715594" cy="882654"/>
          </a:xfrm>
        </p:spPr>
        <p:txBody>
          <a:bodyPr/>
          <a:lstStyle/>
          <a:p>
            <a:r>
              <a:rPr lang="bg-BG" dirty="0"/>
              <a:t>Когада не използваме Рефлекшън</a:t>
            </a:r>
            <a:r>
              <a:rPr lang="en-GB" dirty="0"/>
              <a:t>?</a:t>
            </a:r>
          </a:p>
        </p:txBody>
      </p:sp>
      <p:pic>
        <p:nvPicPr>
          <p:cNvPr id="13" name="Picture 12">
            <a:extLst>
              <a:ext uri="{FF2B5EF4-FFF2-40B4-BE49-F238E27FC236}">
                <a16:creationId xmlns:a16="http://schemas.microsoft.com/office/drawing/2014/main" id="{FC15F100-9B6C-411E-B37A-5AC79044CF24}"/>
              </a:ext>
            </a:extLst>
          </p:cNvPr>
          <p:cNvPicPr>
            <a:picLocks noChangeAspect="1"/>
          </p:cNvPicPr>
          <p:nvPr/>
        </p:nvPicPr>
        <p:blipFill>
          <a:blip r:embed="rId3">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7941000" y="3294000"/>
            <a:ext cx="2908150" cy="2908908"/>
          </a:xfrm>
          <a:prstGeom prst="rect">
            <a:avLst/>
          </a:prstGeom>
        </p:spPr>
      </p:pic>
      <p:sp>
        <p:nvSpPr>
          <p:cNvPr id="6" name="Slide Number">
            <a:extLst>
              <a:ext uri="{FF2B5EF4-FFF2-40B4-BE49-F238E27FC236}">
                <a16:creationId xmlns:a16="http://schemas.microsoft.com/office/drawing/2014/main" id="{C0F789F0-0575-4D2E-9CEF-2536B542EA4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170</a:t>
            </a:fld>
            <a:endParaRPr lang="en-US" noProof="0" dirty="0"/>
          </a:p>
        </p:txBody>
      </p:sp>
    </p:spTree>
    <p:extLst>
      <p:ext uri="{BB962C8B-B14F-4D97-AF65-F5344CB8AC3E}">
        <p14:creationId xmlns:p14="http://schemas.microsoft.com/office/powerpoint/2010/main" val="32329627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red light&#10;&#10;Description generated with high confidence">
            <a:extLst>
              <a:ext uri="{FF2B5EF4-FFF2-40B4-BE49-F238E27FC236}">
                <a16:creationId xmlns:a16="http://schemas.microsoft.com/office/drawing/2014/main" id="{17A85494-9AC9-4136-9A1E-CA059A4A8C8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3400" y="1524000"/>
            <a:ext cx="3505200" cy="2389910"/>
          </a:xfrm>
          <a:prstGeom prst="ellipse">
            <a:avLst/>
          </a:prstGeom>
          <a:ln>
            <a:noFill/>
          </a:ln>
          <a:effectLst>
            <a:softEdge rad="112500"/>
          </a:effectLst>
        </p:spPr>
      </p:pic>
      <p:sp>
        <p:nvSpPr>
          <p:cNvPr id="4" name="Title 3">
            <a:extLst>
              <a:ext uri="{FF2B5EF4-FFF2-40B4-BE49-F238E27FC236}">
                <a16:creationId xmlns:a16="http://schemas.microsoft.com/office/drawing/2014/main" id="{0CBF5232-F311-4534-A9DA-DDD9E8C28BB5}"/>
              </a:ext>
            </a:extLst>
          </p:cNvPr>
          <p:cNvSpPr>
            <a:spLocks noGrp="1"/>
          </p:cNvSpPr>
          <p:nvPr>
            <p:ph type="title" sz="quarter" idx="10"/>
          </p:nvPr>
        </p:nvSpPr>
        <p:spPr/>
        <p:txBody>
          <a:bodyPr/>
          <a:lstStyle/>
          <a:p>
            <a:r>
              <a:rPr lang="bg-BG" dirty="0"/>
              <a:t>Рефлекшън</a:t>
            </a:r>
            <a:r>
              <a:rPr lang="en-US" dirty="0"/>
              <a:t> </a:t>
            </a:r>
            <a:r>
              <a:rPr lang="bg-BG" dirty="0"/>
              <a:t>АПИ</a:t>
            </a:r>
            <a:endParaRPr lang="en-US" dirty="0"/>
          </a:p>
        </p:txBody>
      </p:sp>
    </p:spTree>
    <p:extLst>
      <p:ext uri="{BB962C8B-B14F-4D97-AF65-F5344CB8AC3E}">
        <p14:creationId xmlns:p14="http://schemas.microsoft.com/office/powerpoint/2010/main" val="35886982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bg-BG" dirty="0"/>
              <a:t>Вземете неговия </a:t>
            </a:r>
            <a:r>
              <a:rPr lang="en-US" b="1" dirty="0" err="1">
                <a:solidFill>
                  <a:schemeClr val="bg1"/>
                </a:solidFill>
                <a:latin typeface="Consolas" panose="020B0609020204030204" pitchFamily="49" charset="0"/>
              </a:rPr>
              <a:t>java.lang.Class</a:t>
            </a:r>
            <a:r>
              <a:rPr lang="en-US" dirty="0">
                <a:solidFill>
                  <a:schemeClr val="bg1"/>
                </a:solidFill>
              </a:rPr>
              <a:t> </a:t>
            </a:r>
            <a:r>
              <a:rPr lang="bg-BG" dirty="0"/>
              <a:t>обект</a:t>
            </a:r>
            <a:endParaRPr lang="en-US" dirty="0"/>
          </a:p>
          <a:p>
            <a:pPr lvl="1"/>
            <a:r>
              <a:rPr lang="bg-BG" dirty="0"/>
              <a:t>Ако </a:t>
            </a:r>
            <a:r>
              <a:rPr lang="bg-BG" b="1" dirty="0">
                <a:solidFill>
                  <a:schemeClr val="bg1"/>
                </a:solidFill>
              </a:rPr>
              <a:t>знаете</a:t>
            </a:r>
            <a:r>
              <a:rPr lang="en-US" dirty="0"/>
              <a:t> </a:t>
            </a:r>
            <a:r>
              <a:rPr lang="bg-BG" b="1" dirty="0">
                <a:solidFill>
                  <a:schemeClr val="bg1"/>
                </a:solidFill>
              </a:rPr>
              <a:t>името</a:t>
            </a:r>
            <a:endParaRPr lang="en-US" b="1" dirty="0">
              <a:solidFill>
                <a:schemeClr val="bg1"/>
              </a:solidFill>
            </a:endParaRPr>
          </a:p>
          <a:p>
            <a:pPr lvl="1"/>
            <a:endParaRPr lang="en-US" dirty="0"/>
          </a:p>
          <a:p>
            <a:pPr lvl="1">
              <a:spcBef>
                <a:spcPts val="1800"/>
              </a:spcBef>
            </a:pPr>
            <a:r>
              <a:rPr lang="bg-BG" dirty="0"/>
              <a:t>Ако </a:t>
            </a:r>
            <a:r>
              <a:rPr lang="bg-BG" b="1" dirty="0">
                <a:solidFill>
                  <a:schemeClr val="bg1"/>
                </a:solidFill>
              </a:rPr>
              <a:t>незнаете</a:t>
            </a:r>
            <a:r>
              <a:rPr lang="en-US" dirty="0"/>
              <a:t> </a:t>
            </a:r>
            <a:r>
              <a:rPr lang="bg-BG" dirty="0"/>
              <a:t>името по време на </a:t>
            </a:r>
            <a:r>
              <a:rPr lang="bg-BG" b="1" dirty="0">
                <a:solidFill>
                  <a:schemeClr val="bg1"/>
                </a:solidFill>
              </a:rPr>
              <a:t>компилиране</a:t>
            </a:r>
            <a:endParaRPr lang="en-US" b="1" dirty="0">
              <a:solidFill>
                <a:schemeClr val="bg1"/>
              </a:solidFill>
            </a:endParaRPr>
          </a:p>
        </p:txBody>
      </p:sp>
      <p:sp>
        <p:nvSpPr>
          <p:cNvPr id="793602" name="Rectangle 2"/>
          <p:cNvSpPr>
            <a:spLocks noGrp="1" noChangeArrowheads="1"/>
          </p:cNvSpPr>
          <p:nvPr>
            <p:ph type="title"/>
          </p:nvPr>
        </p:nvSpPr>
        <p:spPr/>
        <p:txBody>
          <a:bodyPr/>
          <a:lstStyle/>
          <a:p>
            <a:r>
              <a:rPr lang="bg-BG" dirty="0"/>
              <a:t>Обект на класа</a:t>
            </a:r>
            <a:endParaRPr lang="en-GB" dirty="0"/>
          </a:p>
        </p:txBody>
      </p:sp>
      <p:sp>
        <p:nvSpPr>
          <p:cNvPr id="14" name="Rectangle 13"/>
          <p:cNvSpPr>
            <a:spLocks noChangeArrowheads="1"/>
          </p:cNvSpPr>
          <p:nvPr/>
        </p:nvSpPr>
        <p:spPr bwMode="auto">
          <a:xfrm>
            <a:off x="457200" y="2590801"/>
            <a:ext cx="9448800"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Class</a:t>
            </a:r>
            <a:r>
              <a:rPr lang="en-US" sz="30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3000" b="1" noProof="1">
                <a:latin typeface="Consolas" pitchFamily="49" charset="0"/>
                <a:cs typeface="Consolas" pitchFamily="49" charset="0"/>
              </a:rPr>
              <a:t>myObjectClass = MyObject.</a:t>
            </a:r>
            <a:r>
              <a:rPr lang="en-US" sz="3000" b="1" noProof="1">
                <a:solidFill>
                  <a:schemeClr val="bg1"/>
                </a:solidFill>
                <a:latin typeface="Consolas" pitchFamily="49" charset="0"/>
                <a:cs typeface="Consolas" pitchFamily="49" charset="0"/>
              </a:rPr>
              <a:t>class</a:t>
            </a:r>
            <a:r>
              <a:rPr lang="en-US" sz="3000" b="1" noProof="1">
                <a:latin typeface="Consolas" pitchFamily="49" charset="0"/>
                <a:cs typeface="Consolas" pitchFamily="49" charset="0"/>
              </a:rPr>
              <a:t>;</a:t>
            </a:r>
          </a:p>
        </p:txBody>
      </p:sp>
      <p:sp>
        <p:nvSpPr>
          <p:cNvPr id="9" name="Rectangle 8"/>
          <p:cNvSpPr>
            <a:spLocks noChangeArrowheads="1"/>
          </p:cNvSpPr>
          <p:nvPr/>
        </p:nvSpPr>
        <p:spPr bwMode="auto">
          <a:xfrm>
            <a:off x="457200" y="4103848"/>
            <a:ext cx="9448800"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Class</a:t>
            </a:r>
            <a:r>
              <a:rPr lang="en-US" sz="3000" b="1" noProof="1">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myClass = Class.</a:t>
            </a:r>
            <a:r>
              <a:rPr lang="en-US" sz="3000" b="1" noProof="1">
                <a:solidFill>
                  <a:schemeClr val="bg1"/>
                </a:solidFill>
                <a:latin typeface="Consolas" pitchFamily="49" charset="0"/>
                <a:cs typeface="Consolas" pitchFamily="49" charset="0"/>
              </a:rPr>
              <a:t>forName</a:t>
            </a:r>
            <a:r>
              <a:rPr lang="en-US" sz="3000" b="1" noProof="1">
                <a:latin typeface="Consolas" pitchFamily="49" charset="0"/>
                <a:cs typeface="Consolas" pitchFamily="49" charset="0"/>
              </a:rPr>
              <a:t>(</a:t>
            </a:r>
            <a:r>
              <a:rPr lang="en-US" sz="3000" b="1" noProof="1">
                <a:solidFill>
                  <a:schemeClr val="bg1"/>
                </a:solidFill>
                <a:latin typeface="Consolas" pitchFamily="49" charset="0"/>
                <a:cs typeface="Consolas" pitchFamily="49" charset="0"/>
              </a:rPr>
              <a:t>className</a:t>
            </a:r>
            <a:r>
              <a:rPr lang="en-US" sz="3000" b="1" noProof="1">
                <a:latin typeface="Consolas" pitchFamily="49" charset="0"/>
                <a:cs typeface="Consolas" pitchFamily="49" charset="0"/>
              </a:rPr>
              <a:t>);</a:t>
            </a:r>
          </a:p>
        </p:txBody>
      </p:sp>
      <p:sp>
        <p:nvSpPr>
          <p:cNvPr id="10" name="AutoShape 20"/>
          <p:cNvSpPr>
            <a:spLocks noChangeArrowheads="1"/>
          </p:cNvSpPr>
          <p:nvPr/>
        </p:nvSpPr>
        <p:spPr bwMode="auto">
          <a:xfrm>
            <a:off x="2856001" y="5016255"/>
            <a:ext cx="5625000" cy="1532334"/>
          </a:xfrm>
          <a:prstGeom prst="wedgeRoundRectCallout">
            <a:avLst>
              <a:gd name="adj1" fmla="val 31399"/>
              <a:gd name="adj2" fmla="val -66197"/>
              <a:gd name="adj3" fmla="val 16667"/>
            </a:avLst>
          </a:prstGeom>
          <a:solidFill>
            <a:schemeClr val="tx1">
              <a:alpha val="80000"/>
            </a:schemeClr>
          </a:solidFill>
          <a:ln w="9525" algn="ctr">
            <a:solidFill>
              <a:srgbClr val="F5FFE0"/>
            </a:solidFill>
            <a:miter lim="800000"/>
            <a:headEnd/>
            <a:tailEnd/>
          </a:ln>
          <a:effectLst/>
        </p:spPr>
        <p:txBody>
          <a:bodyPr wrap="square" anchor="ctr">
            <a:spAutoFit/>
          </a:bodyPr>
          <a:lstStyle/>
          <a:p>
            <a:pPr algn="ctr">
              <a:defRPr/>
            </a:pPr>
            <a:r>
              <a:rPr lang="ru-RU" sz="2800" b="1" dirty="0">
                <a:solidFill>
                  <a:schemeClr val="bg2"/>
                </a:solidFill>
              </a:rPr>
              <a:t>Имате нужда от пълно квалифицирано име на клас като String</a:t>
            </a:r>
            <a:endParaRPr lang="en-US" sz="2800" b="1" dirty="0">
              <a:solidFill>
                <a:schemeClr val="bg2"/>
              </a:solidFill>
            </a:endParaRPr>
          </a:p>
        </p:txBody>
      </p:sp>
      <p:sp>
        <p:nvSpPr>
          <p:cNvPr id="8" name="Slide Number">
            <a:extLst>
              <a:ext uri="{FF2B5EF4-FFF2-40B4-BE49-F238E27FC236}">
                <a16:creationId xmlns:a16="http://schemas.microsoft.com/office/drawing/2014/main" id="{4CB53763-FE49-4A0C-B0D1-7A9D69DD554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172</a:t>
            </a:fld>
            <a:endParaRPr lang="en-US" noProof="0" dirty="0"/>
          </a:p>
        </p:txBody>
      </p:sp>
    </p:spTree>
    <p:extLst>
      <p:ext uri="{BB962C8B-B14F-4D97-AF65-F5344CB8AC3E}">
        <p14:creationId xmlns:p14="http://schemas.microsoft.com/office/powerpoint/2010/main" val="1936325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10"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bg-BG" dirty="0"/>
              <a:t>Получаване на </a:t>
            </a:r>
            <a:r>
              <a:rPr lang="en-US" dirty="0"/>
              <a:t> </a:t>
            </a:r>
            <a:r>
              <a:rPr lang="bg-BG" b="1" dirty="0">
                <a:solidFill>
                  <a:schemeClr val="bg1"/>
                </a:solidFill>
                <a:latin typeface="Consolas" panose="020B0609020204030204" pitchFamily="49" charset="0"/>
              </a:rPr>
              <a:t>Името на класа</a:t>
            </a:r>
            <a:endParaRPr lang="en-US" dirty="0"/>
          </a:p>
          <a:p>
            <a:pPr lvl="1"/>
            <a:r>
              <a:rPr lang="bg-BG" dirty="0"/>
              <a:t>Пълно име на класа</a:t>
            </a:r>
            <a:endParaRPr lang="en-GB" dirty="0"/>
          </a:p>
          <a:p>
            <a:pPr marL="609219" lvl="1" indent="0">
              <a:buNone/>
            </a:pPr>
            <a:endParaRPr lang="en-US" dirty="0"/>
          </a:p>
          <a:p>
            <a:pPr lvl="1">
              <a:spcBef>
                <a:spcPts val="1800"/>
              </a:spcBef>
            </a:pPr>
            <a:r>
              <a:rPr lang="ru-RU" dirty="0"/>
              <a:t>Име на клас без името на пакета</a:t>
            </a:r>
            <a:endParaRPr lang="en-US" dirty="0">
              <a:solidFill>
                <a:schemeClr val="tx2">
                  <a:lumMod val="75000"/>
                </a:schemeClr>
              </a:solidFill>
            </a:endParaRPr>
          </a:p>
        </p:txBody>
      </p:sp>
      <p:sp>
        <p:nvSpPr>
          <p:cNvPr id="9" name="Rectangle 8"/>
          <p:cNvSpPr>
            <a:spLocks noChangeArrowheads="1"/>
          </p:cNvSpPr>
          <p:nvPr/>
        </p:nvSpPr>
        <p:spPr bwMode="auto">
          <a:xfrm>
            <a:off x="619040" y="4126265"/>
            <a:ext cx="10369943"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String</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simpleClassName = aClass.</a:t>
            </a:r>
            <a:r>
              <a:rPr lang="en-US" sz="3000" b="1" noProof="1">
                <a:solidFill>
                  <a:schemeClr val="bg1"/>
                </a:solidFill>
                <a:latin typeface="Consolas" pitchFamily="49" charset="0"/>
                <a:cs typeface="Consolas" pitchFamily="49" charset="0"/>
              </a:rPr>
              <a:t>getSimpleName()</a:t>
            </a:r>
            <a:r>
              <a:rPr lang="en-US" sz="3000" b="1" noProof="1">
                <a:latin typeface="Consolas" pitchFamily="49" charset="0"/>
                <a:cs typeface="Consolas" pitchFamily="49" charset="0"/>
              </a:rPr>
              <a:t>;</a:t>
            </a:r>
          </a:p>
        </p:txBody>
      </p:sp>
      <p:sp>
        <p:nvSpPr>
          <p:cNvPr id="793602" name="Rectangle 2"/>
          <p:cNvSpPr>
            <a:spLocks noGrp="1" noChangeArrowheads="1"/>
          </p:cNvSpPr>
          <p:nvPr>
            <p:ph type="title"/>
          </p:nvPr>
        </p:nvSpPr>
        <p:spPr/>
        <p:txBody>
          <a:bodyPr/>
          <a:lstStyle/>
          <a:p>
            <a:r>
              <a:rPr lang="bg-BG" dirty="0"/>
              <a:t>Име на класа</a:t>
            </a:r>
            <a:endParaRPr lang="en-GB" dirty="0"/>
          </a:p>
        </p:txBody>
      </p:sp>
      <p:sp>
        <p:nvSpPr>
          <p:cNvPr id="14" name="Rectangle 13"/>
          <p:cNvSpPr>
            <a:spLocks noChangeArrowheads="1"/>
          </p:cNvSpPr>
          <p:nvPr/>
        </p:nvSpPr>
        <p:spPr bwMode="auto">
          <a:xfrm>
            <a:off x="619040" y="2619000"/>
            <a:ext cx="10369943"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String</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className = aClass</a:t>
            </a:r>
            <a:r>
              <a:rPr lang="en-US" sz="3000" b="1" noProof="1">
                <a:latin typeface="Consolas" pitchFamily="49" charset="0"/>
              </a:rPr>
              <a:t>.</a:t>
            </a:r>
            <a:r>
              <a:rPr lang="en-US" sz="3000" b="1" noProof="1">
                <a:solidFill>
                  <a:schemeClr val="bg1"/>
                </a:solidFill>
                <a:latin typeface="Consolas" pitchFamily="49" charset="0"/>
                <a:cs typeface="Consolas" pitchFamily="49" charset="0"/>
              </a:rPr>
              <a:t>getName()</a:t>
            </a:r>
            <a:r>
              <a:rPr lang="en-US" sz="3000" b="1" noProof="1">
                <a:latin typeface="Consolas" pitchFamily="49" charset="0"/>
              </a:rPr>
              <a:t>;</a:t>
            </a:r>
          </a:p>
        </p:txBody>
      </p:sp>
      <p:sp>
        <p:nvSpPr>
          <p:cNvPr id="7" name="Slide Number">
            <a:extLst>
              <a:ext uri="{FF2B5EF4-FFF2-40B4-BE49-F238E27FC236}">
                <a16:creationId xmlns:a16="http://schemas.microsoft.com/office/drawing/2014/main" id="{9DA23AC2-0E8B-4FA3-89DC-892E11A7ACF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173</a:t>
            </a:fld>
            <a:endParaRPr lang="en-US" noProof="0" dirty="0"/>
          </a:p>
        </p:txBody>
      </p:sp>
    </p:spTree>
    <p:extLst>
      <p:ext uri="{BB962C8B-B14F-4D97-AF65-F5344CB8AC3E}">
        <p14:creationId xmlns:p14="http://schemas.microsoft.com/office/powerpoint/2010/main" val="169656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151122"/>
            <a:ext cx="11998412" cy="5570355"/>
          </a:xfrm>
        </p:spPr>
        <p:txBody>
          <a:bodyPr>
            <a:normAutofit lnSpcReduction="10000"/>
          </a:bodyPr>
          <a:lstStyle/>
          <a:p>
            <a:r>
              <a:rPr lang="bg-BG" dirty="0"/>
              <a:t>Получаване на </a:t>
            </a:r>
            <a:r>
              <a:rPr lang="en-US" dirty="0"/>
              <a:t> </a:t>
            </a:r>
            <a:r>
              <a:rPr lang="bg-BG" b="1" dirty="0">
                <a:solidFill>
                  <a:schemeClr val="bg1"/>
                </a:solidFill>
              </a:rPr>
              <a:t>родителски клас</a:t>
            </a:r>
            <a:endParaRPr lang="en-US" b="1" dirty="0">
              <a:solidFill>
                <a:schemeClr val="bg1"/>
              </a:solidFill>
            </a:endParaRPr>
          </a:p>
          <a:p>
            <a:pPr marL="0" indent="0">
              <a:buNone/>
            </a:pPr>
            <a:endParaRPr lang="en-US" dirty="0"/>
          </a:p>
          <a:p>
            <a:pPr>
              <a:spcBef>
                <a:spcPts val="1800"/>
              </a:spcBef>
            </a:pPr>
            <a:r>
              <a:rPr lang="bg-BG" dirty="0"/>
              <a:t>Получаване на </a:t>
            </a:r>
            <a:r>
              <a:rPr lang="en-US" dirty="0"/>
              <a:t> </a:t>
            </a:r>
            <a:r>
              <a:rPr lang="bg-BG" b="1" dirty="0">
                <a:solidFill>
                  <a:schemeClr val="bg1"/>
                </a:solidFill>
              </a:rPr>
              <a:t>интерфейса</a:t>
            </a:r>
            <a:endParaRPr lang="en-US" b="1" dirty="0">
              <a:solidFill>
                <a:schemeClr val="bg1"/>
              </a:solidFill>
            </a:endParaRPr>
          </a:p>
          <a:p>
            <a:pPr marL="0" indent="0">
              <a:spcBef>
                <a:spcPts val="1800"/>
              </a:spcBef>
              <a:buNone/>
            </a:pPr>
            <a:endParaRPr lang="en-US" dirty="0"/>
          </a:p>
          <a:p>
            <a:pPr lvl="1">
              <a:spcBef>
                <a:spcPts val="1800"/>
              </a:spcBef>
              <a:buClr>
                <a:schemeClr val="tx1"/>
              </a:buClr>
            </a:pPr>
            <a:r>
              <a:rPr lang="bg-BG" b="1" dirty="0">
                <a:solidFill>
                  <a:schemeClr val="bg1"/>
                </a:solidFill>
              </a:rPr>
              <a:t>интерфейсите</a:t>
            </a:r>
            <a:r>
              <a:rPr lang="en-US" dirty="0"/>
              <a:t> </a:t>
            </a:r>
            <a:r>
              <a:rPr lang="bg-BG" dirty="0"/>
              <a:t>също са </a:t>
            </a:r>
            <a:r>
              <a:rPr lang="bg-BG" b="1" dirty="0">
                <a:solidFill>
                  <a:schemeClr val="bg1"/>
                </a:solidFill>
              </a:rPr>
              <a:t>представени </a:t>
            </a:r>
            <a:r>
              <a:rPr lang="en-US" dirty="0"/>
              <a:t> </a:t>
            </a:r>
            <a:r>
              <a:rPr lang="bg-BG" dirty="0"/>
              <a:t>от обекти на </a:t>
            </a:r>
            <a:r>
              <a:rPr lang="en-US" dirty="0"/>
              <a:t> </a:t>
            </a:r>
            <a:r>
              <a:rPr lang="bg-BG" b="1" dirty="0">
                <a:solidFill>
                  <a:schemeClr val="bg1"/>
                </a:solidFill>
                <a:latin typeface="Consolas" panose="020B0609020204030204" pitchFamily="49" charset="0"/>
              </a:rPr>
              <a:t>Класа</a:t>
            </a:r>
            <a:r>
              <a:rPr lang="en-US" dirty="0"/>
              <a:t> </a:t>
            </a:r>
            <a:br>
              <a:rPr lang="en-US" dirty="0"/>
            </a:br>
            <a:r>
              <a:rPr lang="en-US" dirty="0"/>
              <a:t>Java </a:t>
            </a:r>
            <a:r>
              <a:rPr lang="bg-BG" dirty="0"/>
              <a:t>Рифлекшън</a:t>
            </a:r>
            <a:endParaRPr lang="en-US" dirty="0"/>
          </a:p>
          <a:p>
            <a:pPr lvl="1">
              <a:spcBef>
                <a:spcPts val="1800"/>
              </a:spcBef>
            </a:pPr>
            <a:r>
              <a:rPr lang="ru-RU" dirty="0">
                <a:solidFill>
                  <a:schemeClr val="tx2">
                    <a:lumMod val="75000"/>
                  </a:schemeClr>
                </a:solidFill>
              </a:rPr>
              <a:t>Връщат се само </a:t>
            </a:r>
            <a:r>
              <a:rPr lang="bg-BG" b="1" dirty="0">
                <a:solidFill>
                  <a:schemeClr val="bg1"/>
                </a:solidFill>
              </a:rPr>
              <a:t>специално декларираните </a:t>
            </a:r>
            <a:r>
              <a:rPr lang="ru-RU" dirty="0">
                <a:solidFill>
                  <a:schemeClr val="tx2">
                    <a:lumMod val="75000"/>
                  </a:schemeClr>
                </a:solidFill>
              </a:rPr>
              <a:t>интерфейси, внедрени от даден клас</a:t>
            </a:r>
            <a:endParaRPr lang="bg-BG" b="1" dirty="0">
              <a:solidFill>
                <a:schemeClr val="bg1"/>
              </a:solidFill>
            </a:endParaRPr>
          </a:p>
        </p:txBody>
      </p:sp>
      <p:sp>
        <p:nvSpPr>
          <p:cNvPr id="793602" name="Rectangle 2"/>
          <p:cNvSpPr>
            <a:spLocks noGrp="1" noChangeArrowheads="1"/>
          </p:cNvSpPr>
          <p:nvPr>
            <p:ph type="title"/>
          </p:nvPr>
        </p:nvSpPr>
        <p:spPr/>
        <p:txBody>
          <a:bodyPr/>
          <a:lstStyle/>
          <a:p>
            <a:r>
              <a:rPr lang="bg-BG" dirty="0"/>
              <a:t>Базов клас и интерфейс</a:t>
            </a:r>
            <a:endParaRPr lang="en-GB" dirty="0"/>
          </a:p>
        </p:txBody>
      </p:sp>
      <p:sp>
        <p:nvSpPr>
          <p:cNvPr id="14" name="Rectangle 13"/>
          <p:cNvSpPr>
            <a:spLocks noChangeArrowheads="1"/>
          </p:cNvSpPr>
          <p:nvPr/>
        </p:nvSpPr>
        <p:spPr bwMode="auto">
          <a:xfrm>
            <a:off x="608823" y="1811691"/>
            <a:ext cx="9533553"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Class</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className = aClass</a:t>
            </a:r>
            <a:r>
              <a:rPr lang="en-US" sz="3000" b="1" noProof="1">
                <a:latin typeface="Consolas" pitchFamily="49" charset="0"/>
              </a:rPr>
              <a:t>.</a:t>
            </a:r>
            <a:r>
              <a:rPr lang="en-US" sz="3000" b="1" noProof="1">
                <a:solidFill>
                  <a:schemeClr val="bg1"/>
                </a:solidFill>
                <a:latin typeface="Consolas" pitchFamily="49" charset="0"/>
                <a:cs typeface="Consolas" pitchFamily="49" charset="0"/>
              </a:rPr>
              <a:t>getSuperclass()</a:t>
            </a:r>
            <a:r>
              <a:rPr lang="en-US" sz="3000" b="1" noProof="1">
                <a:latin typeface="Consolas" pitchFamily="49" charset="0"/>
              </a:rPr>
              <a:t>;</a:t>
            </a:r>
          </a:p>
        </p:txBody>
      </p:sp>
      <p:sp>
        <p:nvSpPr>
          <p:cNvPr id="9" name="Rectangle 8"/>
          <p:cNvSpPr>
            <a:spLocks noChangeArrowheads="1"/>
          </p:cNvSpPr>
          <p:nvPr/>
        </p:nvSpPr>
        <p:spPr bwMode="auto">
          <a:xfrm>
            <a:off x="608819" y="3299921"/>
            <a:ext cx="9533557"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Class[] </a:t>
            </a:r>
            <a:r>
              <a:rPr lang="en-US" sz="3000" b="1" noProof="1">
                <a:latin typeface="Consolas" pitchFamily="49" charset="0"/>
                <a:cs typeface="Consolas" pitchFamily="49" charset="0"/>
              </a:rPr>
              <a:t>interfaces = aClass.</a:t>
            </a:r>
            <a:r>
              <a:rPr lang="en-US" sz="3000" b="1" noProof="1">
                <a:solidFill>
                  <a:schemeClr val="bg1"/>
                </a:solidFill>
                <a:latin typeface="Consolas" pitchFamily="49" charset="0"/>
                <a:cs typeface="Consolas" pitchFamily="49" charset="0"/>
              </a:rPr>
              <a:t>getInterfaces()</a:t>
            </a:r>
            <a:r>
              <a:rPr lang="en-US" sz="3000" b="1" noProof="1">
                <a:latin typeface="Consolas" pitchFamily="49" charset="0"/>
                <a:cs typeface="Consolas" pitchFamily="49" charset="0"/>
              </a:rPr>
              <a:t>;</a:t>
            </a:r>
          </a:p>
        </p:txBody>
      </p:sp>
      <p:sp>
        <p:nvSpPr>
          <p:cNvPr id="7" name="Slide Number">
            <a:extLst>
              <a:ext uri="{FF2B5EF4-FFF2-40B4-BE49-F238E27FC236}">
                <a16:creationId xmlns:a16="http://schemas.microsoft.com/office/drawing/2014/main" id="{A4C3E921-D168-4D3E-BC50-C63A2AD50EB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174</a:t>
            </a:fld>
            <a:endParaRPr lang="en-US" noProof="0" dirty="0"/>
          </a:p>
        </p:txBody>
      </p:sp>
    </p:spTree>
    <p:extLst>
      <p:ext uri="{BB962C8B-B14F-4D97-AF65-F5344CB8AC3E}">
        <p14:creationId xmlns:p14="http://schemas.microsoft.com/office/powerpoint/2010/main" val="25133240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8B7FD0-6395-42F6-8095-F1DAF239308F}"/>
              </a:ext>
            </a:extLst>
          </p:cNvPr>
          <p:cNvPicPr>
            <a:picLocks noChangeAspect="1"/>
          </p:cNvPicPr>
          <p:nvPr/>
        </p:nvPicPr>
        <p:blipFill>
          <a:blip r:embed="rId2"/>
          <a:stretch>
            <a:fillRect/>
          </a:stretch>
        </p:blipFill>
        <p:spPr>
          <a:xfrm>
            <a:off x="4794701" y="1321724"/>
            <a:ext cx="2844875" cy="2403809"/>
          </a:xfrm>
          <a:prstGeom prst="rect">
            <a:avLst/>
          </a:prstGeom>
        </p:spPr>
      </p:pic>
      <p:sp>
        <p:nvSpPr>
          <p:cNvPr id="3" name="Title 2">
            <a:extLst>
              <a:ext uri="{FF2B5EF4-FFF2-40B4-BE49-F238E27FC236}">
                <a16:creationId xmlns:a16="http://schemas.microsoft.com/office/drawing/2014/main" id="{99F4B0E9-30ED-4DF7-843B-660C2453978C}"/>
              </a:ext>
            </a:extLst>
          </p:cNvPr>
          <p:cNvSpPr>
            <a:spLocks noGrp="1"/>
          </p:cNvSpPr>
          <p:nvPr>
            <p:ph type="title" sz="quarter" idx="10"/>
          </p:nvPr>
        </p:nvSpPr>
        <p:spPr/>
        <p:txBody>
          <a:bodyPr/>
          <a:lstStyle/>
          <a:p>
            <a:r>
              <a:rPr lang="bg-BG" dirty="0"/>
              <a:t>Конструктори</a:t>
            </a:r>
            <a:r>
              <a:rPr lang="en-US" dirty="0"/>
              <a:t>, </a:t>
            </a:r>
            <a:r>
              <a:rPr lang="bg-BG" dirty="0"/>
              <a:t>Полета</a:t>
            </a:r>
            <a:r>
              <a:rPr lang="en-US" dirty="0"/>
              <a:t> </a:t>
            </a:r>
            <a:r>
              <a:rPr lang="bg-BG" dirty="0"/>
              <a:t>и</a:t>
            </a:r>
            <a:r>
              <a:rPr lang="en-US" dirty="0"/>
              <a:t> </a:t>
            </a:r>
            <a:r>
              <a:rPr lang="bg-BG" dirty="0"/>
              <a:t>Методи</a:t>
            </a:r>
            <a:endParaRPr lang="en-US" dirty="0"/>
          </a:p>
        </p:txBody>
      </p:sp>
    </p:spTree>
    <p:extLst>
      <p:ext uri="{BB962C8B-B14F-4D97-AF65-F5344CB8AC3E}">
        <p14:creationId xmlns:p14="http://schemas.microsoft.com/office/powerpoint/2010/main" val="59643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70666"/>
            <a:ext cx="11998412" cy="5570355"/>
          </a:xfrm>
        </p:spPr>
        <p:txBody>
          <a:bodyPr>
            <a:normAutofit/>
          </a:bodyPr>
          <a:lstStyle/>
          <a:p>
            <a:pPr>
              <a:spcAft>
                <a:spcPts val="0"/>
              </a:spcAft>
            </a:pPr>
            <a:r>
              <a:rPr lang="bg-BG" dirty="0"/>
              <a:t>Получаме</a:t>
            </a:r>
            <a:r>
              <a:rPr lang="en-US" dirty="0"/>
              <a:t> </a:t>
            </a:r>
            <a:r>
              <a:rPr lang="bg-BG" b="1" dirty="0">
                <a:solidFill>
                  <a:schemeClr val="bg1"/>
                </a:solidFill>
              </a:rPr>
              <a:t>само публични конструктори</a:t>
            </a:r>
            <a:endParaRPr lang="en-US" b="1" dirty="0">
              <a:solidFill>
                <a:schemeClr val="bg1"/>
              </a:solidFill>
            </a:endParaRPr>
          </a:p>
          <a:p>
            <a:pPr marL="0" indent="0">
              <a:spcBef>
                <a:spcPts val="1800"/>
              </a:spcBef>
              <a:buNone/>
            </a:pPr>
            <a:endParaRPr lang="en-US" dirty="0"/>
          </a:p>
          <a:p>
            <a:pPr>
              <a:spcBef>
                <a:spcPts val="0"/>
              </a:spcBef>
            </a:pPr>
            <a:r>
              <a:rPr lang="bg-BG" dirty="0"/>
              <a:t>Получаваме</a:t>
            </a:r>
            <a:r>
              <a:rPr lang="en-US" dirty="0"/>
              <a:t> </a:t>
            </a:r>
            <a:r>
              <a:rPr lang="bg-BG" b="1" dirty="0">
                <a:solidFill>
                  <a:schemeClr val="bg1"/>
                </a:solidFill>
              </a:rPr>
              <a:t>всички конструктори</a:t>
            </a:r>
            <a:endParaRPr lang="en-US" b="1" dirty="0">
              <a:solidFill>
                <a:schemeClr val="bg1"/>
              </a:solidFill>
            </a:endParaRPr>
          </a:p>
          <a:p>
            <a:pPr marL="0" indent="0">
              <a:spcBef>
                <a:spcPts val="1800"/>
              </a:spcBef>
              <a:buNone/>
            </a:pPr>
            <a:endParaRPr lang="en-US" dirty="0">
              <a:solidFill>
                <a:schemeClr val="tx2">
                  <a:lumMod val="75000"/>
                </a:schemeClr>
              </a:solidFill>
            </a:endParaRPr>
          </a:p>
          <a:p>
            <a:pPr>
              <a:spcBef>
                <a:spcPts val="2400"/>
              </a:spcBef>
            </a:pPr>
            <a:r>
              <a:rPr lang="bg-BG" dirty="0"/>
              <a:t>Взимаме конструктор по </a:t>
            </a:r>
            <a:r>
              <a:rPr lang="bg-BG" b="1" dirty="0">
                <a:solidFill>
                  <a:schemeClr val="bg1"/>
                </a:solidFill>
              </a:rPr>
              <a:t>параметър</a:t>
            </a:r>
            <a:endParaRPr lang="en-US" b="1" dirty="0">
              <a:solidFill>
                <a:schemeClr val="bg1"/>
              </a:solidFill>
            </a:endParaRPr>
          </a:p>
        </p:txBody>
      </p:sp>
      <p:sp>
        <p:nvSpPr>
          <p:cNvPr id="793602" name="Rectangle 2"/>
          <p:cNvSpPr>
            <a:spLocks noGrp="1" noChangeArrowheads="1"/>
          </p:cNvSpPr>
          <p:nvPr>
            <p:ph type="title"/>
          </p:nvPr>
        </p:nvSpPr>
        <p:spPr/>
        <p:txBody>
          <a:bodyPr/>
          <a:lstStyle/>
          <a:p>
            <a:r>
              <a:rPr lang="bg-BG" dirty="0"/>
              <a:t>Конструктори</a:t>
            </a:r>
            <a:r>
              <a:rPr lang="en-US" dirty="0"/>
              <a:t> (1)</a:t>
            </a:r>
            <a:endParaRPr lang="en-GB" dirty="0"/>
          </a:p>
        </p:txBody>
      </p:sp>
      <p:sp>
        <p:nvSpPr>
          <p:cNvPr id="14" name="Rectangle 13"/>
          <p:cNvSpPr>
            <a:spLocks noChangeArrowheads="1"/>
          </p:cNvSpPr>
          <p:nvPr/>
        </p:nvSpPr>
        <p:spPr bwMode="auto">
          <a:xfrm>
            <a:off x="612275" y="1752601"/>
            <a:ext cx="10071277"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Constructor[] </a:t>
            </a:r>
            <a:r>
              <a:rPr lang="en-US" sz="3000" b="1" noProof="1">
                <a:latin typeface="Consolas" pitchFamily="49" charset="0"/>
                <a:cs typeface="Consolas" pitchFamily="49" charset="0"/>
              </a:rPr>
              <a:t>ctors = aClass</a:t>
            </a:r>
            <a:r>
              <a:rPr lang="en-US" sz="3000" b="1" noProof="1">
                <a:latin typeface="Consolas" pitchFamily="49" charset="0"/>
              </a:rPr>
              <a:t>.</a:t>
            </a:r>
            <a:r>
              <a:rPr lang="en-US" sz="3000" b="1" noProof="1">
                <a:solidFill>
                  <a:schemeClr val="bg1"/>
                </a:solidFill>
                <a:latin typeface="Consolas" pitchFamily="49" charset="0"/>
                <a:cs typeface="Consolas" pitchFamily="49" charset="0"/>
              </a:rPr>
              <a:t>getConstructors()</a:t>
            </a:r>
            <a:r>
              <a:rPr lang="en-US" sz="3000" b="1" noProof="1">
                <a:latin typeface="Consolas" pitchFamily="49" charset="0"/>
              </a:rPr>
              <a:t>;</a:t>
            </a:r>
          </a:p>
        </p:txBody>
      </p:sp>
      <p:sp>
        <p:nvSpPr>
          <p:cNvPr id="9" name="Rectangle 8"/>
          <p:cNvSpPr>
            <a:spLocks noChangeArrowheads="1"/>
          </p:cNvSpPr>
          <p:nvPr/>
        </p:nvSpPr>
        <p:spPr bwMode="auto">
          <a:xfrm>
            <a:off x="612274" y="3136612"/>
            <a:ext cx="10071277" cy="101566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r>
              <a:rPr lang="en-GB" sz="3000" b="1" dirty="0">
                <a:solidFill>
                  <a:schemeClr val="bg1"/>
                </a:solidFill>
                <a:latin typeface="Consolas" pitchFamily="49" charset="0"/>
                <a:cs typeface="Consolas" pitchFamily="49" charset="0"/>
              </a:rPr>
              <a:t>Constructor[] </a:t>
            </a:r>
            <a:r>
              <a:rPr lang="en-GB" sz="3000" b="1" dirty="0">
                <a:latin typeface="Consolas" pitchFamily="49" charset="0"/>
                <a:cs typeface="Consolas" pitchFamily="49" charset="0"/>
              </a:rPr>
              <a:t>ctors =     </a:t>
            </a:r>
          </a:p>
          <a:p>
            <a:r>
              <a:rPr lang="en-GB" sz="3000" b="1" dirty="0">
                <a:solidFill>
                  <a:srgbClr val="FBEEDC"/>
                </a:solidFill>
                <a:latin typeface="Consolas" pitchFamily="49" charset="0"/>
                <a:cs typeface="Consolas" pitchFamily="49" charset="0"/>
              </a:rPr>
              <a:t>              </a:t>
            </a:r>
            <a:r>
              <a:rPr lang="en-GB" sz="3000" b="1" dirty="0">
                <a:latin typeface="Consolas" pitchFamily="49" charset="0"/>
                <a:cs typeface="Consolas" pitchFamily="49" charset="0"/>
              </a:rPr>
              <a:t>aClass.</a:t>
            </a:r>
            <a:r>
              <a:rPr lang="en-GB" sz="3000" b="1" dirty="0">
                <a:solidFill>
                  <a:schemeClr val="bg1"/>
                </a:solidFill>
                <a:latin typeface="Consolas" pitchFamily="49" charset="0"/>
                <a:cs typeface="Consolas" pitchFamily="49" charset="0"/>
              </a:rPr>
              <a:t>getDeclaredConstructors()</a:t>
            </a:r>
            <a:r>
              <a:rPr lang="en-GB" sz="3000" b="1" dirty="0">
                <a:latin typeface="Consolas" pitchFamily="49" charset="0"/>
                <a:cs typeface="Consolas" pitchFamily="49" charset="0"/>
              </a:rPr>
              <a:t>;</a:t>
            </a:r>
          </a:p>
        </p:txBody>
      </p:sp>
      <p:sp>
        <p:nvSpPr>
          <p:cNvPr id="7" name="Rectangle 6"/>
          <p:cNvSpPr>
            <a:spLocks noChangeArrowheads="1"/>
          </p:cNvSpPr>
          <p:nvPr/>
        </p:nvSpPr>
        <p:spPr bwMode="auto">
          <a:xfrm>
            <a:off x="612274" y="4953000"/>
            <a:ext cx="10071277" cy="116955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Constructor</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ctor =</a:t>
            </a:r>
          </a:p>
          <a:p>
            <a:pPr fontAlgn="base">
              <a:spcBef>
                <a:spcPts val="1200"/>
              </a:spcBef>
            </a:pPr>
            <a:r>
              <a:rPr lang="en-US" sz="3000" b="1" noProof="1">
                <a:latin typeface="Consolas" pitchFamily="49" charset="0"/>
                <a:cs typeface="Consolas" pitchFamily="49" charset="0"/>
              </a:rPr>
              <a:t>           aClass.</a:t>
            </a:r>
            <a:r>
              <a:rPr lang="en-US" sz="3000" b="1" noProof="1">
                <a:solidFill>
                  <a:schemeClr val="bg1"/>
                </a:solidFill>
                <a:latin typeface="Consolas" pitchFamily="49" charset="0"/>
                <a:cs typeface="Consolas" pitchFamily="49" charset="0"/>
              </a:rPr>
              <a:t>getConstructor(String.class)</a:t>
            </a:r>
            <a:r>
              <a:rPr lang="en-US" sz="3000" b="1" noProof="1">
                <a:latin typeface="Consolas" pitchFamily="49" charset="0"/>
                <a:cs typeface="Consolas" pitchFamily="49" charset="0"/>
              </a:rPr>
              <a:t>;</a:t>
            </a:r>
          </a:p>
        </p:txBody>
      </p:sp>
      <p:sp>
        <p:nvSpPr>
          <p:cNvPr id="8" name="Slide Number">
            <a:extLst>
              <a:ext uri="{FF2B5EF4-FFF2-40B4-BE49-F238E27FC236}">
                <a16:creationId xmlns:a16="http://schemas.microsoft.com/office/drawing/2014/main" id="{74C4FF28-44FE-47C7-8D05-4440F1F9D72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176</a:t>
            </a:fld>
            <a:endParaRPr lang="en-US" noProof="0" dirty="0"/>
          </a:p>
        </p:txBody>
      </p:sp>
    </p:spTree>
    <p:extLst>
      <p:ext uri="{BB962C8B-B14F-4D97-AF65-F5344CB8AC3E}">
        <p14:creationId xmlns:p14="http://schemas.microsoft.com/office/powerpoint/2010/main" val="36281414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66801"/>
            <a:ext cx="11998412" cy="5570355"/>
          </a:xfrm>
        </p:spPr>
        <p:txBody>
          <a:bodyPr>
            <a:normAutofit/>
          </a:bodyPr>
          <a:lstStyle/>
          <a:p>
            <a:pPr>
              <a:spcAft>
                <a:spcPts val="0"/>
              </a:spcAft>
            </a:pPr>
            <a:r>
              <a:rPr lang="bg-BG" dirty="0"/>
              <a:t>Взимаме</a:t>
            </a:r>
            <a:r>
              <a:rPr lang="en-US" dirty="0"/>
              <a:t> </a:t>
            </a:r>
            <a:r>
              <a:rPr lang="bg-BG" b="1" dirty="0">
                <a:solidFill>
                  <a:schemeClr val="bg1"/>
                </a:solidFill>
              </a:rPr>
              <a:t>типове параметри</a:t>
            </a:r>
            <a:endParaRPr lang="en-US" b="1" dirty="0">
              <a:solidFill>
                <a:schemeClr val="bg1"/>
              </a:solidFill>
            </a:endParaRPr>
          </a:p>
          <a:p>
            <a:pPr marL="0" indent="0">
              <a:spcBef>
                <a:spcPts val="1800"/>
              </a:spcBef>
              <a:buNone/>
            </a:pPr>
            <a:endParaRPr lang="en-US" dirty="0"/>
          </a:p>
          <a:p>
            <a:pPr marL="0" indent="0">
              <a:spcBef>
                <a:spcPts val="0"/>
              </a:spcBef>
              <a:buNone/>
            </a:pPr>
            <a:endParaRPr lang="en-US" dirty="0"/>
          </a:p>
          <a:p>
            <a:pPr>
              <a:spcBef>
                <a:spcPts val="0"/>
              </a:spcBef>
              <a:buClr>
                <a:schemeClr val="tx1"/>
              </a:buClr>
            </a:pPr>
            <a:r>
              <a:rPr lang="bg-BG" b="1" dirty="0">
                <a:solidFill>
                  <a:schemeClr val="bg1"/>
                </a:solidFill>
              </a:rPr>
              <a:t>Инстанциране на обекти </a:t>
            </a:r>
            <a:r>
              <a:rPr lang="bg-BG" dirty="0"/>
              <a:t>чрез конструктор</a:t>
            </a:r>
            <a:endParaRPr lang="en-US" dirty="0">
              <a:solidFill>
                <a:schemeClr val="tx2">
                  <a:lumMod val="75000"/>
                </a:schemeClr>
              </a:solidFill>
            </a:endParaRPr>
          </a:p>
        </p:txBody>
      </p:sp>
      <p:sp>
        <p:nvSpPr>
          <p:cNvPr id="793602" name="Rectangle 2"/>
          <p:cNvSpPr>
            <a:spLocks noGrp="1" noChangeArrowheads="1"/>
          </p:cNvSpPr>
          <p:nvPr>
            <p:ph type="title"/>
          </p:nvPr>
        </p:nvSpPr>
        <p:spPr/>
        <p:txBody>
          <a:bodyPr/>
          <a:lstStyle/>
          <a:p>
            <a:r>
              <a:rPr lang="bg-BG" dirty="0"/>
              <a:t>Конструктори</a:t>
            </a:r>
            <a:r>
              <a:rPr lang="en-US" dirty="0"/>
              <a:t> (2)</a:t>
            </a:r>
            <a:endParaRPr lang="en-GB" dirty="0"/>
          </a:p>
        </p:txBody>
      </p:sp>
      <p:sp>
        <p:nvSpPr>
          <p:cNvPr id="14" name="Rectangle 13"/>
          <p:cNvSpPr>
            <a:spLocks noChangeArrowheads="1"/>
          </p:cNvSpPr>
          <p:nvPr/>
        </p:nvSpPr>
        <p:spPr bwMode="auto">
          <a:xfrm>
            <a:off x="612274" y="1752600"/>
            <a:ext cx="10304542" cy="116955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Class[] </a:t>
            </a:r>
            <a:r>
              <a:rPr lang="en-US" sz="3000" b="1" noProof="1">
                <a:latin typeface="Consolas" pitchFamily="49" charset="0"/>
                <a:cs typeface="Consolas" pitchFamily="49" charset="0"/>
              </a:rPr>
              <a:t>parameterTypes = </a:t>
            </a:r>
          </a:p>
          <a:p>
            <a:pPr fontAlgn="base">
              <a:spcBef>
                <a:spcPts val="1200"/>
              </a:spcBef>
            </a:pPr>
            <a:r>
              <a:rPr lang="en-US" sz="3000" b="1" noProof="1">
                <a:latin typeface="Consolas" pitchFamily="49" charset="0"/>
                <a:cs typeface="Consolas" pitchFamily="49" charset="0"/>
              </a:rPr>
              <a:t>					ctor</a:t>
            </a:r>
            <a:r>
              <a:rPr lang="en-US" sz="3000" b="1" noProof="1">
                <a:latin typeface="Consolas" pitchFamily="49" charset="0"/>
              </a:rPr>
              <a:t>.</a:t>
            </a:r>
            <a:r>
              <a:rPr lang="en-US" sz="3000" b="1" noProof="1">
                <a:solidFill>
                  <a:schemeClr val="bg1"/>
                </a:solidFill>
                <a:latin typeface="Consolas" pitchFamily="49" charset="0"/>
                <a:cs typeface="Consolas" pitchFamily="49" charset="0"/>
              </a:rPr>
              <a:t>getParameterTypes()</a:t>
            </a:r>
            <a:r>
              <a:rPr lang="en-US" sz="3000" b="1" noProof="1">
                <a:latin typeface="Consolas" pitchFamily="49" charset="0"/>
              </a:rPr>
              <a:t>;</a:t>
            </a:r>
          </a:p>
        </p:txBody>
      </p:sp>
      <p:sp>
        <p:nvSpPr>
          <p:cNvPr id="7" name="Rectangle 6"/>
          <p:cNvSpPr>
            <a:spLocks noChangeArrowheads="1"/>
          </p:cNvSpPr>
          <p:nvPr/>
        </p:nvSpPr>
        <p:spPr bwMode="auto">
          <a:xfrm>
            <a:off x="612272" y="3850429"/>
            <a:ext cx="10304543"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Constructor</a:t>
            </a:r>
            <a:r>
              <a:rPr lang="en-US" sz="3000" b="1" noProof="1">
                <a:solidFill>
                  <a:srgbClr val="FBEEDC"/>
                </a:solidFill>
                <a:latin typeface="Consolas" pitchFamily="49" charset="0"/>
                <a:cs typeface="Consolas" pitchFamily="49" charset="0"/>
              </a:rPr>
              <a:t> </a:t>
            </a:r>
            <a:r>
              <a:rPr lang="en-US" sz="3000" b="1" noProof="1">
                <a:latin typeface="Consolas" pitchFamily="49" charset="0"/>
                <a:cs typeface="Consolas" pitchFamily="49" charset="0"/>
              </a:rPr>
              <a:t>constructor =  MyObject.class.</a:t>
            </a:r>
            <a:r>
              <a:rPr lang="en-US" sz="3000" b="1" noProof="1">
                <a:solidFill>
                  <a:schemeClr val="bg1"/>
                </a:solidFill>
                <a:latin typeface="Consolas" pitchFamily="49" charset="0"/>
                <a:cs typeface="Consolas" pitchFamily="49" charset="0"/>
              </a:rPr>
              <a:t>getConstructor</a:t>
            </a:r>
            <a:r>
              <a:rPr lang="en-US" sz="3000" b="1" noProof="1">
                <a:latin typeface="Consolas" pitchFamily="49" charset="0"/>
                <a:cs typeface="Consolas" pitchFamily="49" charset="0"/>
              </a:rPr>
              <a:t>(String.class);</a:t>
            </a:r>
          </a:p>
          <a:p>
            <a:pPr fontAlgn="base">
              <a:spcBef>
                <a:spcPts val="1200"/>
              </a:spcBef>
            </a:pPr>
            <a:r>
              <a:rPr lang="en-US" sz="3000" b="1" noProof="1">
                <a:latin typeface="Consolas" pitchFamily="49" charset="0"/>
                <a:cs typeface="Consolas" pitchFamily="49" charset="0"/>
              </a:rPr>
              <a:t>MyObject myObject = </a:t>
            </a:r>
            <a:r>
              <a:rPr lang="en-US" sz="3000" b="1" noProof="1">
                <a:solidFill>
                  <a:schemeClr val="bg1"/>
                </a:solidFill>
                <a:latin typeface="Consolas" pitchFamily="49" charset="0"/>
                <a:cs typeface="Consolas" pitchFamily="49" charset="0"/>
              </a:rPr>
              <a:t>(MyObject)</a:t>
            </a:r>
            <a:r>
              <a:rPr lang="en-US" sz="3000" b="1" noProof="1">
                <a:latin typeface="Consolas" pitchFamily="49" charset="0"/>
                <a:cs typeface="Consolas" pitchFamily="49" charset="0"/>
              </a:rPr>
              <a:t>constructor</a:t>
            </a:r>
          </a:p>
          <a:p>
            <a:pPr fontAlgn="base">
              <a:spcBef>
                <a:spcPts val="1200"/>
              </a:spcBef>
            </a:pPr>
            <a:r>
              <a:rPr lang="en-US" sz="3000" b="1" noProof="1">
                <a:latin typeface="Consolas" pitchFamily="49" charset="0"/>
                <a:cs typeface="Consolas" pitchFamily="49" charset="0"/>
              </a:rPr>
              <a:t>						.</a:t>
            </a:r>
            <a:r>
              <a:rPr lang="en-US" sz="3000" b="1" noProof="1">
                <a:solidFill>
                  <a:schemeClr val="bg1"/>
                </a:solidFill>
                <a:latin typeface="Consolas" pitchFamily="49" charset="0"/>
                <a:cs typeface="Consolas" pitchFamily="49" charset="0"/>
              </a:rPr>
              <a:t>newInstance("arg1")</a:t>
            </a:r>
            <a:r>
              <a:rPr lang="en-US" sz="3000" b="1" noProof="1">
                <a:latin typeface="Consolas" pitchFamily="49" charset="0"/>
                <a:cs typeface="Consolas" pitchFamily="49" charset="0"/>
              </a:rPr>
              <a:t>;</a:t>
            </a:r>
          </a:p>
        </p:txBody>
      </p:sp>
      <p:sp>
        <p:nvSpPr>
          <p:cNvPr id="8" name="Slide Number">
            <a:extLst>
              <a:ext uri="{FF2B5EF4-FFF2-40B4-BE49-F238E27FC236}">
                <a16:creationId xmlns:a16="http://schemas.microsoft.com/office/drawing/2014/main" id="{D67F5D0C-9968-41E2-9A37-2ED6811C449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177</a:t>
            </a:fld>
            <a:endParaRPr lang="en-US" noProof="0" dirty="0"/>
          </a:p>
        </p:txBody>
      </p:sp>
    </p:spTree>
    <p:extLst>
      <p:ext uri="{BB962C8B-B14F-4D97-AF65-F5344CB8AC3E}">
        <p14:creationId xmlns:p14="http://schemas.microsoft.com/office/powerpoint/2010/main" val="12550102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70666"/>
            <a:ext cx="11998412" cy="5570355"/>
          </a:xfrm>
        </p:spPr>
        <p:txBody>
          <a:bodyPr>
            <a:normAutofit/>
          </a:bodyPr>
          <a:lstStyle/>
          <a:p>
            <a:r>
              <a:rPr lang="bg-BG" dirty="0"/>
              <a:t>Получаваме</a:t>
            </a:r>
            <a:r>
              <a:rPr lang="en-US" dirty="0"/>
              <a:t> </a:t>
            </a:r>
            <a:r>
              <a:rPr lang="bg-BG" b="1" dirty="0">
                <a:solidFill>
                  <a:schemeClr val="bg1"/>
                </a:solidFill>
              </a:rPr>
              <a:t>публични</a:t>
            </a:r>
            <a:r>
              <a:rPr lang="en-US" dirty="0"/>
              <a:t> </a:t>
            </a:r>
            <a:r>
              <a:rPr lang="bg-BG" dirty="0"/>
              <a:t>полета</a:t>
            </a:r>
            <a:endParaRPr lang="en-US" dirty="0">
              <a:solidFill>
                <a:schemeClr val="tx2">
                  <a:lumMod val="75000"/>
                </a:schemeClr>
              </a:solidFill>
            </a:endParaRPr>
          </a:p>
          <a:p>
            <a:pPr marL="0" indent="0">
              <a:spcBef>
                <a:spcPts val="4200"/>
              </a:spcBef>
              <a:buNone/>
            </a:pPr>
            <a:endParaRPr lang="en-US" dirty="0"/>
          </a:p>
          <a:p>
            <a:r>
              <a:rPr lang="bg-BG" dirty="0"/>
              <a:t>Получаваме</a:t>
            </a:r>
            <a:r>
              <a:rPr lang="en-US" dirty="0"/>
              <a:t> </a:t>
            </a:r>
            <a:r>
              <a:rPr lang="bg-BG" b="1" dirty="0">
                <a:solidFill>
                  <a:schemeClr val="bg1"/>
                </a:solidFill>
              </a:rPr>
              <a:t>всички </a:t>
            </a:r>
            <a:r>
              <a:rPr lang="en-US" dirty="0">
                <a:solidFill>
                  <a:schemeClr val="tx2">
                    <a:lumMod val="75000"/>
                  </a:schemeClr>
                </a:solidFill>
              </a:rPr>
              <a:t> </a:t>
            </a:r>
            <a:r>
              <a:rPr lang="bg-BG" dirty="0"/>
              <a:t>полета</a:t>
            </a:r>
            <a:r>
              <a:rPr lang="en-US" dirty="0">
                <a:solidFill>
                  <a:schemeClr val="tx2">
                    <a:lumMod val="75000"/>
                  </a:schemeClr>
                </a:solidFill>
              </a:rPr>
              <a:t> </a:t>
            </a:r>
          </a:p>
          <a:p>
            <a:pPr marL="0" indent="0">
              <a:spcBef>
                <a:spcPts val="1800"/>
              </a:spcBef>
              <a:buNone/>
            </a:pPr>
            <a:endParaRPr lang="en-US" dirty="0">
              <a:solidFill>
                <a:schemeClr val="tx2">
                  <a:lumMod val="75000"/>
                </a:schemeClr>
              </a:solidFill>
            </a:endParaRPr>
          </a:p>
          <a:p>
            <a:r>
              <a:rPr lang="bg-BG" dirty="0"/>
              <a:t>Взимаме </a:t>
            </a:r>
            <a:r>
              <a:rPr lang="bg-BG" b="1" dirty="0">
                <a:solidFill>
                  <a:schemeClr val="bg1"/>
                </a:solidFill>
              </a:rPr>
              <a:t>име и тип на </a:t>
            </a:r>
            <a:r>
              <a:rPr lang="bg-BG" dirty="0"/>
              <a:t>полето</a:t>
            </a:r>
            <a:endParaRPr lang="en-US" b="1" dirty="0">
              <a:solidFill>
                <a:schemeClr val="bg1"/>
              </a:solidFill>
            </a:endParaRPr>
          </a:p>
        </p:txBody>
      </p:sp>
      <p:sp>
        <p:nvSpPr>
          <p:cNvPr id="793602" name="Rectangle 2"/>
          <p:cNvSpPr>
            <a:spLocks noGrp="1" noChangeArrowheads="1"/>
          </p:cNvSpPr>
          <p:nvPr>
            <p:ph type="title"/>
          </p:nvPr>
        </p:nvSpPr>
        <p:spPr/>
        <p:txBody>
          <a:bodyPr/>
          <a:lstStyle/>
          <a:p>
            <a:r>
              <a:rPr lang="bg-BG" dirty="0"/>
              <a:t>Име и тип на полетата</a:t>
            </a:r>
            <a:endParaRPr lang="en-GB" dirty="0"/>
          </a:p>
        </p:txBody>
      </p:sp>
      <p:sp>
        <p:nvSpPr>
          <p:cNvPr id="14" name="Rectangle 13"/>
          <p:cNvSpPr>
            <a:spLocks noChangeArrowheads="1"/>
          </p:cNvSpPr>
          <p:nvPr/>
        </p:nvSpPr>
        <p:spPr bwMode="auto">
          <a:xfrm>
            <a:off x="614830" y="1676400"/>
            <a:ext cx="9555537" cy="116955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Field</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field = aClas</a:t>
            </a:r>
            <a:r>
              <a:rPr lang="en-US" sz="3000" b="1" noProof="1">
                <a:latin typeface="Consolas" pitchFamily="49" charset="0"/>
              </a:rPr>
              <a:t>s.</a:t>
            </a:r>
            <a:r>
              <a:rPr lang="en-US" sz="3000" b="1" noProof="1">
                <a:solidFill>
                  <a:schemeClr val="bg1"/>
                </a:solidFill>
                <a:latin typeface="Consolas" pitchFamily="49" charset="0"/>
                <a:cs typeface="Consolas" pitchFamily="49" charset="0"/>
              </a:rPr>
              <a:t>getField("somefield")</a:t>
            </a:r>
            <a:r>
              <a:rPr lang="en-US" sz="3000" b="1" noProof="1">
                <a:latin typeface="Consolas" pitchFamily="49" charset="0"/>
              </a:rPr>
              <a:t>;</a:t>
            </a:r>
          </a:p>
          <a:p>
            <a:pPr fontAlgn="base">
              <a:spcBef>
                <a:spcPts val="1200"/>
              </a:spcBef>
            </a:pPr>
            <a:r>
              <a:rPr lang="en-US" sz="3000" b="1" noProof="1">
                <a:solidFill>
                  <a:schemeClr val="bg1"/>
                </a:solidFill>
                <a:latin typeface="Consolas" pitchFamily="49" charset="0"/>
                <a:cs typeface="Consolas" pitchFamily="49" charset="0"/>
              </a:rPr>
              <a:t>Field[] </a:t>
            </a:r>
            <a:r>
              <a:rPr lang="en-US" sz="3000" b="1" noProof="1">
                <a:latin typeface="Consolas" pitchFamily="49" charset="0"/>
                <a:cs typeface="Consolas" pitchFamily="49" charset="0"/>
              </a:rPr>
              <a:t>fields = aClass</a:t>
            </a:r>
            <a:r>
              <a:rPr lang="en-US" sz="3000" b="1" noProof="1">
                <a:latin typeface="Consolas" pitchFamily="49" charset="0"/>
              </a:rPr>
              <a:t>.</a:t>
            </a:r>
            <a:r>
              <a:rPr lang="en-US" sz="3000" b="1" noProof="1">
                <a:solidFill>
                  <a:schemeClr val="bg1"/>
                </a:solidFill>
                <a:latin typeface="Consolas" pitchFamily="49" charset="0"/>
                <a:cs typeface="Consolas" pitchFamily="49" charset="0"/>
              </a:rPr>
              <a:t>getFields()</a:t>
            </a:r>
            <a:r>
              <a:rPr lang="en-US" sz="3000" b="1" noProof="1">
                <a:latin typeface="Consolas" pitchFamily="49" charset="0"/>
              </a:rPr>
              <a:t>;</a:t>
            </a:r>
          </a:p>
        </p:txBody>
      </p:sp>
      <p:sp>
        <p:nvSpPr>
          <p:cNvPr id="9" name="Rectangle 8"/>
          <p:cNvSpPr>
            <a:spLocks noChangeArrowheads="1"/>
          </p:cNvSpPr>
          <p:nvPr/>
        </p:nvSpPr>
        <p:spPr bwMode="auto">
          <a:xfrm>
            <a:off x="614830" y="3654433"/>
            <a:ext cx="9555537" cy="5539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3000" b="1" noProof="1">
                <a:solidFill>
                  <a:schemeClr val="bg1"/>
                </a:solidFill>
                <a:latin typeface="Consolas" pitchFamily="49" charset="0"/>
                <a:cs typeface="Consolas" pitchFamily="49" charset="0"/>
              </a:rPr>
              <a:t>Field[] </a:t>
            </a:r>
            <a:r>
              <a:rPr lang="en-US" sz="3000" b="1" noProof="1">
                <a:latin typeface="Consolas" pitchFamily="49" charset="0"/>
                <a:cs typeface="Consolas" pitchFamily="49" charset="0"/>
              </a:rPr>
              <a:t>fields = aClass.</a:t>
            </a:r>
            <a:r>
              <a:rPr lang="en-US" sz="3000" b="1" noProof="1">
                <a:solidFill>
                  <a:schemeClr val="bg1"/>
                </a:solidFill>
                <a:latin typeface="Consolas" pitchFamily="49" charset="0"/>
                <a:cs typeface="Consolas" pitchFamily="49" charset="0"/>
              </a:rPr>
              <a:t>getDeclaredFields()</a:t>
            </a:r>
            <a:r>
              <a:rPr lang="en-US" sz="3000" b="1" noProof="1">
                <a:latin typeface="Consolas" pitchFamily="49" charset="0"/>
                <a:cs typeface="Consolas" pitchFamily="49" charset="0"/>
              </a:rPr>
              <a:t>;</a:t>
            </a:r>
          </a:p>
        </p:txBody>
      </p:sp>
      <p:sp>
        <p:nvSpPr>
          <p:cNvPr id="7" name="Rectangle 6"/>
          <p:cNvSpPr>
            <a:spLocks noChangeArrowheads="1"/>
          </p:cNvSpPr>
          <p:nvPr/>
        </p:nvSpPr>
        <p:spPr bwMode="auto">
          <a:xfrm>
            <a:off x="614830" y="5105400"/>
            <a:ext cx="9555537" cy="116955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String</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fieldName = field.</a:t>
            </a:r>
            <a:r>
              <a:rPr lang="en-US" sz="3000" b="1" noProof="1">
                <a:solidFill>
                  <a:schemeClr val="bg1"/>
                </a:solidFill>
                <a:latin typeface="Consolas" pitchFamily="49" charset="0"/>
                <a:cs typeface="Consolas" pitchFamily="49" charset="0"/>
              </a:rPr>
              <a:t>getName()</a:t>
            </a:r>
            <a:r>
              <a:rPr lang="en-US" sz="3000" b="1" noProof="1">
                <a:latin typeface="Consolas" pitchFamily="49" charset="0"/>
                <a:cs typeface="Consolas" pitchFamily="49" charset="0"/>
              </a:rPr>
              <a:t>;</a:t>
            </a:r>
          </a:p>
          <a:p>
            <a:pPr fontAlgn="base">
              <a:spcBef>
                <a:spcPts val="1200"/>
              </a:spcBef>
            </a:pPr>
            <a:r>
              <a:rPr lang="en-US" sz="3000" b="1" noProof="1">
                <a:solidFill>
                  <a:schemeClr val="bg1"/>
                </a:solidFill>
                <a:latin typeface="Consolas" pitchFamily="49" charset="0"/>
                <a:cs typeface="Consolas" pitchFamily="49" charset="0"/>
              </a:rPr>
              <a:t>Object</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fieldType = field.</a:t>
            </a:r>
            <a:r>
              <a:rPr lang="en-US" sz="3000" b="1" noProof="1">
                <a:solidFill>
                  <a:schemeClr val="bg1"/>
                </a:solidFill>
                <a:latin typeface="Consolas" pitchFamily="49" charset="0"/>
                <a:cs typeface="Consolas" pitchFamily="49" charset="0"/>
              </a:rPr>
              <a:t>getType()</a:t>
            </a:r>
            <a:r>
              <a:rPr lang="en-US" sz="3000" b="1" noProof="1">
                <a:latin typeface="Consolas" pitchFamily="49" charset="0"/>
                <a:cs typeface="Consolas" pitchFamily="49" charset="0"/>
              </a:rPr>
              <a:t>;</a:t>
            </a:r>
          </a:p>
        </p:txBody>
      </p:sp>
      <p:sp>
        <p:nvSpPr>
          <p:cNvPr id="8" name="Slide Number">
            <a:extLst>
              <a:ext uri="{FF2B5EF4-FFF2-40B4-BE49-F238E27FC236}">
                <a16:creationId xmlns:a16="http://schemas.microsoft.com/office/drawing/2014/main" id="{7C812EB6-EC39-462C-A691-05D0AB18047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178</a:t>
            </a:fld>
            <a:endParaRPr lang="en-US" noProof="0" dirty="0"/>
          </a:p>
        </p:txBody>
      </p:sp>
    </p:spTree>
    <p:extLst>
      <p:ext uri="{BB962C8B-B14F-4D97-AF65-F5344CB8AC3E}">
        <p14:creationId xmlns:p14="http://schemas.microsoft.com/office/powerpoint/2010/main" val="1591941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66801"/>
            <a:ext cx="11998412" cy="5570355"/>
          </a:xfrm>
        </p:spPr>
        <p:txBody>
          <a:bodyPr>
            <a:normAutofit/>
          </a:bodyPr>
          <a:lstStyle/>
          <a:p>
            <a:pPr>
              <a:spcBef>
                <a:spcPts val="1800"/>
              </a:spcBef>
            </a:pPr>
            <a:r>
              <a:rPr lang="ru-RU" dirty="0"/>
              <a:t>Задаване на стойност за полето</a:t>
            </a:r>
            <a:endParaRPr lang="en-US" dirty="0">
              <a:solidFill>
                <a:schemeClr val="tx2">
                  <a:lumMod val="75000"/>
                </a:schemeClr>
              </a:solidFill>
            </a:endParaRPr>
          </a:p>
        </p:txBody>
      </p:sp>
      <p:sp>
        <p:nvSpPr>
          <p:cNvPr id="793602" name="Rectangle 2"/>
          <p:cNvSpPr>
            <a:spLocks noGrp="1" noChangeArrowheads="1"/>
          </p:cNvSpPr>
          <p:nvPr>
            <p:ph type="title"/>
          </p:nvPr>
        </p:nvSpPr>
        <p:spPr/>
        <p:txBody>
          <a:bodyPr/>
          <a:lstStyle/>
          <a:p>
            <a:r>
              <a:rPr lang="bg-BG" dirty="0"/>
              <a:t>Задаване и получаване на полета</a:t>
            </a:r>
            <a:endParaRPr lang="en-GB" dirty="0"/>
          </a:p>
        </p:txBody>
      </p:sp>
      <p:sp>
        <p:nvSpPr>
          <p:cNvPr id="14" name="Rectangle 13"/>
          <p:cNvSpPr>
            <a:spLocks noChangeArrowheads="1"/>
          </p:cNvSpPr>
          <p:nvPr/>
        </p:nvSpPr>
        <p:spPr bwMode="auto">
          <a:xfrm>
            <a:off x="615819" y="1715278"/>
            <a:ext cx="10386527" cy="360098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cs typeface="Consolas" pitchFamily="49" charset="0"/>
              </a:rPr>
              <a:t>Class aClass = MyObject.class;</a:t>
            </a:r>
          </a:p>
          <a:p>
            <a:pPr fontAlgn="base">
              <a:spcBef>
                <a:spcPts val="1200"/>
              </a:spcBef>
            </a:pPr>
            <a:r>
              <a:rPr lang="en-US" sz="2800" b="1" noProof="1">
                <a:latin typeface="Consolas" pitchFamily="49" charset="0"/>
                <a:cs typeface="Consolas" pitchFamily="49" charset="0"/>
              </a:rPr>
              <a:t>Field field = aClass.</a:t>
            </a:r>
            <a:r>
              <a:rPr lang="en-US" sz="2800" b="1" noProof="1">
                <a:solidFill>
                  <a:schemeClr val="bg1"/>
                </a:solidFill>
                <a:latin typeface="Consolas" pitchFamily="49" charset="0"/>
                <a:cs typeface="Consolas" pitchFamily="49" charset="0"/>
              </a:rPr>
              <a:t>getDeclaredField(</a:t>
            </a:r>
            <a:r>
              <a:rPr lang="en-US" sz="2800" b="1" noProof="1">
                <a:latin typeface="Consolas" pitchFamily="49" charset="0"/>
                <a:cs typeface="Consolas" pitchFamily="49" charset="0"/>
              </a:rPr>
              <a:t>"someField"</a:t>
            </a:r>
            <a:r>
              <a:rPr lang="en-US" sz="2800" b="1" noProof="1">
                <a:solidFill>
                  <a:schemeClr val="bg1"/>
                </a:solidFill>
                <a:latin typeface="Consolas" pitchFamily="49" charset="0"/>
                <a:cs typeface="Consolas" pitchFamily="49" charset="0"/>
              </a:rPr>
              <a:t>)</a:t>
            </a:r>
            <a:r>
              <a:rPr lang="en-US" sz="2800" b="1" noProof="1">
                <a:latin typeface="Consolas" pitchFamily="49" charset="0"/>
                <a:cs typeface="Consolas" pitchFamily="49" charset="0"/>
              </a:rPr>
              <a:t>;</a:t>
            </a:r>
          </a:p>
          <a:p>
            <a:pPr fontAlgn="base">
              <a:spcBef>
                <a:spcPts val="1200"/>
              </a:spcBef>
            </a:pPr>
            <a:r>
              <a:rPr lang="en-US" sz="2800" b="1" noProof="1">
                <a:latin typeface="Consolas" pitchFamily="49" charset="0"/>
                <a:cs typeface="Consolas" pitchFamily="49" charset="0"/>
              </a:rPr>
              <a:t>MyObject</a:t>
            </a:r>
            <a:r>
              <a:rPr lang="en-US" sz="2800" b="1" noProof="1">
                <a:solidFill>
                  <a:srgbClr val="FBEEDC"/>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objectInstance</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 new MyObject();</a:t>
            </a:r>
          </a:p>
          <a:p>
            <a:pPr fontAlgn="base">
              <a:spcBef>
                <a:spcPts val="1200"/>
              </a:spcBef>
            </a:pPr>
            <a:r>
              <a:rPr lang="en-US" sz="2800" b="1" noProof="1">
                <a:latin typeface="Consolas" pitchFamily="49" charset="0"/>
                <a:cs typeface="Consolas" pitchFamily="49" charset="0"/>
              </a:rPr>
              <a:t>field.</a:t>
            </a:r>
            <a:r>
              <a:rPr lang="en-US" sz="2800" b="1" noProof="1">
                <a:solidFill>
                  <a:schemeClr val="bg1"/>
                </a:solidFill>
                <a:latin typeface="Consolas" pitchFamily="49" charset="0"/>
                <a:cs typeface="Consolas" pitchFamily="49" charset="0"/>
              </a:rPr>
              <a:t>setAccessible(true)</a:t>
            </a:r>
            <a:r>
              <a:rPr lang="en-US" sz="2800" b="1" noProof="1">
                <a:latin typeface="Consolas" pitchFamily="49" charset="0"/>
                <a:cs typeface="Consolas" pitchFamily="49" charset="0"/>
              </a:rPr>
              <a:t>;</a:t>
            </a:r>
          </a:p>
          <a:p>
            <a:pPr fontAlgn="base">
              <a:spcBef>
                <a:spcPts val="1200"/>
              </a:spcBef>
              <a:spcAft>
                <a:spcPts val="1200"/>
              </a:spcAft>
            </a:pPr>
            <a:r>
              <a:rPr lang="en-US" sz="2800" b="1" noProof="1">
                <a:latin typeface="Consolas" pitchFamily="49" charset="0"/>
                <a:cs typeface="Consolas" pitchFamily="49" charset="0"/>
              </a:rPr>
              <a:t>Object value = field.get(</a:t>
            </a:r>
            <a:r>
              <a:rPr lang="en-US" sz="2800" b="1" noProof="1">
                <a:solidFill>
                  <a:schemeClr val="bg1"/>
                </a:solidFill>
                <a:latin typeface="Consolas" pitchFamily="49" charset="0"/>
                <a:cs typeface="Consolas" pitchFamily="49" charset="0"/>
              </a:rPr>
              <a:t>objectInstance</a:t>
            </a:r>
            <a:r>
              <a:rPr lang="en-US" sz="2800" b="1" noProof="1">
                <a:latin typeface="Consolas" pitchFamily="49" charset="0"/>
                <a:cs typeface="Consolas" pitchFamily="49" charset="0"/>
              </a:rPr>
              <a:t>);</a:t>
            </a:r>
          </a:p>
          <a:p>
            <a:pPr fontAlgn="base">
              <a:spcBef>
                <a:spcPts val="1200"/>
              </a:spcBef>
            </a:pPr>
            <a:r>
              <a:rPr lang="en-US" sz="2800" b="1" noProof="1">
                <a:latin typeface="Consolas" pitchFamily="49" charset="0"/>
                <a:cs typeface="Consolas" pitchFamily="49" charset="0"/>
              </a:rPr>
              <a:t>field.set(</a:t>
            </a:r>
            <a:r>
              <a:rPr lang="en-US" sz="2800" b="1" noProof="1">
                <a:solidFill>
                  <a:schemeClr val="bg1"/>
                </a:solidFill>
                <a:latin typeface="Consolas" pitchFamily="49" charset="0"/>
                <a:cs typeface="Consolas" pitchFamily="49" charset="0"/>
              </a:rPr>
              <a:t>objectInstance</a:t>
            </a:r>
            <a:r>
              <a:rPr lang="en-US" sz="2800" b="1" noProof="1">
                <a:latin typeface="Consolas" pitchFamily="49" charset="0"/>
                <a:cs typeface="Consolas" pitchFamily="49" charset="0"/>
              </a:rPr>
              <a:t>, value);</a:t>
            </a:r>
          </a:p>
        </p:txBody>
      </p:sp>
      <p:sp>
        <p:nvSpPr>
          <p:cNvPr id="12" name="AutoShape 20"/>
          <p:cNvSpPr>
            <a:spLocks noChangeArrowheads="1"/>
          </p:cNvSpPr>
          <p:nvPr/>
        </p:nvSpPr>
        <p:spPr bwMode="auto">
          <a:xfrm>
            <a:off x="4761609" y="5173707"/>
            <a:ext cx="5924175" cy="1736646"/>
          </a:xfrm>
          <a:prstGeom prst="wedgeRoundRectCallout">
            <a:avLst>
              <a:gd name="adj1" fmla="val -54447"/>
              <a:gd name="adj2" fmla="val -40294"/>
              <a:gd name="adj3" fmla="val 16667"/>
            </a:avLst>
          </a:prstGeom>
          <a:solidFill>
            <a:schemeClr val="tx1">
              <a:alpha val="80000"/>
            </a:schemeClr>
          </a:solidFill>
          <a:ln w="9525" algn="ctr">
            <a:solidFill>
              <a:schemeClr val="tx1"/>
            </a:solidFill>
            <a:miter lim="800000"/>
            <a:headEnd/>
            <a:tailEnd/>
          </a:ln>
          <a:effectLst/>
        </p:spPr>
        <p:txBody>
          <a:bodyPr wrap="square" anchor="ctr">
            <a:spAutoFit/>
          </a:bodyPr>
          <a:lstStyle/>
          <a:p>
            <a:pPr algn="ctr">
              <a:defRPr/>
            </a:pPr>
            <a:r>
              <a:rPr lang="ru-RU" sz="2400" b="1" dirty="0">
                <a:solidFill>
                  <a:schemeClr val="bg2"/>
                </a:solidFill>
              </a:rPr>
              <a:t>Параметърът objectInstance, предаден на метода get и set, трябва да бъде екземпляр на класа, който притежава полето</a:t>
            </a:r>
            <a:endParaRPr lang="en-US" sz="2400" b="1" dirty="0">
              <a:solidFill>
                <a:schemeClr val="bg2"/>
              </a:solidFill>
            </a:endParaRPr>
          </a:p>
        </p:txBody>
      </p:sp>
      <p:sp>
        <p:nvSpPr>
          <p:cNvPr id="9" name="AutoShape 20">
            <a:extLst>
              <a:ext uri="{FF2B5EF4-FFF2-40B4-BE49-F238E27FC236}">
                <a16:creationId xmlns:a16="http://schemas.microsoft.com/office/drawing/2014/main" id="{0B6E65F0-A1C1-4E96-8F6F-A683DD87D03A}"/>
              </a:ext>
            </a:extLst>
          </p:cNvPr>
          <p:cNvSpPr>
            <a:spLocks noChangeArrowheads="1"/>
          </p:cNvSpPr>
          <p:nvPr/>
        </p:nvSpPr>
        <p:spPr bwMode="auto">
          <a:xfrm>
            <a:off x="6161317" y="3363686"/>
            <a:ext cx="3747793" cy="752049"/>
          </a:xfrm>
          <a:prstGeom prst="wedgeRoundRectCallout">
            <a:avLst>
              <a:gd name="adj1" fmla="val -55361"/>
              <a:gd name="adj2" fmla="val -12970"/>
              <a:gd name="adj3" fmla="val 16667"/>
            </a:avLst>
          </a:prstGeom>
          <a:solidFill>
            <a:schemeClr val="tx1">
              <a:alpha val="80000"/>
            </a:schemeClr>
          </a:solidFill>
          <a:ln w="9525" algn="ctr">
            <a:solidFill>
              <a:schemeClr val="tx1"/>
            </a:solidFill>
            <a:miter lim="800000"/>
            <a:headEnd/>
            <a:tailEnd/>
          </a:ln>
          <a:effectLst/>
        </p:spPr>
        <p:txBody>
          <a:bodyPr wrap="square" anchor="ctr">
            <a:noAutofit/>
          </a:bodyPr>
          <a:lstStyle/>
          <a:p>
            <a:pPr algn="ctr">
              <a:defRPr/>
            </a:pPr>
            <a:r>
              <a:rPr lang="en-US" sz="2400" b="1" dirty="0">
                <a:solidFill>
                  <a:schemeClr val="bg2"/>
                </a:solidFill>
              </a:rPr>
              <a:t>Change the behavior of the </a:t>
            </a:r>
            <a:r>
              <a:rPr lang="en-US" sz="2400" b="1" dirty="0" err="1">
                <a:solidFill>
                  <a:schemeClr val="bg1"/>
                </a:solidFill>
              </a:rPr>
              <a:t>AccessibleObject</a:t>
            </a:r>
            <a:endParaRPr lang="en-US" sz="2400" b="1" dirty="0">
              <a:solidFill>
                <a:schemeClr val="bg1"/>
              </a:solidFill>
            </a:endParaRPr>
          </a:p>
        </p:txBody>
      </p:sp>
      <p:sp>
        <p:nvSpPr>
          <p:cNvPr id="8" name="Slide Number">
            <a:extLst>
              <a:ext uri="{FF2B5EF4-FFF2-40B4-BE49-F238E27FC236}">
                <a16:creationId xmlns:a16="http://schemas.microsoft.com/office/drawing/2014/main" id="{82C613D5-AD64-4E03-8E07-AC3231DE587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179</a:t>
            </a:fld>
            <a:endParaRPr lang="en-US" noProof="0" dirty="0"/>
          </a:p>
        </p:txBody>
      </p:sp>
    </p:spTree>
    <p:extLst>
      <p:ext uri="{BB962C8B-B14F-4D97-AF65-F5344CB8AC3E}">
        <p14:creationId xmlns:p14="http://schemas.microsoft.com/office/powerpoint/2010/main" val="31232597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2CEFE89-1853-4451-977F-45899A1CFF17}"/>
              </a:ext>
            </a:extLst>
          </p:cNvPr>
          <p:cNvSpPr>
            <a:spLocks noGrp="1"/>
          </p:cNvSpPr>
          <p:nvPr>
            <p:ph type="body" sz="quarter" idx="10"/>
          </p:nvPr>
        </p:nvSpPr>
        <p:spPr>
          <a:xfrm>
            <a:off x="2065510" y="1121144"/>
            <a:ext cx="9929724" cy="5276048"/>
          </a:xfrm>
        </p:spPr>
        <p:txBody>
          <a:bodyPr/>
          <a:lstStyle/>
          <a:p>
            <a:r>
              <a:rPr lang="bg-BG" dirty="0"/>
              <a:t>Остовно се използава за </a:t>
            </a:r>
            <a:r>
              <a:rPr lang="bg-BG" b="1" dirty="0">
                <a:solidFill>
                  <a:schemeClr val="bg1"/>
                </a:solidFill>
              </a:rPr>
              <a:t>управление на паметта</a:t>
            </a:r>
            <a:r>
              <a:rPr lang="en-US" b="1" dirty="0">
                <a:solidFill>
                  <a:schemeClr val="bg1"/>
                </a:solidFill>
              </a:rPr>
              <a:t> </a:t>
            </a:r>
            <a:r>
              <a:rPr lang="bg-BG" dirty="0"/>
              <a:t>Може да се извиква с </a:t>
            </a:r>
            <a:r>
              <a:rPr lang="en-US" dirty="0"/>
              <a:t>:</a:t>
            </a:r>
          </a:p>
          <a:p>
            <a:pPr lvl="1"/>
            <a:r>
              <a:rPr lang="bg-BG" dirty="0"/>
              <a:t>Вложен клас</a:t>
            </a:r>
            <a:endParaRPr lang="en-US" dirty="0"/>
          </a:p>
          <a:p>
            <a:pPr lvl="1"/>
            <a:r>
              <a:rPr lang="bg-BG" dirty="0"/>
              <a:t>Променливи</a:t>
            </a:r>
            <a:endParaRPr lang="en-US" dirty="0"/>
          </a:p>
          <a:p>
            <a:pPr lvl="1"/>
            <a:r>
              <a:rPr lang="bg-BG" dirty="0"/>
              <a:t>Методи</a:t>
            </a:r>
            <a:endParaRPr lang="en-US" dirty="0"/>
          </a:p>
          <a:p>
            <a:pPr lvl="1"/>
            <a:r>
              <a:rPr lang="bg-BG" dirty="0"/>
              <a:t>Блокове</a:t>
            </a:r>
            <a:endParaRPr lang="en-US" dirty="0"/>
          </a:p>
          <a:p>
            <a:r>
              <a:rPr lang="bg-BG" dirty="0"/>
              <a:t>Принадлежи към класа </a:t>
            </a:r>
            <a:r>
              <a:rPr lang="en-US" dirty="0"/>
              <a:t>, </a:t>
            </a:r>
            <a:r>
              <a:rPr lang="bg-BG" dirty="0"/>
              <a:t>отколкото към инстанция на класа </a:t>
            </a:r>
            <a:endParaRPr lang="en-US" dirty="0"/>
          </a:p>
        </p:txBody>
      </p:sp>
      <p:sp>
        <p:nvSpPr>
          <p:cNvPr id="6" name="Title 5">
            <a:extLst>
              <a:ext uri="{FF2B5EF4-FFF2-40B4-BE49-F238E27FC236}">
                <a16:creationId xmlns:a16="http://schemas.microsoft.com/office/drawing/2014/main" id="{501D0558-1247-4931-830E-B6962320C0A7}"/>
              </a:ext>
            </a:extLst>
          </p:cNvPr>
          <p:cNvSpPr>
            <a:spLocks noGrp="1"/>
          </p:cNvSpPr>
          <p:nvPr>
            <p:ph type="title"/>
          </p:nvPr>
        </p:nvSpPr>
        <p:spPr/>
        <p:txBody>
          <a:bodyPr/>
          <a:lstStyle/>
          <a:p>
            <a:r>
              <a:rPr lang="bg-BG" dirty="0"/>
              <a:t>Статична дума</a:t>
            </a:r>
            <a:endParaRPr lang="en-US" dirty="0"/>
          </a:p>
        </p:txBody>
      </p:sp>
      <p:sp>
        <p:nvSpPr>
          <p:cNvPr id="8" name="Rectangle 7">
            <a:extLst>
              <a:ext uri="{FF2B5EF4-FFF2-40B4-BE49-F238E27FC236}">
                <a16:creationId xmlns:a16="http://schemas.microsoft.com/office/drawing/2014/main" id="{5614B466-8489-4CD5-95E2-F3C017687FB4}"/>
              </a:ext>
            </a:extLst>
          </p:cNvPr>
          <p:cNvSpPr>
            <a:spLocks noChangeArrowheads="1"/>
          </p:cNvSpPr>
          <p:nvPr/>
        </p:nvSpPr>
        <p:spPr bwMode="auto">
          <a:xfrm>
            <a:off x="6096000" y="2525374"/>
            <a:ext cx="5176058" cy="195745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static int count;</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static void increaseCount() {</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count++;</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a:t>
            </a:r>
          </a:p>
        </p:txBody>
      </p:sp>
      <p:sp>
        <p:nvSpPr>
          <p:cNvPr id="10" name="Slide Number">
            <a:extLst>
              <a:ext uri="{FF2B5EF4-FFF2-40B4-BE49-F238E27FC236}">
                <a16:creationId xmlns:a16="http://schemas.microsoft.com/office/drawing/2014/main" id="{346785B5-1B11-49E2-8627-C47CC4AA6F5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18</a:t>
            </a:fld>
            <a:endParaRPr lang="en-US" dirty="0"/>
          </a:p>
        </p:txBody>
      </p:sp>
    </p:spTree>
    <p:extLst>
      <p:ext uri="{BB962C8B-B14F-4D97-AF65-F5344CB8AC3E}">
        <p14:creationId xmlns:p14="http://schemas.microsoft.com/office/powerpoint/2010/main" val="7886943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70666"/>
            <a:ext cx="11998412" cy="5570355"/>
          </a:xfrm>
        </p:spPr>
        <p:txBody>
          <a:bodyPr>
            <a:normAutofit/>
          </a:bodyPr>
          <a:lstStyle/>
          <a:p>
            <a:r>
              <a:rPr lang="bg-BG" dirty="0"/>
              <a:t>Полечаваме</a:t>
            </a:r>
            <a:r>
              <a:rPr lang="en-US" dirty="0"/>
              <a:t> </a:t>
            </a:r>
            <a:r>
              <a:rPr lang="bg-BG" b="1" dirty="0">
                <a:solidFill>
                  <a:schemeClr val="bg1"/>
                </a:solidFill>
              </a:rPr>
              <a:t>публични</a:t>
            </a:r>
            <a:r>
              <a:rPr lang="en-US" dirty="0"/>
              <a:t> </a:t>
            </a:r>
            <a:r>
              <a:rPr lang="bg-BG" dirty="0"/>
              <a:t>методи</a:t>
            </a:r>
            <a:endParaRPr lang="en-US" dirty="0">
              <a:solidFill>
                <a:schemeClr val="tx2">
                  <a:lumMod val="75000"/>
                </a:schemeClr>
              </a:solidFill>
            </a:endParaRPr>
          </a:p>
          <a:p>
            <a:pPr marL="0" indent="0">
              <a:spcBef>
                <a:spcPts val="0"/>
              </a:spcBef>
              <a:spcAft>
                <a:spcPts val="0"/>
              </a:spcAft>
              <a:buNone/>
            </a:pPr>
            <a:endParaRPr lang="en-US" dirty="0"/>
          </a:p>
          <a:p>
            <a:pPr marL="0" indent="0">
              <a:spcBef>
                <a:spcPts val="1200"/>
              </a:spcBef>
              <a:buNone/>
            </a:pPr>
            <a:endParaRPr lang="en-US" dirty="0"/>
          </a:p>
          <a:p>
            <a:pPr marL="0" indent="0">
              <a:spcBef>
                <a:spcPts val="1200"/>
              </a:spcBef>
              <a:buNone/>
            </a:pPr>
            <a:endParaRPr lang="en-US" dirty="0"/>
          </a:p>
          <a:p>
            <a:pPr>
              <a:spcBef>
                <a:spcPts val="0"/>
              </a:spcBef>
            </a:pPr>
            <a:r>
              <a:rPr lang="bg-BG" dirty="0"/>
              <a:t>Взимаме методи без параметри</a:t>
            </a:r>
            <a:r>
              <a:rPr lang="en-US" b="1" dirty="0">
                <a:solidFill>
                  <a:schemeClr val="bg1"/>
                </a:solidFill>
              </a:rPr>
              <a:t>parameters</a:t>
            </a:r>
          </a:p>
        </p:txBody>
      </p:sp>
      <p:sp>
        <p:nvSpPr>
          <p:cNvPr id="793602" name="Rectangle 2"/>
          <p:cNvSpPr>
            <a:spLocks noGrp="1" noChangeArrowheads="1"/>
          </p:cNvSpPr>
          <p:nvPr>
            <p:ph type="title"/>
          </p:nvPr>
        </p:nvSpPr>
        <p:spPr/>
        <p:txBody>
          <a:bodyPr/>
          <a:lstStyle/>
          <a:p>
            <a:r>
              <a:rPr lang="bg-BG" dirty="0"/>
              <a:t>Методи</a:t>
            </a:r>
            <a:endParaRPr lang="en-GB" dirty="0"/>
          </a:p>
        </p:txBody>
      </p:sp>
      <p:sp>
        <p:nvSpPr>
          <p:cNvPr id="14" name="Rectangle 13"/>
          <p:cNvSpPr>
            <a:spLocks noChangeArrowheads="1"/>
          </p:cNvSpPr>
          <p:nvPr/>
        </p:nvSpPr>
        <p:spPr bwMode="auto">
          <a:xfrm>
            <a:off x="609600" y="1793163"/>
            <a:ext cx="10625847" cy="178510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Method[] </a:t>
            </a:r>
            <a:r>
              <a:rPr lang="en-US" sz="3000" b="1" noProof="1">
                <a:latin typeface="Consolas" pitchFamily="49" charset="0"/>
                <a:cs typeface="Consolas" pitchFamily="49" charset="0"/>
              </a:rPr>
              <a:t>methods = aClass</a:t>
            </a:r>
            <a:r>
              <a:rPr lang="en-US" sz="3000" b="1" noProof="1">
                <a:latin typeface="Consolas" pitchFamily="49" charset="0"/>
              </a:rPr>
              <a:t>.</a:t>
            </a:r>
            <a:r>
              <a:rPr lang="en-US" sz="3000" b="1" noProof="1">
                <a:solidFill>
                  <a:schemeClr val="bg1"/>
                </a:solidFill>
                <a:latin typeface="Consolas" pitchFamily="49" charset="0"/>
                <a:cs typeface="Consolas" pitchFamily="49" charset="0"/>
              </a:rPr>
              <a:t>getMethods()</a:t>
            </a:r>
            <a:r>
              <a:rPr lang="en-US" sz="3000" b="1" noProof="1">
                <a:latin typeface="Consolas" pitchFamily="49" charset="0"/>
              </a:rPr>
              <a:t>;</a:t>
            </a:r>
          </a:p>
          <a:p>
            <a:pPr fontAlgn="base">
              <a:spcBef>
                <a:spcPts val="1200"/>
              </a:spcBef>
            </a:pPr>
            <a:r>
              <a:rPr lang="en-US" sz="3000" b="1" noProof="1">
                <a:solidFill>
                  <a:schemeClr val="bg1"/>
                </a:solidFill>
                <a:latin typeface="Consolas" pitchFamily="49" charset="0"/>
                <a:cs typeface="Consolas" pitchFamily="49" charset="0"/>
              </a:rPr>
              <a:t>Method</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method =    </a:t>
            </a:r>
          </a:p>
          <a:p>
            <a:pPr fontAlgn="base">
              <a:spcBef>
                <a:spcPts val="1200"/>
              </a:spcBef>
            </a:pPr>
            <a:r>
              <a:rPr lang="en-US" sz="3000" b="1" noProof="1">
                <a:latin typeface="Consolas" pitchFamily="49" charset="0"/>
                <a:cs typeface="Consolas" pitchFamily="49" charset="0"/>
              </a:rPr>
              <a:t>    aClass.</a:t>
            </a:r>
            <a:r>
              <a:rPr lang="en-US" sz="3000" b="1" noProof="1">
                <a:solidFill>
                  <a:schemeClr val="bg1"/>
                </a:solidFill>
                <a:latin typeface="Consolas" pitchFamily="49" charset="0"/>
              </a:rPr>
              <a:t>getMethod</a:t>
            </a:r>
            <a:r>
              <a:rPr lang="en-US" sz="3000" b="1" noProof="1">
                <a:solidFill>
                  <a:schemeClr val="bg1"/>
                </a:solidFill>
                <a:latin typeface="Consolas" pitchFamily="49" charset="0"/>
                <a:cs typeface="Consolas" pitchFamily="49" charset="0"/>
              </a:rPr>
              <a:t>("doSomething",String.class)</a:t>
            </a:r>
            <a:r>
              <a:rPr lang="en-US" sz="3000" b="1" noProof="1">
                <a:latin typeface="Consolas" pitchFamily="49" charset="0"/>
              </a:rPr>
              <a:t>;</a:t>
            </a:r>
          </a:p>
        </p:txBody>
      </p:sp>
      <p:sp>
        <p:nvSpPr>
          <p:cNvPr id="7" name="Rectangle 6"/>
          <p:cNvSpPr>
            <a:spLocks noChangeArrowheads="1"/>
          </p:cNvSpPr>
          <p:nvPr/>
        </p:nvSpPr>
        <p:spPr bwMode="auto">
          <a:xfrm>
            <a:off x="609600" y="4495800"/>
            <a:ext cx="10625847" cy="116955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3000" b="1" noProof="1">
                <a:solidFill>
                  <a:schemeClr val="bg1"/>
                </a:solidFill>
                <a:latin typeface="Consolas" pitchFamily="49" charset="0"/>
                <a:cs typeface="Consolas" pitchFamily="49" charset="0"/>
              </a:rPr>
              <a:t>Method</a:t>
            </a:r>
            <a:r>
              <a:rPr lang="en-US" sz="3000" b="1" noProof="1">
                <a:solidFill>
                  <a:schemeClr val="tx2">
                    <a:lumMod val="75000"/>
                  </a:schemeClr>
                </a:solidFill>
                <a:latin typeface="Consolas" pitchFamily="49" charset="0"/>
                <a:cs typeface="Consolas" pitchFamily="49" charset="0"/>
              </a:rPr>
              <a:t> </a:t>
            </a:r>
            <a:r>
              <a:rPr lang="en-US" sz="3000" b="1" noProof="1">
                <a:latin typeface="Consolas" pitchFamily="49" charset="0"/>
                <a:cs typeface="Consolas" pitchFamily="49" charset="0"/>
              </a:rPr>
              <a:t>method =</a:t>
            </a:r>
          </a:p>
          <a:p>
            <a:pPr fontAlgn="base">
              <a:spcBef>
                <a:spcPts val="1200"/>
              </a:spcBef>
            </a:pPr>
            <a:r>
              <a:rPr lang="en-US" sz="3000" b="1" noProof="1">
                <a:latin typeface="Consolas" pitchFamily="49" charset="0"/>
                <a:cs typeface="Consolas" pitchFamily="49" charset="0"/>
              </a:rPr>
              <a:t>          aClass.</a:t>
            </a:r>
            <a:r>
              <a:rPr lang="en-US" sz="3000" b="1" noProof="1">
                <a:solidFill>
                  <a:schemeClr val="bg1"/>
                </a:solidFill>
                <a:latin typeface="Consolas" pitchFamily="49" charset="0"/>
                <a:cs typeface="Consolas" pitchFamily="49" charset="0"/>
              </a:rPr>
              <a:t>getMethod("doSomething", null)</a:t>
            </a:r>
            <a:r>
              <a:rPr lang="en-US" sz="3000" b="1" noProof="1">
                <a:latin typeface="Consolas" pitchFamily="49" charset="0"/>
                <a:cs typeface="Consolas" pitchFamily="49" charset="0"/>
              </a:rPr>
              <a:t>;</a:t>
            </a:r>
          </a:p>
        </p:txBody>
      </p:sp>
      <p:sp>
        <p:nvSpPr>
          <p:cNvPr id="8" name="Slide Number">
            <a:extLst>
              <a:ext uri="{FF2B5EF4-FFF2-40B4-BE49-F238E27FC236}">
                <a16:creationId xmlns:a16="http://schemas.microsoft.com/office/drawing/2014/main" id="{CA3EE3EA-9473-47CA-9668-B9FAAF7B59F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180</a:t>
            </a:fld>
            <a:endParaRPr lang="en-US" noProof="0" dirty="0"/>
          </a:p>
        </p:txBody>
      </p:sp>
    </p:spTree>
    <p:extLst>
      <p:ext uri="{BB962C8B-B14F-4D97-AF65-F5344CB8AC3E}">
        <p14:creationId xmlns:p14="http://schemas.microsoft.com/office/powerpoint/2010/main" val="447301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2001" y="1070666"/>
            <a:ext cx="11998412" cy="5570355"/>
          </a:xfrm>
        </p:spPr>
        <p:txBody>
          <a:bodyPr>
            <a:normAutofit/>
          </a:bodyPr>
          <a:lstStyle/>
          <a:p>
            <a:r>
              <a:rPr lang="bg-BG" dirty="0"/>
              <a:t>Получаване на </a:t>
            </a:r>
            <a:r>
              <a:rPr lang="bg-BG" b="1" dirty="0">
                <a:solidFill>
                  <a:schemeClr val="bg1"/>
                </a:solidFill>
              </a:rPr>
              <a:t>параметри </a:t>
            </a:r>
            <a:r>
              <a:rPr lang="en-US" dirty="0"/>
              <a:t> </a:t>
            </a:r>
            <a:r>
              <a:rPr lang="bg-BG" dirty="0"/>
              <a:t>на метода и </a:t>
            </a:r>
            <a:r>
              <a:rPr lang="en-US" dirty="0"/>
              <a:t> </a:t>
            </a:r>
            <a:r>
              <a:rPr lang="bg-BG" b="1" dirty="0">
                <a:solidFill>
                  <a:schemeClr val="bg1"/>
                </a:solidFill>
              </a:rPr>
              <a:t>тип на връщане</a:t>
            </a:r>
            <a:endParaRPr lang="en-US" b="1" dirty="0">
              <a:solidFill>
                <a:schemeClr val="bg1"/>
              </a:solidFill>
            </a:endParaRPr>
          </a:p>
          <a:p>
            <a:pPr marL="0" indent="0">
              <a:spcBef>
                <a:spcPts val="0"/>
              </a:spcBef>
              <a:spcAft>
                <a:spcPts val="0"/>
              </a:spcAft>
              <a:buNone/>
            </a:pPr>
            <a:endParaRPr lang="en-US" dirty="0"/>
          </a:p>
          <a:p>
            <a:pPr marL="0" indent="0">
              <a:spcBef>
                <a:spcPts val="1200"/>
              </a:spcBef>
              <a:buNone/>
            </a:pPr>
            <a:endParaRPr lang="en-US" dirty="0"/>
          </a:p>
          <a:p>
            <a:pPr>
              <a:spcBef>
                <a:spcPts val="0"/>
              </a:spcBef>
            </a:pPr>
            <a:r>
              <a:rPr lang="bg-BG" dirty="0"/>
              <a:t>Взимаме методи с </a:t>
            </a:r>
            <a:r>
              <a:rPr lang="bg-BG" b="1" dirty="0">
                <a:solidFill>
                  <a:schemeClr val="bg1"/>
                </a:solidFill>
              </a:rPr>
              <a:t>параметри</a:t>
            </a:r>
            <a:endParaRPr lang="en-US" b="1" dirty="0">
              <a:solidFill>
                <a:schemeClr val="bg1"/>
              </a:solidFill>
            </a:endParaRPr>
          </a:p>
        </p:txBody>
      </p:sp>
      <p:sp>
        <p:nvSpPr>
          <p:cNvPr id="793602" name="Rectangle 2"/>
          <p:cNvSpPr>
            <a:spLocks noGrp="1" noChangeArrowheads="1"/>
          </p:cNvSpPr>
          <p:nvPr>
            <p:ph type="title"/>
          </p:nvPr>
        </p:nvSpPr>
        <p:spPr/>
        <p:txBody>
          <a:bodyPr/>
          <a:lstStyle/>
          <a:p>
            <a:r>
              <a:rPr lang="bg-BG" dirty="0"/>
              <a:t>Извикване на методи</a:t>
            </a:r>
            <a:endParaRPr lang="en-GB" dirty="0"/>
          </a:p>
        </p:txBody>
      </p:sp>
      <p:sp>
        <p:nvSpPr>
          <p:cNvPr id="14" name="Rectangle 13"/>
          <p:cNvSpPr>
            <a:spLocks noChangeArrowheads="1"/>
          </p:cNvSpPr>
          <p:nvPr/>
        </p:nvSpPr>
        <p:spPr bwMode="auto">
          <a:xfrm>
            <a:off x="618874" y="1740694"/>
            <a:ext cx="10840309" cy="110799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solidFill>
                  <a:schemeClr val="bg1"/>
                </a:solidFill>
                <a:latin typeface="Consolas" pitchFamily="49" charset="0"/>
                <a:cs typeface="Consolas" pitchFamily="49" charset="0"/>
              </a:rPr>
              <a:t>Class[] </a:t>
            </a:r>
            <a:r>
              <a:rPr lang="en-US" sz="2800" b="1" noProof="1">
                <a:latin typeface="Consolas" pitchFamily="49" charset="0"/>
                <a:cs typeface="Consolas" pitchFamily="49" charset="0"/>
              </a:rPr>
              <a:t>paramTypes = metho</a:t>
            </a:r>
            <a:r>
              <a:rPr lang="en-US" sz="2800" b="1" noProof="1">
                <a:latin typeface="Consolas" pitchFamily="49" charset="0"/>
              </a:rPr>
              <a:t>d.</a:t>
            </a:r>
            <a:r>
              <a:rPr lang="en-US" sz="2800" b="1" noProof="1">
                <a:solidFill>
                  <a:schemeClr val="bg1"/>
                </a:solidFill>
                <a:latin typeface="Consolas" pitchFamily="49" charset="0"/>
                <a:cs typeface="Consolas" pitchFamily="49" charset="0"/>
              </a:rPr>
              <a:t>getParameterTypes()</a:t>
            </a:r>
            <a:r>
              <a:rPr lang="en-US" sz="2800" b="1" noProof="1">
                <a:latin typeface="Consolas" pitchFamily="49" charset="0"/>
              </a:rPr>
              <a:t>;</a:t>
            </a:r>
          </a:p>
          <a:p>
            <a:pPr fontAlgn="base">
              <a:spcBef>
                <a:spcPts val="1200"/>
              </a:spcBef>
            </a:pPr>
            <a:r>
              <a:rPr lang="en-US" sz="2800" b="1" noProof="1">
                <a:solidFill>
                  <a:schemeClr val="bg1"/>
                </a:solidFill>
                <a:latin typeface="Consolas" pitchFamily="49" charset="0"/>
                <a:cs typeface="Consolas" pitchFamily="49" charset="0"/>
              </a:rPr>
              <a:t>Class</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returnType = metho</a:t>
            </a:r>
            <a:r>
              <a:rPr lang="en-US" sz="2800" b="1" noProof="1">
                <a:latin typeface="Consolas" pitchFamily="49" charset="0"/>
              </a:rPr>
              <a:t>d.</a:t>
            </a:r>
            <a:r>
              <a:rPr lang="en-US" sz="2800" b="1" noProof="1">
                <a:solidFill>
                  <a:schemeClr val="bg1"/>
                </a:solidFill>
                <a:latin typeface="Consolas" pitchFamily="49" charset="0"/>
                <a:cs typeface="Consolas" pitchFamily="49" charset="0"/>
              </a:rPr>
              <a:t>getReturnType()</a:t>
            </a:r>
            <a:r>
              <a:rPr lang="en-US" sz="2800" b="1" noProof="1">
                <a:latin typeface="Consolas" pitchFamily="49" charset="0"/>
              </a:rPr>
              <a:t>;</a:t>
            </a:r>
          </a:p>
        </p:txBody>
      </p:sp>
      <p:sp>
        <p:nvSpPr>
          <p:cNvPr id="7" name="Rectangle 6"/>
          <p:cNvSpPr>
            <a:spLocks noChangeArrowheads="1"/>
          </p:cNvSpPr>
          <p:nvPr/>
        </p:nvSpPr>
        <p:spPr bwMode="auto">
          <a:xfrm>
            <a:off x="618874" y="3773031"/>
            <a:ext cx="10840309"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cs typeface="Consolas" pitchFamily="49" charset="0"/>
              </a:rPr>
              <a:t>Method method = MyObject.class</a:t>
            </a:r>
          </a:p>
          <a:p>
            <a:pPr fontAlgn="base">
              <a:spcBef>
                <a:spcPts val="1200"/>
              </a:spcBef>
            </a:pPr>
            <a:r>
              <a:rPr lang="en-US" sz="2800" b="1" noProof="1">
                <a:latin typeface="Consolas" pitchFamily="49" charset="0"/>
                <a:cs typeface="Consolas" pitchFamily="49" charset="0"/>
              </a:rPr>
              <a:t>			.getMethod("doSomething", String.class);</a:t>
            </a:r>
          </a:p>
          <a:p>
            <a:pPr fontAlgn="base">
              <a:spcBef>
                <a:spcPts val="1200"/>
              </a:spcBef>
            </a:pPr>
            <a:r>
              <a:rPr lang="en-US" sz="2800" b="1" noProof="1">
                <a:solidFill>
                  <a:schemeClr val="bg1"/>
                </a:solidFill>
                <a:latin typeface="Consolas" pitchFamily="49" charset="0"/>
                <a:cs typeface="Consolas" pitchFamily="49" charset="0"/>
              </a:rPr>
              <a:t>Object returnValue </a:t>
            </a:r>
            <a:r>
              <a:rPr lang="en-US" sz="2800" b="1" noProof="1">
                <a:latin typeface="Consolas" pitchFamily="49" charset="0"/>
                <a:cs typeface="Consolas" pitchFamily="49" charset="0"/>
              </a:rPr>
              <a:t>= method.invoke(</a:t>
            </a:r>
            <a:r>
              <a:rPr lang="en-US" sz="2800" b="1" noProof="1">
                <a:solidFill>
                  <a:schemeClr val="bg1"/>
                </a:solidFill>
                <a:latin typeface="Consolas" pitchFamily="49" charset="0"/>
                <a:cs typeface="Consolas" pitchFamily="49" charset="0"/>
              </a:rPr>
              <a:t>null</a:t>
            </a:r>
            <a:r>
              <a:rPr lang="en-US" sz="2800" b="1" noProof="1">
                <a:latin typeface="Consolas" pitchFamily="49" charset="0"/>
                <a:cs typeface="Consolas" pitchFamily="49" charset="0"/>
              </a:rPr>
              <a:t>, "arg1");</a:t>
            </a:r>
          </a:p>
        </p:txBody>
      </p:sp>
      <p:sp>
        <p:nvSpPr>
          <p:cNvPr id="9" name="AutoShape 20"/>
          <p:cNvSpPr>
            <a:spLocks noChangeArrowheads="1"/>
          </p:cNvSpPr>
          <p:nvPr/>
        </p:nvSpPr>
        <p:spPr bwMode="auto">
          <a:xfrm>
            <a:off x="3920246" y="5729918"/>
            <a:ext cx="4832976" cy="646986"/>
          </a:xfrm>
          <a:prstGeom prst="wedgeRoundRectCallout">
            <a:avLst>
              <a:gd name="adj1" fmla="val 33983"/>
              <a:gd name="adj2" fmla="val -73164"/>
              <a:gd name="adj3" fmla="val 16667"/>
            </a:avLst>
          </a:prstGeom>
          <a:solidFill>
            <a:schemeClr val="tx1">
              <a:alpha val="80000"/>
            </a:schemeClr>
          </a:solidFill>
          <a:ln w="9525" algn="ctr">
            <a:solidFill>
              <a:schemeClr val="tx1"/>
            </a:solidFill>
            <a:miter lim="800000"/>
            <a:headEnd/>
            <a:tailEnd/>
          </a:ln>
          <a:effectLst/>
        </p:spPr>
        <p:txBody>
          <a:bodyPr wrap="square" anchor="ctr">
            <a:spAutoFit/>
          </a:bodyPr>
          <a:lstStyle/>
          <a:p>
            <a:pPr algn="ctr">
              <a:defRPr/>
            </a:pPr>
            <a:r>
              <a:rPr lang="en-US" sz="3200" b="1" dirty="0">
                <a:solidFill>
                  <a:schemeClr val="bg1"/>
                </a:solidFill>
                <a:latin typeface="Consolas" panose="020B0609020204030204" pitchFamily="49" charset="0"/>
              </a:rPr>
              <a:t>null</a:t>
            </a:r>
            <a:r>
              <a:rPr lang="en-US" sz="3200" b="1" dirty="0">
                <a:solidFill>
                  <a:schemeClr val="bg2"/>
                </a:solidFill>
              </a:rPr>
              <a:t> is for static methods</a:t>
            </a:r>
          </a:p>
        </p:txBody>
      </p:sp>
      <p:sp>
        <p:nvSpPr>
          <p:cNvPr id="8" name="Slide Number">
            <a:extLst>
              <a:ext uri="{FF2B5EF4-FFF2-40B4-BE49-F238E27FC236}">
                <a16:creationId xmlns:a16="http://schemas.microsoft.com/office/drawing/2014/main" id="{CE808FA9-5EF4-4EB1-9778-50E8B5181F6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181</a:t>
            </a:fld>
            <a:endParaRPr lang="en-US" noProof="0" dirty="0"/>
          </a:p>
        </p:txBody>
      </p:sp>
    </p:spTree>
    <p:extLst>
      <p:ext uri="{BB962C8B-B14F-4D97-AF65-F5344CB8AC3E}">
        <p14:creationId xmlns:p14="http://schemas.microsoft.com/office/powerpoint/2010/main" val="2838107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D9530A-44C4-44F8-B236-93ABA425C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6857" y="1385623"/>
            <a:ext cx="2478286" cy="2478286"/>
          </a:xfrm>
          <a:prstGeom prst="rect">
            <a:avLst/>
          </a:prstGeom>
        </p:spPr>
      </p:pic>
      <p:sp>
        <p:nvSpPr>
          <p:cNvPr id="3" name="Title 2">
            <a:extLst>
              <a:ext uri="{FF2B5EF4-FFF2-40B4-BE49-F238E27FC236}">
                <a16:creationId xmlns:a16="http://schemas.microsoft.com/office/drawing/2014/main" id="{0550F2DB-6BE4-4C4D-82C2-015AF8F921E7}"/>
              </a:ext>
            </a:extLst>
          </p:cNvPr>
          <p:cNvSpPr>
            <a:spLocks noGrp="1"/>
          </p:cNvSpPr>
          <p:nvPr>
            <p:ph type="title" sz="quarter" idx="10"/>
          </p:nvPr>
        </p:nvSpPr>
        <p:spPr/>
        <p:txBody>
          <a:bodyPr/>
          <a:lstStyle/>
          <a:p>
            <a:r>
              <a:rPr lang="bg-BG" dirty="0"/>
              <a:t>Полета за достъп</a:t>
            </a:r>
            <a:endParaRPr lang="en-US" dirty="0"/>
          </a:p>
        </p:txBody>
      </p:sp>
    </p:spTree>
    <p:extLst>
      <p:ext uri="{BB962C8B-B14F-4D97-AF65-F5344CB8AC3E}">
        <p14:creationId xmlns:p14="http://schemas.microsoft.com/office/powerpoint/2010/main" val="25268467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0402" y="1196124"/>
            <a:ext cx="11818096" cy="5501023"/>
          </a:xfrm>
        </p:spPr>
        <p:txBody>
          <a:bodyPr/>
          <a:lstStyle/>
          <a:p>
            <a:r>
              <a:rPr lang="bg-BG" dirty="0"/>
              <a:t>Получаваме </a:t>
            </a:r>
            <a:r>
              <a:rPr lang="bg-BG" b="1" dirty="0">
                <a:solidFill>
                  <a:schemeClr val="bg1"/>
                </a:solidFill>
              </a:rPr>
              <a:t>модификанорите </a:t>
            </a:r>
            <a:r>
              <a:rPr lang="bg-BG" dirty="0"/>
              <a:t>на класа по този начин</a:t>
            </a:r>
          </a:p>
          <a:p>
            <a:pPr marL="0" indent="0">
              <a:spcBef>
                <a:spcPts val="0"/>
              </a:spcBef>
              <a:buNone/>
            </a:pPr>
            <a:endParaRPr lang="bg-BG" dirty="0"/>
          </a:p>
          <a:p>
            <a:r>
              <a:rPr lang="bg-BG" dirty="0"/>
              <a:t>Всеки модификато е </a:t>
            </a:r>
            <a:r>
              <a:rPr lang="bg-BG" b="1" dirty="0">
                <a:solidFill>
                  <a:schemeClr val="bg1"/>
                </a:solidFill>
              </a:rPr>
              <a:t>флаг бит</a:t>
            </a:r>
            <a:br>
              <a:rPr lang="en-US" b="1" dirty="0">
                <a:solidFill>
                  <a:schemeClr val="tx2">
                    <a:lumMod val="75000"/>
                  </a:schemeClr>
                </a:solidFill>
              </a:rPr>
            </a:br>
            <a:r>
              <a:rPr lang="bg-BG" dirty="0"/>
              <a:t>който се задава или изчиства</a:t>
            </a:r>
            <a:endParaRPr lang="en-US" dirty="0"/>
          </a:p>
          <a:p>
            <a:r>
              <a:rPr lang="bg-BG" dirty="0"/>
              <a:t>Може да проверите модификатора</a:t>
            </a:r>
            <a:endParaRPr lang="en-US" dirty="0"/>
          </a:p>
        </p:txBody>
      </p:sp>
      <p:sp>
        <p:nvSpPr>
          <p:cNvPr id="793602" name="Rectangle 2"/>
          <p:cNvSpPr>
            <a:spLocks noGrp="1" noChangeArrowheads="1"/>
          </p:cNvSpPr>
          <p:nvPr>
            <p:ph type="title"/>
          </p:nvPr>
        </p:nvSpPr>
        <p:spPr/>
        <p:txBody>
          <a:bodyPr/>
          <a:lstStyle/>
          <a:p>
            <a:r>
              <a:rPr lang="bg-BG" dirty="0"/>
              <a:t>Полета за достъп</a:t>
            </a:r>
            <a:endParaRPr lang="en-US" dirty="0"/>
          </a:p>
        </p:txBody>
      </p:sp>
      <p:sp>
        <p:nvSpPr>
          <p:cNvPr id="18" name="Rectangle 17"/>
          <p:cNvSpPr>
            <a:spLocks noChangeArrowheads="1"/>
          </p:cNvSpPr>
          <p:nvPr/>
        </p:nvSpPr>
        <p:spPr bwMode="auto">
          <a:xfrm>
            <a:off x="613783" y="1840348"/>
            <a:ext cx="8116888"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chemeClr val="bg1"/>
                </a:solidFill>
                <a:latin typeface="Consolas" pitchFamily="49" charset="0"/>
              </a:rPr>
              <a:t>int</a:t>
            </a:r>
            <a:r>
              <a:rPr lang="en-US" sz="2800" b="1" noProof="1">
                <a:solidFill>
                  <a:srgbClr val="FBEEDC"/>
                </a:solidFill>
                <a:latin typeface="Consolas" pitchFamily="49" charset="0"/>
              </a:rPr>
              <a:t> </a:t>
            </a:r>
            <a:r>
              <a:rPr lang="en-US" sz="2800" b="1" noProof="1">
                <a:latin typeface="Consolas" pitchFamily="49" charset="0"/>
              </a:rPr>
              <a:t>modifiers = aClass.</a:t>
            </a:r>
            <a:r>
              <a:rPr lang="en-US" sz="2800" b="1" noProof="1">
                <a:solidFill>
                  <a:schemeClr val="bg1"/>
                </a:solidFill>
                <a:latin typeface="Consolas" pitchFamily="49" charset="0"/>
              </a:rPr>
              <a:t>getModifiers()</a:t>
            </a:r>
            <a:r>
              <a:rPr lang="en-US" sz="2800" b="1" noProof="1">
                <a:latin typeface="Consolas" pitchFamily="49" charset="0"/>
              </a:rPr>
              <a:t>;</a:t>
            </a:r>
          </a:p>
        </p:txBody>
      </p:sp>
      <p:sp>
        <p:nvSpPr>
          <p:cNvPr id="7" name="Rectangle 6"/>
          <p:cNvSpPr>
            <a:spLocks noChangeArrowheads="1"/>
          </p:cNvSpPr>
          <p:nvPr/>
        </p:nvSpPr>
        <p:spPr bwMode="auto">
          <a:xfrm>
            <a:off x="613783" y="4419601"/>
            <a:ext cx="8116888" cy="22775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fr-FR" sz="2800" b="1" noProof="1">
                <a:solidFill>
                  <a:schemeClr val="bg1"/>
                </a:solidFill>
                <a:latin typeface="Consolas" pitchFamily="49" charset="0"/>
              </a:rPr>
              <a:t>Modifier.isPrivate</a:t>
            </a:r>
            <a:r>
              <a:rPr lang="fr-FR" sz="2800" b="1" noProof="1">
                <a:latin typeface="Consolas" pitchFamily="49" charset="0"/>
              </a:rPr>
              <a:t>(modifiers);</a:t>
            </a:r>
          </a:p>
          <a:p>
            <a:pPr fontAlgn="base">
              <a:spcBef>
                <a:spcPts val="1200"/>
              </a:spcBef>
            </a:pPr>
            <a:r>
              <a:rPr lang="fr-FR" sz="2800" b="1" noProof="1">
                <a:solidFill>
                  <a:schemeClr val="bg1"/>
                </a:solidFill>
                <a:latin typeface="Consolas" pitchFamily="49" charset="0"/>
              </a:rPr>
              <a:t>Modifier.isProtected</a:t>
            </a:r>
            <a:r>
              <a:rPr lang="fr-FR" sz="2800" b="1" noProof="1">
                <a:latin typeface="Consolas" pitchFamily="49" charset="0"/>
              </a:rPr>
              <a:t>(modifiers);</a:t>
            </a:r>
          </a:p>
          <a:p>
            <a:pPr fontAlgn="base">
              <a:spcBef>
                <a:spcPts val="1200"/>
              </a:spcBef>
            </a:pPr>
            <a:r>
              <a:rPr lang="fr-FR" sz="2800" b="1" noProof="1">
                <a:solidFill>
                  <a:schemeClr val="bg1"/>
                </a:solidFill>
                <a:latin typeface="Consolas" pitchFamily="49" charset="0"/>
              </a:rPr>
              <a:t>Modifier.isPublic</a:t>
            </a:r>
            <a:r>
              <a:rPr lang="fr-FR" sz="2800" b="1" noProof="1">
                <a:latin typeface="Consolas" pitchFamily="49" charset="0"/>
              </a:rPr>
              <a:t>(modifiers);</a:t>
            </a:r>
          </a:p>
          <a:p>
            <a:pPr fontAlgn="base">
              <a:spcBef>
                <a:spcPts val="1200"/>
              </a:spcBef>
            </a:pPr>
            <a:r>
              <a:rPr lang="fr-FR" sz="2800" b="1" noProof="1">
                <a:solidFill>
                  <a:schemeClr val="bg1"/>
                </a:solidFill>
                <a:latin typeface="Consolas" pitchFamily="49" charset="0"/>
              </a:rPr>
              <a:t>Modifier.isStatic</a:t>
            </a:r>
            <a:r>
              <a:rPr lang="fr-FR" sz="2800" b="1" noProof="1">
                <a:latin typeface="Consolas" pitchFamily="49" charset="0"/>
              </a:rPr>
              <a:t>(modifiers);</a:t>
            </a:r>
            <a:endParaRPr lang="en-US" sz="2800" b="1" noProof="1">
              <a:latin typeface="Consolas" pitchFamily="49" charset="0"/>
            </a:endParaRPr>
          </a:p>
        </p:txBody>
      </p:sp>
      <p:sp>
        <p:nvSpPr>
          <p:cNvPr id="15" name="AutoShape 20"/>
          <p:cNvSpPr>
            <a:spLocks noChangeArrowheads="1"/>
          </p:cNvSpPr>
          <p:nvPr/>
        </p:nvSpPr>
        <p:spPr bwMode="auto">
          <a:xfrm>
            <a:off x="6362700" y="2640941"/>
            <a:ext cx="4495800" cy="919401"/>
          </a:xfrm>
          <a:prstGeom prst="wedgeRoundRectCallout">
            <a:avLst>
              <a:gd name="adj1" fmla="val -34661"/>
              <a:gd name="adj2" fmla="val -63003"/>
              <a:gd name="adj3" fmla="val 16667"/>
            </a:avLst>
          </a:prstGeom>
          <a:solidFill>
            <a:schemeClr val="tx1">
              <a:alpha val="80000"/>
            </a:schemeClr>
          </a:solidFill>
          <a:ln w="9525" algn="ctr">
            <a:solidFill>
              <a:schemeClr val="tx1"/>
            </a:solidFill>
            <a:miter lim="800000"/>
            <a:headEnd/>
            <a:tailEnd/>
          </a:ln>
          <a:effectLst/>
        </p:spPr>
        <p:txBody>
          <a:bodyPr anchor="ctr">
            <a:spAutoFit/>
          </a:bodyPr>
          <a:lstStyle/>
          <a:p>
            <a:pPr algn="ctr">
              <a:defRPr/>
            </a:pPr>
            <a:r>
              <a:rPr lang="en-US" sz="2400" b="1" dirty="0">
                <a:solidFill>
                  <a:schemeClr val="bg1"/>
                </a:solidFill>
                <a:latin typeface="Consolas" panose="020B0609020204030204" pitchFamily="49" charset="0"/>
              </a:rPr>
              <a:t>getModifiers()</a:t>
            </a:r>
            <a:r>
              <a:rPr lang="en-US" sz="2400" b="1" dirty="0">
                <a:solidFill>
                  <a:schemeClr val="bg2"/>
                </a:solidFill>
                <a:effectLst>
                  <a:outerShdw blurRad="38100" dist="38100" dir="2700000" algn="tl">
                    <a:srgbClr val="000000">
                      <a:alpha val="43137"/>
                    </a:srgbClr>
                  </a:outerShdw>
                </a:effectLst>
              </a:rPr>
              <a:t> </a:t>
            </a:r>
            <a:r>
              <a:rPr lang="bg-BG" sz="2400" b="1" dirty="0">
                <a:solidFill>
                  <a:schemeClr val="bg2"/>
                </a:solidFill>
                <a:effectLst>
                  <a:outerShdw blurRad="38100" dist="38100" dir="2700000" algn="tl">
                    <a:srgbClr val="000000">
                      <a:alpha val="43137"/>
                    </a:srgbClr>
                  </a:outerShdw>
                </a:effectLst>
              </a:rPr>
              <a:t>може да се извика на коструктори</a:t>
            </a:r>
            <a:r>
              <a:rPr lang="en-US" sz="2400" b="1" dirty="0">
                <a:solidFill>
                  <a:schemeClr val="bg2"/>
                </a:solidFill>
                <a:effectLst>
                  <a:outerShdw blurRad="38100" dist="38100" dir="2700000" algn="tl">
                    <a:srgbClr val="000000">
                      <a:alpha val="43137"/>
                    </a:srgbClr>
                  </a:outerShdw>
                </a:effectLst>
              </a:rPr>
              <a:t>,</a:t>
            </a:r>
            <a:r>
              <a:rPr lang="bg-BG" sz="2400" b="1" dirty="0">
                <a:solidFill>
                  <a:schemeClr val="bg2"/>
                </a:solidFill>
                <a:effectLst>
                  <a:outerShdw blurRad="38100" dist="38100" dir="2700000" algn="tl">
                    <a:srgbClr val="000000">
                      <a:alpha val="43137"/>
                    </a:srgbClr>
                  </a:outerShdw>
                </a:effectLst>
              </a:rPr>
              <a:t>полета</a:t>
            </a:r>
            <a:endParaRPr lang="en-US" sz="2400" b="1" dirty="0">
              <a:solidFill>
                <a:schemeClr val="bg2"/>
              </a:solidFill>
              <a:effectLst>
                <a:outerShdw blurRad="38100" dist="38100" dir="2700000" algn="tl">
                  <a:srgbClr val="000000">
                    <a:alpha val="43137"/>
                  </a:srgbClr>
                </a:outerShdw>
              </a:effectLst>
            </a:endParaRPr>
          </a:p>
        </p:txBody>
      </p:sp>
      <p:sp>
        <p:nvSpPr>
          <p:cNvPr id="8" name="Slide Number">
            <a:extLst>
              <a:ext uri="{FF2B5EF4-FFF2-40B4-BE49-F238E27FC236}">
                <a16:creationId xmlns:a16="http://schemas.microsoft.com/office/drawing/2014/main" id="{DEB8836D-B087-4C4C-B936-C1AD9E61FCD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183</a:t>
            </a:fld>
            <a:endParaRPr lang="en-US" noProof="0" dirty="0"/>
          </a:p>
        </p:txBody>
      </p:sp>
    </p:spTree>
    <p:extLst>
      <p:ext uri="{BB962C8B-B14F-4D97-AF65-F5344CB8AC3E}">
        <p14:creationId xmlns:p14="http://schemas.microsoft.com/office/powerpoint/2010/main" val="25928141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bg-BG" dirty="0"/>
              <a:t>Създаване на масиви с </a:t>
            </a:r>
            <a:r>
              <a:rPr lang="en-US" dirty="0"/>
              <a:t>Java </a:t>
            </a:r>
            <a:r>
              <a:rPr lang="bg-BG" dirty="0"/>
              <a:t>рифлекшън</a:t>
            </a:r>
            <a:endParaRPr lang="en-US" dirty="0"/>
          </a:p>
          <a:p>
            <a:pPr marL="0" indent="0">
              <a:buNone/>
            </a:pPr>
            <a:endParaRPr lang="bg-BG" dirty="0"/>
          </a:p>
          <a:p>
            <a:r>
              <a:rPr lang="ru-RU" dirty="0"/>
              <a:t>Получаване на анотации на параметри</a:t>
            </a:r>
            <a:endParaRPr lang="en-US" dirty="0"/>
          </a:p>
        </p:txBody>
      </p:sp>
      <p:sp>
        <p:nvSpPr>
          <p:cNvPr id="793602" name="Rectangle 2"/>
          <p:cNvSpPr>
            <a:spLocks noGrp="1" noChangeArrowheads="1"/>
          </p:cNvSpPr>
          <p:nvPr>
            <p:ph type="title"/>
          </p:nvPr>
        </p:nvSpPr>
        <p:spPr/>
        <p:txBody>
          <a:bodyPr/>
          <a:lstStyle/>
          <a:p>
            <a:r>
              <a:rPr lang="bg-BG" dirty="0"/>
              <a:t>Масиви</a:t>
            </a:r>
            <a:endParaRPr lang="en-US" dirty="0"/>
          </a:p>
        </p:txBody>
      </p:sp>
      <p:sp>
        <p:nvSpPr>
          <p:cNvPr id="7" name="Rectangle 6"/>
          <p:cNvSpPr>
            <a:spLocks noChangeArrowheads="1"/>
          </p:cNvSpPr>
          <p:nvPr/>
        </p:nvSpPr>
        <p:spPr bwMode="auto">
          <a:xfrm>
            <a:off x="380998" y="3235404"/>
            <a:ext cx="11430004" cy="110799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solidFill>
                  <a:schemeClr val="bg1"/>
                </a:solidFill>
                <a:latin typeface="Consolas" pitchFamily="49" charset="0"/>
              </a:rPr>
              <a:t>Array.set</a:t>
            </a:r>
            <a:r>
              <a:rPr lang="en-US" sz="2800" b="1" noProof="1">
                <a:latin typeface="Consolas" pitchFamily="49" charset="0"/>
              </a:rPr>
              <a:t>(intArray, 0, 123);</a:t>
            </a:r>
          </a:p>
          <a:p>
            <a:pPr fontAlgn="base">
              <a:spcBef>
                <a:spcPts val="1200"/>
              </a:spcBef>
            </a:pPr>
            <a:r>
              <a:rPr lang="en-US" sz="2800" b="1" noProof="1">
                <a:solidFill>
                  <a:schemeClr val="bg1"/>
                </a:solidFill>
                <a:latin typeface="Consolas" pitchFamily="49" charset="0"/>
              </a:rPr>
              <a:t>Array.set</a:t>
            </a:r>
            <a:r>
              <a:rPr lang="en-US" sz="2800" b="1" noProof="1">
                <a:latin typeface="Consolas" pitchFamily="49" charset="0"/>
              </a:rPr>
              <a:t>(intArray, 1, 456);</a:t>
            </a:r>
          </a:p>
        </p:txBody>
      </p:sp>
      <p:sp>
        <p:nvSpPr>
          <p:cNvPr id="9" name="Rectangle 8"/>
          <p:cNvSpPr>
            <a:spLocks noChangeArrowheads="1"/>
          </p:cNvSpPr>
          <p:nvPr/>
        </p:nvSpPr>
        <p:spPr bwMode="auto">
          <a:xfrm>
            <a:off x="380998" y="5290317"/>
            <a:ext cx="11430004" cy="110799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solidFill>
                  <a:schemeClr val="bg1"/>
                </a:solidFill>
                <a:latin typeface="Consolas" pitchFamily="49" charset="0"/>
              </a:rPr>
              <a:t>Class</a:t>
            </a:r>
            <a:r>
              <a:rPr lang="en-US" sz="2800" b="1" noProof="1">
                <a:solidFill>
                  <a:schemeClr val="tx2">
                    <a:lumMod val="75000"/>
                  </a:schemeClr>
                </a:solidFill>
                <a:latin typeface="Consolas" pitchFamily="49" charset="0"/>
              </a:rPr>
              <a:t> </a:t>
            </a:r>
            <a:r>
              <a:rPr lang="en-US" sz="2800" b="1" noProof="1">
                <a:latin typeface="Consolas" pitchFamily="49" charset="0"/>
              </a:rPr>
              <a:t>stringArrayComponentType = </a:t>
            </a:r>
          </a:p>
          <a:p>
            <a:pPr fontAlgn="base">
              <a:spcBef>
                <a:spcPts val="1200"/>
              </a:spcBef>
            </a:pPr>
            <a:r>
              <a:rPr lang="en-US" sz="2800" b="1" noProof="1">
                <a:latin typeface="Consolas" pitchFamily="49" charset="0"/>
              </a:rPr>
              <a:t>                     stringArrayClass</a:t>
            </a:r>
            <a:r>
              <a:rPr lang="en-US" sz="2800" b="1" noProof="1">
                <a:solidFill>
                  <a:schemeClr val="bg1"/>
                </a:solidFill>
                <a:latin typeface="Consolas" pitchFamily="49" charset="0"/>
              </a:rPr>
              <a:t>.getComponentType()</a:t>
            </a:r>
            <a:r>
              <a:rPr lang="en-US" sz="2800" b="1" noProof="1">
                <a:latin typeface="Consolas" pitchFamily="49" charset="0"/>
              </a:rPr>
              <a:t>;</a:t>
            </a:r>
          </a:p>
        </p:txBody>
      </p:sp>
      <p:sp>
        <p:nvSpPr>
          <p:cNvPr id="8" name="Rectangle 7"/>
          <p:cNvSpPr>
            <a:spLocks noChangeArrowheads="1"/>
          </p:cNvSpPr>
          <p:nvPr/>
        </p:nvSpPr>
        <p:spPr bwMode="auto">
          <a:xfrm>
            <a:off x="380997" y="1861132"/>
            <a:ext cx="11430002"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chemeClr val="bg1"/>
                </a:solidFill>
                <a:latin typeface="Consolas" pitchFamily="49" charset="0"/>
              </a:rPr>
              <a:t>int[] </a:t>
            </a:r>
            <a:r>
              <a:rPr lang="en-US" sz="2800" b="1" noProof="1">
                <a:latin typeface="Consolas" pitchFamily="49" charset="0"/>
              </a:rPr>
              <a:t>intArray = </a:t>
            </a:r>
            <a:r>
              <a:rPr lang="en-US" sz="2800" b="1" noProof="1">
                <a:solidFill>
                  <a:schemeClr val="bg1"/>
                </a:solidFill>
                <a:latin typeface="Consolas" pitchFamily="49" charset="0"/>
              </a:rPr>
              <a:t>(int[]) </a:t>
            </a:r>
            <a:r>
              <a:rPr lang="en-US" sz="2800" b="1" noProof="1">
                <a:latin typeface="Consolas" pitchFamily="49" charset="0"/>
              </a:rPr>
              <a:t>Array.newInstance</a:t>
            </a:r>
            <a:r>
              <a:rPr lang="en-US" sz="2800" b="1" noProof="1">
                <a:solidFill>
                  <a:schemeClr val="bg1"/>
                </a:solidFill>
                <a:latin typeface="Consolas" pitchFamily="49" charset="0"/>
              </a:rPr>
              <a:t>(int.class, 3)</a:t>
            </a:r>
            <a:r>
              <a:rPr lang="en-US" sz="2800" b="1" noProof="1">
                <a:latin typeface="Consolas" pitchFamily="49" charset="0"/>
              </a:rPr>
              <a:t>;</a:t>
            </a:r>
          </a:p>
        </p:txBody>
      </p:sp>
      <p:sp>
        <p:nvSpPr>
          <p:cNvPr id="10" name="Slide Number">
            <a:extLst>
              <a:ext uri="{FF2B5EF4-FFF2-40B4-BE49-F238E27FC236}">
                <a16:creationId xmlns:a16="http://schemas.microsoft.com/office/drawing/2014/main" id="{00FD81A9-D17D-461E-96B2-EE4FD2DD822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184</a:t>
            </a:fld>
            <a:endParaRPr lang="en-US" noProof="0" dirty="0"/>
          </a:p>
        </p:txBody>
      </p:sp>
    </p:spTree>
    <p:extLst>
      <p:ext uri="{BB962C8B-B14F-4D97-AF65-F5344CB8AC3E}">
        <p14:creationId xmlns:p14="http://schemas.microsoft.com/office/powerpoint/2010/main" val="1573159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800A2C-BEF8-45F0-844B-FFA191BDA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382" y="1159777"/>
            <a:ext cx="2792792" cy="2792792"/>
          </a:xfrm>
          <a:prstGeom prst="rect">
            <a:avLst/>
          </a:prstGeom>
        </p:spPr>
      </p:pic>
      <p:sp>
        <p:nvSpPr>
          <p:cNvPr id="5" name="Title 4">
            <a:extLst>
              <a:ext uri="{FF2B5EF4-FFF2-40B4-BE49-F238E27FC236}">
                <a16:creationId xmlns:a16="http://schemas.microsoft.com/office/drawing/2014/main" id="{A6F646B7-414A-4319-9828-0B2D9E14CFAB}"/>
              </a:ext>
            </a:extLst>
          </p:cNvPr>
          <p:cNvSpPr>
            <a:spLocks noGrp="1"/>
          </p:cNvSpPr>
          <p:nvPr>
            <p:ph type="title" sz="quarter" idx="10"/>
          </p:nvPr>
        </p:nvSpPr>
        <p:spPr/>
        <p:txBody>
          <a:bodyPr/>
          <a:lstStyle/>
          <a:p>
            <a:r>
              <a:rPr lang="bg-BG" dirty="0"/>
              <a:t>Анотации</a:t>
            </a:r>
            <a:endParaRPr lang="en-US" dirty="0"/>
          </a:p>
        </p:txBody>
      </p:sp>
    </p:spTree>
    <p:extLst>
      <p:ext uri="{BB962C8B-B14F-4D97-AF65-F5344CB8AC3E}">
        <p14:creationId xmlns:p14="http://schemas.microsoft.com/office/powerpoint/2010/main" val="30791563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bg-BG" dirty="0"/>
              <a:t>Клас за </a:t>
            </a:r>
            <a:r>
              <a:rPr lang="en-US" dirty="0"/>
              <a:t> </a:t>
            </a:r>
            <a:r>
              <a:rPr lang="bg-BG" b="1" dirty="0">
                <a:solidFill>
                  <a:schemeClr val="bg1"/>
                </a:solidFill>
              </a:rPr>
              <a:t>съхранение на даннни</a:t>
            </a:r>
            <a:endParaRPr lang="en-US" dirty="0"/>
          </a:p>
          <a:p>
            <a:pPr>
              <a:buClr>
                <a:schemeClr val="tx1"/>
              </a:buClr>
            </a:pPr>
            <a:r>
              <a:rPr lang="bg-BG" b="1" dirty="0">
                <a:solidFill>
                  <a:schemeClr val="bg1"/>
                </a:solidFill>
              </a:rPr>
              <a:t>Описва </a:t>
            </a:r>
            <a:r>
              <a:rPr lang="bg-BG" dirty="0"/>
              <a:t>част от кода ви</a:t>
            </a:r>
            <a:endParaRPr lang="en-US" dirty="0"/>
          </a:p>
          <a:p>
            <a:r>
              <a:rPr lang="bg-BG" dirty="0"/>
              <a:t>Прилага се за </a:t>
            </a:r>
            <a:r>
              <a:rPr lang="en-US" dirty="0"/>
              <a:t>: </a:t>
            </a:r>
            <a:r>
              <a:rPr lang="bg-BG" b="1" dirty="0">
                <a:solidFill>
                  <a:schemeClr val="bg1"/>
                </a:solidFill>
              </a:rPr>
              <a:t>Класове</a:t>
            </a:r>
            <a:r>
              <a:rPr lang="en-US" dirty="0"/>
              <a:t>,</a:t>
            </a:r>
            <a:r>
              <a:rPr lang="en-US" dirty="0">
                <a:solidFill>
                  <a:schemeClr val="bg1"/>
                </a:solidFill>
              </a:rPr>
              <a:t> </a:t>
            </a:r>
            <a:r>
              <a:rPr lang="bg-BG" b="1" dirty="0">
                <a:solidFill>
                  <a:schemeClr val="bg1"/>
                </a:solidFill>
              </a:rPr>
              <a:t>Полета</a:t>
            </a:r>
            <a:r>
              <a:rPr lang="en-US" dirty="0"/>
              <a:t>,</a:t>
            </a:r>
            <a:r>
              <a:rPr lang="en-US" dirty="0">
                <a:solidFill>
                  <a:schemeClr val="bg1"/>
                </a:solidFill>
              </a:rPr>
              <a:t> </a:t>
            </a:r>
            <a:r>
              <a:rPr lang="bg-BG" b="1" dirty="0">
                <a:solidFill>
                  <a:schemeClr val="bg1"/>
                </a:solidFill>
              </a:rPr>
              <a:t>Мтоди</a:t>
            </a:r>
            <a:r>
              <a:rPr lang="en-US" dirty="0"/>
              <a:t>,</a:t>
            </a:r>
            <a:r>
              <a:rPr lang="en-US" dirty="0">
                <a:solidFill>
                  <a:schemeClr val="bg1"/>
                </a:solidFill>
              </a:rPr>
              <a:t> </a:t>
            </a:r>
            <a:r>
              <a:rPr lang="bg-BG" dirty="0"/>
              <a:t>др</a:t>
            </a:r>
            <a:r>
              <a:rPr lang="en-US" dirty="0"/>
              <a:t>.</a:t>
            </a:r>
          </a:p>
        </p:txBody>
      </p:sp>
      <p:sp>
        <p:nvSpPr>
          <p:cNvPr id="4" name="Title 3"/>
          <p:cNvSpPr>
            <a:spLocks noGrp="1"/>
          </p:cNvSpPr>
          <p:nvPr>
            <p:ph type="title"/>
          </p:nvPr>
        </p:nvSpPr>
        <p:spPr/>
        <p:txBody>
          <a:bodyPr>
            <a:normAutofit/>
          </a:bodyPr>
          <a:lstStyle/>
          <a:p>
            <a:r>
              <a:rPr lang="bg-BG" dirty="0"/>
              <a:t>Анотация</a:t>
            </a:r>
            <a:endParaRPr lang="en-US" dirty="0"/>
          </a:p>
        </p:txBody>
      </p:sp>
      <p:sp>
        <p:nvSpPr>
          <p:cNvPr id="8" name="Rectangle 5"/>
          <p:cNvSpPr>
            <a:spLocks noChangeArrowheads="1"/>
          </p:cNvSpPr>
          <p:nvPr/>
        </p:nvSpPr>
        <p:spPr bwMode="auto">
          <a:xfrm>
            <a:off x="665704" y="3684815"/>
            <a:ext cx="9621296" cy="276998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600" b="1" noProof="1">
                <a:solidFill>
                  <a:schemeClr val="bg1"/>
                </a:solidFill>
                <a:latin typeface="Consolas" pitchFamily="49" charset="0"/>
                <a:cs typeface="Consolas" pitchFamily="49" charset="0"/>
              </a:rPr>
              <a:t>@Deprecated</a:t>
            </a:r>
          </a:p>
          <a:p>
            <a:pPr eaLnBrk="0" hangingPunct="0">
              <a:spcBef>
                <a:spcPts val="1200"/>
              </a:spcBef>
              <a:buClr>
                <a:schemeClr val="accent5">
                  <a:lumMod val="40000"/>
                  <a:lumOff val="60000"/>
                </a:schemeClr>
              </a:buClr>
              <a:buSzPct val="70000"/>
            </a:pPr>
            <a:r>
              <a:rPr lang="en-US" sz="3600" b="1" noProof="1">
                <a:solidFill>
                  <a:schemeClr val="tx2"/>
                </a:solidFill>
                <a:latin typeface="Consolas" pitchFamily="49" charset="0"/>
                <a:cs typeface="Consolas" pitchFamily="49" charset="0"/>
              </a:rPr>
              <a:t>public void deprecatedMethod() {</a:t>
            </a:r>
          </a:p>
          <a:p>
            <a:pPr eaLnBrk="0" hangingPunct="0">
              <a:spcBef>
                <a:spcPts val="1200"/>
              </a:spcBef>
              <a:buClr>
                <a:schemeClr val="accent5">
                  <a:lumMod val="40000"/>
                  <a:lumOff val="60000"/>
                </a:schemeClr>
              </a:buClr>
              <a:buSzPct val="70000"/>
            </a:pPr>
            <a:r>
              <a:rPr lang="en-US" sz="3600" b="1" noProof="1">
                <a:solidFill>
                  <a:schemeClr val="tx2"/>
                </a:solidFill>
                <a:latin typeface="Consolas" pitchFamily="49" charset="0"/>
                <a:cs typeface="Consolas" pitchFamily="49" charset="0"/>
              </a:rPr>
              <a:t>  System.out.println("Deprecated!");</a:t>
            </a:r>
          </a:p>
          <a:p>
            <a:pPr eaLnBrk="0" hangingPunct="0">
              <a:spcBef>
                <a:spcPts val="1200"/>
              </a:spcBef>
              <a:buClr>
                <a:schemeClr val="accent5">
                  <a:lumMod val="40000"/>
                  <a:lumOff val="60000"/>
                </a:schemeClr>
              </a:buClr>
              <a:buSzPct val="70000"/>
            </a:pPr>
            <a:r>
              <a:rPr lang="en-US" sz="3600" b="1" noProof="1">
                <a:solidFill>
                  <a:schemeClr val="tx2"/>
                </a:solidFill>
                <a:latin typeface="Consolas" pitchFamily="49" charset="0"/>
                <a:cs typeface="Consolas" pitchFamily="49" charset="0"/>
              </a:rPr>
              <a:t>}</a:t>
            </a:r>
          </a:p>
        </p:txBody>
      </p:sp>
      <p:pic>
        <p:nvPicPr>
          <p:cNvPr id="2050" name="Picture 2" descr="Свързано изображение"/>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5131" y="1459363"/>
            <a:ext cx="3255313" cy="1955143"/>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a:extLst>
              <a:ext uri="{FF2B5EF4-FFF2-40B4-BE49-F238E27FC236}">
                <a16:creationId xmlns:a16="http://schemas.microsoft.com/office/drawing/2014/main" id="{413E50BE-BED8-4DA0-928D-E0E247ADDEE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186</a:t>
            </a:fld>
            <a:endParaRPr lang="en-US" noProof="0" dirty="0"/>
          </a:p>
        </p:txBody>
      </p:sp>
    </p:spTree>
    <p:extLst>
      <p:ext uri="{BB962C8B-B14F-4D97-AF65-F5344CB8AC3E}">
        <p14:creationId xmlns:p14="http://schemas.microsoft.com/office/powerpoint/2010/main" val="1358549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1941" y="1196125"/>
            <a:ext cx="11815018" cy="5433275"/>
          </a:xfrm>
        </p:spPr>
        <p:txBody>
          <a:bodyPr>
            <a:noAutofit/>
          </a:bodyPr>
          <a:lstStyle/>
          <a:p>
            <a:r>
              <a:rPr lang="bg-BG" dirty="0"/>
              <a:t>За генериране на </a:t>
            </a:r>
            <a:r>
              <a:rPr lang="bg-BG" b="1" dirty="0">
                <a:solidFill>
                  <a:schemeClr val="bg1"/>
                </a:solidFill>
              </a:rPr>
              <a:t>компилационно съобщение </a:t>
            </a:r>
            <a:r>
              <a:rPr lang="bg-BG" dirty="0"/>
              <a:t>или</a:t>
            </a:r>
            <a:r>
              <a:rPr lang="en-US" dirty="0"/>
              <a:t> </a:t>
            </a:r>
            <a:r>
              <a:rPr lang="bg-BG" b="1" dirty="0">
                <a:solidFill>
                  <a:schemeClr val="bg1"/>
                </a:solidFill>
              </a:rPr>
              <a:t>грешка</a:t>
            </a:r>
            <a:endParaRPr lang="en-US" b="1" dirty="0">
              <a:solidFill>
                <a:schemeClr val="bg1"/>
              </a:solidFill>
            </a:endParaRPr>
          </a:p>
          <a:p>
            <a:pPr marL="0" indent="0">
              <a:buNone/>
            </a:pPr>
            <a:endParaRPr lang="en-US" dirty="0"/>
          </a:p>
          <a:p>
            <a:pPr marL="0" indent="0">
              <a:buNone/>
            </a:pPr>
            <a:endParaRPr lang="en-US" dirty="0"/>
          </a:p>
          <a:p>
            <a:r>
              <a:rPr lang="bg-BG" dirty="0"/>
              <a:t>Като инструмент</a:t>
            </a:r>
            <a:endParaRPr lang="en-US" dirty="0"/>
          </a:p>
          <a:p>
            <a:pPr lvl="1">
              <a:buClr>
                <a:schemeClr val="tx1"/>
              </a:buClr>
            </a:pPr>
            <a:r>
              <a:rPr lang="bg-BG" dirty="0"/>
              <a:t>Инструмент за </a:t>
            </a:r>
            <a:r>
              <a:rPr lang="en-US" dirty="0"/>
              <a:t> </a:t>
            </a:r>
            <a:r>
              <a:rPr lang="bg-BG" b="1" dirty="0">
                <a:solidFill>
                  <a:schemeClr val="bg1"/>
                </a:solidFill>
              </a:rPr>
              <a:t>генериране на код</a:t>
            </a:r>
            <a:endParaRPr lang="en-US" dirty="0"/>
          </a:p>
          <a:p>
            <a:pPr lvl="1">
              <a:buClr>
                <a:schemeClr val="tx1"/>
              </a:buClr>
            </a:pPr>
            <a:r>
              <a:rPr lang="bg-BG" dirty="0"/>
              <a:t>Инструмент за </a:t>
            </a:r>
            <a:r>
              <a:rPr lang="en-US" dirty="0"/>
              <a:t> </a:t>
            </a:r>
            <a:r>
              <a:rPr lang="bg-BG" b="1" dirty="0">
                <a:solidFill>
                  <a:schemeClr val="bg1"/>
                </a:solidFill>
              </a:rPr>
              <a:t>генериране на документация</a:t>
            </a:r>
            <a:endParaRPr lang="en-US" dirty="0"/>
          </a:p>
          <a:p>
            <a:pPr lvl="1">
              <a:buClr>
                <a:schemeClr val="tx1"/>
              </a:buClr>
            </a:pPr>
            <a:r>
              <a:rPr lang="bg-BG" b="1" dirty="0">
                <a:solidFill>
                  <a:schemeClr val="bg1"/>
                </a:solidFill>
              </a:rPr>
              <a:t>Тестваща</a:t>
            </a:r>
            <a:r>
              <a:rPr lang="en-US" dirty="0"/>
              <a:t> </a:t>
            </a:r>
            <a:r>
              <a:rPr lang="bg-BG" dirty="0"/>
              <a:t>рамка</a:t>
            </a:r>
            <a:endParaRPr lang="en-US" dirty="0"/>
          </a:p>
          <a:p>
            <a:r>
              <a:rPr lang="bg-BG" dirty="0"/>
              <a:t>По време на компилация</a:t>
            </a:r>
            <a:r>
              <a:rPr lang="en-US" dirty="0"/>
              <a:t>– </a:t>
            </a:r>
            <a:r>
              <a:rPr lang="en-US" b="1" dirty="0">
                <a:solidFill>
                  <a:schemeClr val="bg1"/>
                </a:solidFill>
              </a:rPr>
              <a:t>ORM</a:t>
            </a:r>
            <a:r>
              <a:rPr lang="en-US" dirty="0"/>
              <a:t>,</a:t>
            </a:r>
            <a:r>
              <a:rPr lang="en-US" dirty="0">
                <a:solidFill>
                  <a:schemeClr val="bg1"/>
                </a:solidFill>
              </a:rPr>
              <a:t> </a:t>
            </a:r>
            <a:r>
              <a:rPr lang="bg-BG" b="1" dirty="0">
                <a:solidFill>
                  <a:schemeClr val="bg1"/>
                </a:solidFill>
              </a:rPr>
              <a:t>Серилизация</a:t>
            </a:r>
            <a:r>
              <a:rPr lang="en-US" dirty="0">
                <a:solidFill>
                  <a:schemeClr val="bg1"/>
                </a:solidFill>
              </a:rPr>
              <a:t> </a:t>
            </a:r>
            <a:r>
              <a:rPr lang="bg-BG" dirty="0"/>
              <a:t>др</a:t>
            </a:r>
            <a:r>
              <a:rPr lang="en-US" dirty="0"/>
              <a:t>.</a:t>
            </a:r>
          </a:p>
        </p:txBody>
      </p:sp>
      <p:sp>
        <p:nvSpPr>
          <p:cNvPr id="4" name="Title 3"/>
          <p:cNvSpPr>
            <a:spLocks noGrp="1"/>
          </p:cNvSpPr>
          <p:nvPr>
            <p:ph type="title"/>
          </p:nvPr>
        </p:nvSpPr>
        <p:spPr/>
        <p:txBody>
          <a:bodyPr>
            <a:normAutofit/>
          </a:bodyPr>
          <a:lstStyle/>
          <a:p>
            <a:r>
              <a:rPr lang="bg-BG" dirty="0"/>
              <a:t>Използване на анотации</a:t>
            </a:r>
            <a:endParaRPr lang="en-US" dirty="0"/>
          </a:p>
        </p:txBody>
      </p:sp>
      <p:sp>
        <p:nvSpPr>
          <p:cNvPr id="8" name="Rectangle 5"/>
          <p:cNvSpPr>
            <a:spLocks noChangeArrowheads="1"/>
          </p:cNvSpPr>
          <p:nvPr/>
        </p:nvSpPr>
        <p:spPr bwMode="auto">
          <a:xfrm>
            <a:off x="619524" y="1874622"/>
            <a:ext cx="7092840" cy="123110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@SuppressWarnings("unchecked")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@Deprecated</a:t>
            </a:r>
          </a:p>
        </p:txBody>
      </p:sp>
      <p:sp>
        <p:nvSpPr>
          <p:cNvPr id="6" name="Slide Number">
            <a:extLst>
              <a:ext uri="{FF2B5EF4-FFF2-40B4-BE49-F238E27FC236}">
                <a16:creationId xmlns:a16="http://schemas.microsoft.com/office/drawing/2014/main" id="{5B464F25-8291-46F2-B442-4FBFA1C7C99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187</a:t>
            </a:fld>
            <a:endParaRPr lang="en-US" noProof="0" dirty="0"/>
          </a:p>
        </p:txBody>
      </p:sp>
    </p:spTree>
    <p:extLst>
      <p:ext uri="{BB962C8B-B14F-4D97-AF65-F5344CB8AC3E}">
        <p14:creationId xmlns:p14="http://schemas.microsoft.com/office/powerpoint/2010/main" val="26688071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US" b="1" dirty="0">
                <a:solidFill>
                  <a:schemeClr val="bg1"/>
                </a:solidFill>
                <a:latin typeface="Consolas" panose="020B0609020204030204" pitchFamily="49" charset="0"/>
              </a:rPr>
              <a:t>@Override</a:t>
            </a:r>
            <a:r>
              <a:rPr lang="en-US" dirty="0">
                <a:solidFill>
                  <a:schemeClr val="bg1"/>
                </a:solidFill>
              </a:rPr>
              <a:t> </a:t>
            </a:r>
            <a:r>
              <a:rPr lang="en-US" dirty="0"/>
              <a:t>– </a:t>
            </a:r>
            <a:r>
              <a:rPr lang="bg-BG" dirty="0"/>
              <a:t>генерира</a:t>
            </a:r>
            <a:r>
              <a:rPr lang="en-US" dirty="0"/>
              <a:t> </a:t>
            </a:r>
            <a:r>
              <a:rPr lang="bg-BG" b="1" dirty="0">
                <a:solidFill>
                  <a:schemeClr val="bg1"/>
                </a:solidFill>
              </a:rPr>
              <a:t>грешка при компилиране</a:t>
            </a:r>
            <a:r>
              <a:rPr lang="en-US" b="1" dirty="0">
                <a:solidFill>
                  <a:schemeClr val="bg1"/>
                </a:solidFill>
              </a:rPr>
              <a:t>,</a:t>
            </a:r>
            <a:r>
              <a:rPr lang="bg-BG" b="1" dirty="0">
                <a:solidFill>
                  <a:schemeClr val="bg1"/>
                </a:solidFill>
              </a:rPr>
              <a:t> </a:t>
            </a:r>
            <a:r>
              <a:rPr lang="ru-RU" dirty="0"/>
              <a:t>ако методът не отменя метод в родителски клас</a:t>
            </a:r>
            <a:endParaRPr lang="en-US" dirty="0"/>
          </a:p>
        </p:txBody>
      </p:sp>
      <p:sp>
        <p:nvSpPr>
          <p:cNvPr id="4" name="Title 3"/>
          <p:cNvSpPr>
            <a:spLocks noGrp="1"/>
          </p:cNvSpPr>
          <p:nvPr>
            <p:ph type="title"/>
          </p:nvPr>
        </p:nvSpPr>
        <p:spPr/>
        <p:txBody>
          <a:bodyPr>
            <a:normAutofit/>
          </a:bodyPr>
          <a:lstStyle/>
          <a:p>
            <a:r>
              <a:rPr lang="bg-BG" dirty="0"/>
              <a:t>Вградени анотации</a:t>
            </a:r>
            <a:r>
              <a:rPr lang="en-US" dirty="0"/>
              <a:t>(1)</a:t>
            </a:r>
          </a:p>
        </p:txBody>
      </p:sp>
      <p:sp>
        <p:nvSpPr>
          <p:cNvPr id="8" name="Rectangle 5"/>
          <p:cNvSpPr>
            <a:spLocks noChangeArrowheads="1"/>
          </p:cNvSpPr>
          <p:nvPr/>
        </p:nvSpPr>
        <p:spPr bwMode="auto">
          <a:xfrm>
            <a:off x="665704" y="2514600"/>
            <a:ext cx="8021096" cy="252376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bg1"/>
                </a:solidFill>
                <a:latin typeface="Consolas" pitchFamily="49" charset="0"/>
                <a:cs typeface="Consolas" pitchFamily="49" charset="0"/>
              </a:rPr>
              <a:t>@Override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String toString()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return "new toString() method";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2F87EB38-1B87-47FE-8DB0-990CFC00167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188</a:t>
            </a:fld>
            <a:endParaRPr lang="en-US" noProof="0" dirty="0"/>
          </a:p>
        </p:txBody>
      </p:sp>
    </p:spTree>
    <p:extLst>
      <p:ext uri="{BB962C8B-B14F-4D97-AF65-F5344CB8AC3E}">
        <p14:creationId xmlns:p14="http://schemas.microsoft.com/office/powerpoint/2010/main" val="18357019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US" b="1" dirty="0">
                <a:solidFill>
                  <a:schemeClr val="bg1"/>
                </a:solidFill>
                <a:latin typeface="Consolas" panose="020B0609020204030204" pitchFamily="49" charset="0"/>
              </a:rPr>
              <a:t>@SupressWarning</a:t>
            </a:r>
            <a:r>
              <a:rPr lang="en-US" dirty="0">
                <a:solidFill>
                  <a:schemeClr val="bg1"/>
                </a:solidFill>
              </a:rPr>
              <a:t> </a:t>
            </a:r>
            <a:r>
              <a:rPr lang="en-US" dirty="0"/>
              <a:t>– </a:t>
            </a:r>
            <a:r>
              <a:rPr lang="bg-BG" dirty="0"/>
              <a:t>изключва </a:t>
            </a:r>
            <a:r>
              <a:rPr lang="bg-BG" b="1" dirty="0">
                <a:solidFill>
                  <a:schemeClr val="bg1"/>
                </a:solidFill>
              </a:rPr>
              <a:t>предупрежденията на компилатора</a:t>
            </a:r>
            <a:endParaRPr lang="en-US" b="1" dirty="0">
              <a:solidFill>
                <a:schemeClr val="bg1"/>
              </a:solidFill>
            </a:endParaRPr>
          </a:p>
        </p:txBody>
      </p:sp>
      <p:sp>
        <p:nvSpPr>
          <p:cNvPr id="4" name="Title 3"/>
          <p:cNvSpPr>
            <a:spLocks noGrp="1"/>
          </p:cNvSpPr>
          <p:nvPr>
            <p:ph type="title"/>
          </p:nvPr>
        </p:nvSpPr>
        <p:spPr/>
        <p:txBody>
          <a:bodyPr>
            <a:normAutofit/>
          </a:bodyPr>
          <a:lstStyle/>
          <a:p>
            <a:r>
              <a:rPr lang="bg-BG" dirty="0"/>
              <a:t>Вградени анотации</a:t>
            </a:r>
            <a:r>
              <a:rPr lang="en-US" dirty="0"/>
              <a:t>(2)</a:t>
            </a:r>
          </a:p>
        </p:txBody>
      </p:sp>
      <p:sp>
        <p:nvSpPr>
          <p:cNvPr id="8" name="Rectangle 5"/>
          <p:cNvSpPr>
            <a:spLocks noChangeArrowheads="1"/>
          </p:cNvSpPr>
          <p:nvPr/>
        </p:nvSpPr>
        <p:spPr bwMode="auto">
          <a:xfrm>
            <a:off x="665704" y="2357497"/>
            <a:ext cx="9545096" cy="252376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bg1"/>
                </a:solidFill>
                <a:latin typeface="Consolas" pitchFamily="49" charset="0"/>
                <a:cs typeface="Consolas" pitchFamily="49" charset="0"/>
              </a:rPr>
              <a:t>@SuppressWarnings(value = "unchecked")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&lt;T&gt; void warning(int size)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T[] unchecked = </a:t>
            </a:r>
            <a:r>
              <a:rPr lang="en-US" sz="3200" b="1" noProof="1">
                <a:solidFill>
                  <a:schemeClr val="bg1"/>
                </a:solidFill>
                <a:latin typeface="Consolas" pitchFamily="49" charset="0"/>
                <a:cs typeface="Consolas" pitchFamily="49" charset="0"/>
              </a:rPr>
              <a:t>(T[]) </a:t>
            </a:r>
            <a:r>
              <a:rPr lang="en-US" sz="3200" b="1" noProof="1">
                <a:solidFill>
                  <a:schemeClr val="tx2"/>
                </a:solidFill>
                <a:latin typeface="Consolas" pitchFamily="49" charset="0"/>
                <a:cs typeface="Consolas" pitchFamily="49" charset="0"/>
              </a:rPr>
              <a:t>new Object[size];</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a:t>
            </a:r>
          </a:p>
        </p:txBody>
      </p:sp>
      <p:sp>
        <p:nvSpPr>
          <p:cNvPr id="7" name="AutoShape 6"/>
          <p:cNvSpPr>
            <a:spLocks noChangeArrowheads="1"/>
          </p:cNvSpPr>
          <p:nvPr/>
        </p:nvSpPr>
        <p:spPr bwMode="auto">
          <a:xfrm>
            <a:off x="9546987" y="2563773"/>
            <a:ext cx="2019425" cy="1055608"/>
          </a:xfrm>
          <a:prstGeom prst="wedgeRoundRectCallout">
            <a:avLst>
              <a:gd name="adj1" fmla="val -60113"/>
              <a:gd name="adj2" fmla="val -3319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rPr>
              <a:t>Annotation with value</a:t>
            </a:r>
            <a:endParaRPr lang="bg-BG" sz="2800" b="1" dirty="0">
              <a:solidFill>
                <a:srgbClr val="FFFFFF"/>
              </a:solidFill>
            </a:endParaRPr>
          </a:p>
        </p:txBody>
      </p:sp>
      <p:sp>
        <p:nvSpPr>
          <p:cNvPr id="9" name="AutoShape 6"/>
          <p:cNvSpPr>
            <a:spLocks noChangeArrowheads="1"/>
          </p:cNvSpPr>
          <p:nvPr/>
        </p:nvSpPr>
        <p:spPr bwMode="auto">
          <a:xfrm>
            <a:off x="1828800" y="4439830"/>
            <a:ext cx="4008582" cy="1055608"/>
          </a:xfrm>
          <a:prstGeom prst="wedgeRoundRectCallout">
            <a:avLst>
              <a:gd name="adj1" fmla="val 35514"/>
              <a:gd name="adj2" fmla="val -63905"/>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rPr>
              <a:t>Generates compiler warning</a:t>
            </a:r>
            <a:endParaRPr lang="bg-BG" sz="2800" b="1" dirty="0">
              <a:solidFill>
                <a:srgbClr val="FFFFFF"/>
              </a:solidFill>
            </a:endParaRPr>
          </a:p>
        </p:txBody>
      </p:sp>
      <p:sp>
        <p:nvSpPr>
          <p:cNvPr id="10" name="Slide Number">
            <a:extLst>
              <a:ext uri="{FF2B5EF4-FFF2-40B4-BE49-F238E27FC236}">
                <a16:creationId xmlns:a16="http://schemas.microsoft.com/office/drawing/2014/main" id="{A4EF1A8D-E5F1-4E48-9ED7-5E1E4E48341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189</a:t>
            </a:fld>
            <a:endParaRPr lang="en-US" noProof="0" dirty="0"/>
          </a:p>
        </p:txBody>
      </p:sp>
    </p:spTree>
    <p:extLst>
      <p:ext uri="{BB962C8B-B14F-4D97-AF65-F5344CB8AC3E}">
        <p14:creationId xmlns:p14="http://schemas.microsoft.com/office/powerpoint/2010/main" val="530108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2CEFE89-1853-4451-977F-45899A1CFF17}"/>
              </a:ext>
            </a:extLst>
          </p:cNvPr>
          <p:cNvSpPr>
            <a:spLocks noGrp="1"/>
          </p:cNvSpPr>
          <p:nvPr>
            <p:ph type="body" sz="quarter" idx="10"/>
          </p:nvPr>
        </p:nvSpPr>
        <p:spPr>
          <a:xfrm>
            <a:off x="2062766" y="1108911"/>
            <a:ext cx="9883234" cy="5546589"/>
          </a:xfrm>
        </p:spPr>
        <p:txBody>
          <a:bodyPr/>
          <a:lstStyle/>
          <a:p>
            <a:r>
              <a:rPr lang="bg-BG" b="1" dirty="0">
                <a:solidFill>
                  <a:schemeClr val="bg1"/>
                </a:solidFill>
              </a:rPr>
              <a:t>Клас от най-високо ниво е </a:t>
            </a:r>
            <a:r>
              <a:rPr lang="bg-BG" dirty="0"/>
              <a:t>клас</a:t>
            </a:r>
            <a:r>
              <a:rPr lang="en-US" dirty="0"/>
              <a:t>,</a:t>
            </a:r>
            <a:r>
              <a:rPr lang="bg-BG" dirty="0"/>
              <a:t> който не е вложен</a:t>
            </a:r>
          </a:p>
          <a:p>
            <a:r>
              <a:rPr lang="bg-BG" b="1" dirty="0">
                <a:solidFill>
                  <a:schemeClr val="bg1"/>
                </a:solidFill>
              </a:rPr>
              <a:t>Вложен клас</a:t>
            </a:r>
            <a:r>
              <a:rPr lang="en-US" dirty="0"/>
              <a:t> </a:t>
            </a:r>
            <a:r>
              <a:rPr lang="bg-BG" dirty="0"/>
              <a:t>е всеки клас</a:t>
            </a:r>
            <a:r>
              <a:rPr lang="en-US" dirty="0"/>
              <a:t>,</a:t>
            </a:r>
            <a:r>
              <a:rPr lang="bg-BG" dirty="0"/>
              <a:t> чиято декларация се случва в тялото на друг клас или интерфейс</a:t>
            </a:r>
          </a:p>
          <a:p>
            <a:r>
              <a:rPr lang="bg-BG" dirty="0"/>
              <a:t>Само вложените класове може да бъдат </a:t>
            </a:r>
            <a:r>
              <a:rPr lang="bg-BG" b="1" dirty="0">
                <a:solidFill>
                  <a:schemeClr val="bg1"/>
                </a:solidFill>
              </a:rPr>
              <a:t>статични</a:t>
            </a:r>
            <a:endParaRPr lang="en-US" b="1" dirty="0">
              <a:solidFill>
                <a:schemeClr val="bg1"/>
              </a:solidFill>
            </a:endParaRPr>
          </a:p>
        </p:txBody>
      </p:sp>
      <p:sp>
        <p:nvSpPr>
          <p:cNvPr id="6" name="Title 5">
            <a:extLst>
              <a:ext uri="{FF2B5EF4-FFF2-40B4-BE49-F238E27FC236}">
                <a16:creationId xmlns:a16="http://schemas.microsoft.com/office/drawing/2014/main" id="{501D0558-1247-4931-830E-B6962320C0A7}"/>
              </a:ext>
            </a:extLst>
          </p:cNvPr>
          <p:cNvSpPr>
            <a:spLocks noGrp="1"/>
          </p:cNvSpPr>
          <p:nvPr>
            <p:ph type="title"/>
          </p:nvPr>
        </p:nvSpPr>
        <p:spPr/>
        <p:txBody>
          <a:bodyPr/>
          <a:lstStyle/>
          <a:p>
            <a:r>
              <a:rPr lang="bg-BG" dirty="0"/>
              <a:t>Статичен клас</a:t>
            </a:r>
            <a:endParaRPr lang="en-US" dirty="0"/>
          </a:p>
        </p:txBody>
      </p:sp>
      <p:sp>
        <p:nvSpPr>
          <p:cNvPr id="4" name="Rectangle 3">
            <a:extLst>
              <a:ext uri="{FF2B5EF4-FFF2-40B4-BE49-F238E27FC236}">
                <a16:creationId xmlns:a16="http://schemas.microsoft.com/office/drawing/2014/main" id="{50A954D4-354B-4C44-8A4D-AB317D65AA93}"/>
              </a:ext>
            </a:extLst>
          </p:cNvPr>
          <p:cNvSpPr>
            <a:spLocks noChangeArrowheads="1"/>
          </p:cNvSpPr>
          <p:nvPr/>
        </p:nvSpPr>
        <p:spPr bwMode="auto">
          <a:xfrm>
            <a:off x="2510456" y="4267537"/>
            <a:ext cx="6198522" cy="2462213"/>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class TopClass {</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static</a:t>
            </a:r>
            <a:r>
              <a:rPr lang="en-US" sz="2400" b="1" noProof="1">
                <a:latin typeface="Consolas" pitchFamily="49" charset="0"/>
                <a:cs typeface="Consolas" pitchFamily="49" charset="0"/>
              </a:rPr>
              <a:t> class NestedStaticClass {</a:t>
            </a:r>
          </a:p>
          <a:p>
            <a:pPr eaLnBrk="0" hangingPunct="0">
              <a:lnSpc>
                <a:spcPct val="95000"/>
              </a:lnSpc>
              <a:spcBef>
                <a:spcPts val="600"/>
              </a:spcBef>
              <a:spcAft>
                <a:spcPts val="600"/>
              </a:spcAft>
              <a:buClr>
                <a:schemeClr val="accent5">
                  <a:lumMod val="40000"/>
                  <a:lumOff val="60000"/>
                </a:schemeClr>
              </a:buClr>
              <a:buSzPct val="70000"/>
            </a:pPr>
            <a:endParaRPr lang="en-US" sz="2400" b="1" noProof="1">
              <a:latin typeface="Consolas" pitchFamily="49" charset="0"/>
              <a:cs typeface="Consolas" pitchFamily="49" charset="0"/>
            </a:endParaRP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  }</a:t>
            </a:r>
          </a:p>
          <a:p>
            <a:pPr eaLnBrk="0" hangingPunct="0">
              <a:lnSpc>
                <a:spcPct val="95000"/>
              </a:lnSpc>
              <a:spcBef>
                <a:spcPts val="600"/>
              </a:spcBef>
              <a:spcAft>
                <a:spcPts val="600"/>
              </a:spcAft>
              <a:buClr>
                <a:schemeClr val="accent5">
                  <a:lumMod val="40000"/>
                  <a:lumOff val="60000"/>
                </a:schemeClr>
              </a:buClr>
              <a:buSzPct val="70000"/>
            </a:pPr>
            <a:r>
              <a:rPr lang="en-US" sz="2400" b="1" noProof="1">
                <a:latin typeface="Consolas" pitchFamily="49" charset="0"/>
                <a:cs typeface="Consolas" pitchFamily="49" charset="0"/>
              </a:rPr>
              <a:t>}</a:t>
            </a:r>
          </a:p>
        </p:txBody>
      </p:sp>
      <p:sp>
        <p:nvSpPr>
          <p:cNvPr id="9" name="Slide Number">
            <a:extLst>
              <a:ext uri="{FF2B5EF4-FFF2-40B4-BE49-F238E27FC236}">
                <a16:creationId xmlns:a16="http://schemas.microsoft.com/office/drawing/2014/main" id="{E6F942AE-14A1-4D13-9CA1-5F14F7C9639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19</a:t>
            </a:fld>
            <a:endParaRPr lang="en-US" dirty="0"/>
          </a:p>
        </p:txBody>
      </p:sp>
    </p:spTree>
    <p:extLst>
      <p:ext uri="{BB962C8B-B14F-4D97-AF65-F5344CB8AC3E}">
        <p14:creationId xmlns:p14="http://schemas.microsoft.com/office/powerpoint/2010/main" val="3182671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US" b="1" dirty="0">
                <a:solidFill>
                  <a:schemeClr val="bg1"/>
                </a:solidFill>
                <a:latin typeface="Consolas" panose="020B0609020204030204" pitchFamily="49" charset="0"/>
              </a:rPr>
              <a:t>@Deprecated</a:t>
            </a:r>
            <a:r>
              <a:rPr lang="en-US" dirty="0">
                <a:solidFill>
                  <a:schemeClr val="bg1"/>
                </a:solidFill>
              </a:rPr>
              <a:t> </a:t>
            </a:r>
            <a:r>
              <a:rPr lang="en-US" dirty="0"/>
              <a:t>– </a:t>
            </a:r>
            <a:r>
              <a:rPr lang="bg-BG" dirty="0"/>
              <a:t>генерира</a:t>
            </a:r>
            <a:r>
              <a:rPr lang="en-US" dirty="0"/>
              <a:t> </a:t>
            </a:r>
            <a:r>
              <a:rPr lang="bg-BG" b="1" dirty="0">
                <a:solidFill>
                  <a:schemeClr val="bg1"/>
                </a:solidFill>
              </a:rPr>
              <a:t>предупреждение на компилатора</a:t>
            </a:r>
            <a:r>
              <a:rPr lang="bg-BG" dirty="0"/>
              <a:t>,  ако елементът се използва</a:t>
            </a:r>
            <a:endParaRPr lang="en-US" dirty="0"/>
          </a:p>
        </p:txBody>
      </p:sp>
      <p:sp>
        <p:nvSpPr>
          <p:cNvPr id="4" name="Title 3"/>
          <p:cNvSpPr>
            <a:spLocks noGrp="1"/>
          </p:cNvSpPr>
          <p:nvPr>
            <p:ph type="title"/>
          </p:nvPr>
        </p:nvSpPr>
        <p:spPr/>
        <p:txBody>
          <a:bodyPr>
            <a:normAutofit/>
          </a:bodyPr>
          <a:lstStyle/>
          <a:p>
            <a:r>
              <a:rPr lang="bg-BG" dirty="0"/>
              <a:t>Вградени анотации</a:t>
            </a:r>
            <a:r>
              <a:rPr lang="en-US" dirty="0"/>
              <a:t>(3)</a:t>
            </a:r>
          </a:p>
        </p:txBody>
      </p:sp>
      <p:sp>
        <p:nvSpPr>
          <p:cNvPr id="8" name="Rectangle 5"/>
          <p:cNvSpPr>
            <a:spLocks noChangeArrowheads="1"/>
          </p:cNvSpPr>
          <p:nvPr/>
        </p:nvSpPr>
        <p:spPr bwMode="auto">
          <a:xfrm>
            <a:off x="696000" y="2799843"/>
            <a:ext cx="8698436" cy="252376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bg1"/>
                </a:solidFill>
                <a:latin typeface="Consolas" pitchFamily="49" charset="0"/>
                <a:cs typeface="Consolas" pitchFamily="49" charset="0"/>
              </a:rPr>
              <a:t>@Deprecated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void deprecatedMethod()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System.out.println("Deprecated!");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a:t>
            </a:r>
          </a:p>
        </p:txBody>
      </p:sp>
      <p:sp>
        <p:nvSpPr>
          <p:cNvPr id="7" name="AutoShape 6"/>
          <p:cNvSpPr>
            <a:spLocks noChangeArrowheads="1"/>
          </p:cNvSpPr>
          <p:nvPr/>
        </p:nvSpPr>
        <p:spPr bwMode="auto">
          <a:xfrm>
            <a:off x="3672508" y="2444013"/>
            <a:ext cx="3285837" cy="1055608"/>
          </a:xfrm>
          <a:prstGeom prst="wedgeRoundRectCallout">
            <a:avLst>
              <a:gd name="adj1" fmla="val -56897"/>
              <a:gd name="adj2" fmla="val 15865"/>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dirty="0">
                <a:solidFill>
                  <a:srgbClr val="FFFFFF"/>
                </a:solidFill>
              </a:rPr>
              <a:t>Generates compiler warning</a:t>
            </a:r>
            <a:endParaRPr lang="bg-BG" sz="2800" b="1" dirty="0">
              <a:solidFill>
                <a:srgbClr val="FFFFFF"/>
              </a:solidFill>
            </a:endParaRPr>
          </a:p>
        </p:txBody>
      </p:sp>
      <p:sp>
        <p:nvSpPr>
          <p:cNvPr id="9" name="Slide Number">
            <a:extLst>
              <a:ext uri="{FF2B5EF4-FFF2-40B4-BE49-F238E27FC236}">
                <a16:creationId xmlns:a16="http://schemas.microsoft.com/office/drawing/2014/main" id="{DDB8DEAC-A364-4F59-AFA2-D84D4E33F31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190</a:t>
            </a:fld>
            <a:endParaRPr lang="en-US" noProof="0" dirty="0"/>
          </a:p>
        </p:txBody>
      </p:sp>
    </p:spTree>
    <p:extLst>
      <p:ext uri="{BB962C8B-B14F-4D97-AF65-F5344CB8AC3E}">
        <p14:creationId xmlns:p14="http://schemas.microsoft.com/office/powerpoint/2010/main" val="25616549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1941" y="1196125"/>
            <a:ext cx="11815018" cy="5509475"/>
          </a:xfrm>
        </p:spPr>
        <p:txBody>
          <a:bodyPr>
            <a:noAutofit/>
          </a:bodyPr>
          <a:lstStyle/>
          <a:p>
            <a:pPr>
              <a:buClr>
                <a:schemeClr val="tx1"/>
              </a:buClr>
            </a:pPr>
            <a:r>
              <a:rPr lang="en-US" b="1" dirty="0">
                <a:solidFill>
                  <a:schemeClr val="bg1"/>
                </a:solidFill>
                <a:latin typeface="Consolas" panose="020B0609020204030204" pitchFamily="49" charset="0"/>
              </a:rPr>
              <a:t>@interface</a:t>
            </a:r>
            <a:r>
              <a:rPr lang="en-US" dirty="0">
                <a:solidFill>
                  <a:schemeClr val="bg1"/>
                </a:solidFill>
              </a:rPr>
              <a:t> </a:t>
            </a:r>
            <a:r>
              <a:rPr lang="en-US" dirty="0"/>
              <a:t>–</a:t>
            </a:r>
            <a:r>
              <a:rPr lang="bg-BG" dirty="0"/>
              <a:t> ключовата дума за анотации</a:t>
            </a:r>
            <a:endParaRPr lang="en-US" dirty="0">
              <a:solidFill>
                <a:schemeClr val="tx2">
                  <a:lumMod val="75000"/>
                </a:schemeClr>
              </a:solidFill>
            </a:endParaRPr>
          </a:p>
        </p:txBody>
      </p:sp>
      <p:sp>
        <p:nvSpPr>
          <p:cNvPr id="4" name="Title 3"/>
          <p:cNvSpPr>
            <a:spLocks noGrp="1"/>
          </p:cNvSpPr>
          <p:nvPr>
            <p:ph type="title"/>
          </p:nvPr>
        </p:nvSpPr>
        <p:spPr/>
        <p:txBody>
          <a:bodyPr>
            <a:normAutofit/>
          </a:bodyPr>
          <a:lstStyle/>
          <a:p>
            <a:r>
              <a:rPr lang="bg-BG" dirty="0"/>
              <a:t>Създаване на </a:t>
            </a:r>
            <a:r>
              <a:rPr lang="en-US" dirty="0"/>
              <a:t> </a:t>
            </a:r>
            <a:r>
              <a:rPr lang="bg-BG" dirty="0"/>
              <a:t>Анотации</a:t>
            </a:r>
            <a:endParaRPr lang="en-US" dirty="0"/>
          </a:p>
        </p:txBody>
      </p:sp>
      <p:sp>
        <p:nvSpPr>
          <p:cNvPr id="8" name="Rectangle 5"/>
          <p:cNvSpPr>
            <a:spLocks noChangeArrowheads="1"/>
          </p:cNvSpPr>
          <p:nvPr/>
        </p:nvSpPr>
        <p:spPr bwMode="auto">
          <a:xfrm>
            <a:off x="665704" y="1905001"/>
            <a:ext cx="8935496" cy="187743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a:t>
            </a:r>
            <a:r>
              <a:rPr lang="en-US" sz="3200" b="1" noProof="1">
                <a:solidFill>
                  <a:schemeClr val="bg1"/>
                </a:solidFill>
                <a:latin typeface="Consolas" pitchFamily="49" charset="0"/>
                <a:cs typeface="Consolas" pitchFamily="49" charset="0"/>
              </a:rPr>
              <a:t>@interface </a:t>
            </a:r>
            <a:r>
              <a:rPr lang="en-US" sz="3200" b="1" noProof="1">
                <a:solidFill>
                  <a:schemeClr val="tx2"/>
                </a:solidFill>
                <a:latin typeface="Consolas" pitchFamily="49" charset="0"/>
                <a:cs typeface="Consolas" pitchFamily="49" charset="0"/>
              </a:rPr>
              <a:t>MyAnnotation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a:t>
            </a:r>
            <a:r>
              <a:rPr lang="en-US" sz="3200" b="1" noProof="1">
                <a:solidFill>
                  <a:schemeClr val="bg1"/>
                </a:solidFill>
                <a:latin typeface="Consolas" pitchFamily="49" charset="0"/>
                <a:cs typeface="Consolas" pitchFamily="49" charset="0"/>
              </a:rPr>
              <a:t>String</a:t>
            </a:r>
            <a:r>
              <a:rPr lang="en-US" sz="3200" b="1" noProof="1">
                <a:solidFill>
                  <a:schemeClr val="tx2"/>
                </a:solidFill>
                <a:latin typeface="Consolas" pitchFamily="49" charset="0"/>
                <a:cs typeface="Consolas" pitchFamily="49" charset="0"/>
              </a:rPr>
              <a:t> myValue() </a:t>
            </a:r>
            <a:r>
              <a:rPr lang="en-US" sz="3200" b="1" noProof="1">
                <a:solidFill>
                  <a:schemeClr val="bg1"/>
                </a:solidFill>
                <a:latin typeface="Consolas" pitchFamily="49" charset="0"/>
                <a:cs typeface="Consolas" pitchFamily="49" charset="0"/>
              </a:rPr>
              <a:t>default</a:t>
            </a:r>
            <a:r>
              <a:rPr lang="en-US" sz="3200" b="1" noProof="1">
                <a:solidFill>
                  <a:schemeClr val="tx2"/>
                </a:solidFill>
                <a:latin typeface="Consolas" pitchFamily="49" charset="0"/>
                <a:cs typeface="Consolas" pitchFamily="49" charset="0"/>
              </a:rPr>
              <a:t> "default";</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a:t>
            </a:r>
          </a:p>
        </p:txBody>
      </p:sp>
      <p:sp>
        <p:nvSpPr>
          <p:cNvPr id="9" name="Rectangle 5"/>
          <p:cNvSpPr>
            <a:spLocks noChangeArrowheads="1"/>
          </p:cNvSpPr>
          <p:nvPr/>
        </p:nvSpPr>
        <p:spPr bwMode="auto">
          <a:xfrm>
            <a:off x="665704" y="4029432"/>
            <a:ext cx="8935496" cy="252376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200" b="1" noProof="1">
                <a:solidFill>
                  <a:schemeClr val="bg1"/>
                </a:solidFill>
                <a:latin typeface="Consolas" pitchFamily="49" charset="0"/>
                <a:cs typeface="Consolas" pitchFamily="49" charset="0"/>
              </a:rPr>
              <a:t>@MyAnnotation(myValue = "value")</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public void annotatedMethod() {</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  System.out.println("I am annotated");</a:t>
            </a:r>
          </a:p>
          <a:p>
            <a:pPr eaLnBrk="0" hangingPunct="0">
              <a:spcBef>
                <a:spcPts val="1200"/>
              </a:spcBef>
              <a:buClr>
                <a:schemeClr val="accent5">
                  <a:lumMod val="40000"/>
                  <a:lumOff val="60000"/>
                </a:schemeClr>
              </a:buClr>
              <a:buSzPct val="70000"/>
            </a:pPr>
            <a:r>
              <a:rPr lang="en-US" sz="3200" b="1" noProof="1">
                <a:solidFill>
                  <a:schemeClr val="tx2"/>
                </a:solidFill>
                <a:latin typeface="Consolas" pitchFamily="49" charset="0"/>
                <a:cs typeface="Consolas" pitchFamily="49" charset="0"/>
              </a:rPr>
              <a:t>}</a:t>
            </a:r>
          </a:p>
        </p:txBody>
      </p:sp>
      <p:sp>
        <p:nvSpPr>
          <p:cNvPr id="7" name="AutoShape 6"/>
          <p:cNvSpPr>
            <a:spLocks noChangeArrowheads="1"/>
          </p:cNvSpPr>
          <p:nvPr/>
        </p:nvSpPr>
        <p:spPr bwMode="auto">
          <a:xfrm>
            <a:off x="8193434" y="4048124"/>
            <a:ext cx="4307679" cy="1328023"/>
          </a:xfrm>
          <a:prstGeom prst="wedgeRoundRectCallout">
            <a:avLst>
              <a:gd name="adj1" fmla="val -54198"/>
              <a:gd name="adj2" fmla="val -3410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ru-RU" sz="2400" b="1" dirty="0">
                <a:solidFill>
                  <a:srgbClr val="FFFFFF"/>
                </a:solidFill>
              </a:rPr>
              <a:t>Пропуснете името, ако имате само една стойност, наречена "стойност"</a:t>
            </a:r>
            <a:endParaRPr lang="bg-BG" sz="2400" b="1" dirty="0">
              <a:solidFill>
                <a:srgbClr val="FFFFFF"/>
              </a:solidFill>
            </a:endParaRPr>
          </a:p>
        </p:txBody>
      </p:sp>
      <p:sp>
        <p:nvSpPr>
          <p:cNvPr id="10" name="AutoShape 6"/>
          <p:cNvSpPr>
            <a:spLocks noChangeArrowheads="1"/>
          </p:cNvSpPr>
          <p:nvPr/>
        </p:nvSpPr>
        <p:spPr bwMode="auto">
          <a:xfrm>
            <a:off x="4357253" y="3173611"/>
            <a:ext cx="3583747" cy="510778"/>
          </a:xfrm>
          <a:prstGeom prst="wedgeRoundRectCallout">
            <a:avLst>
              <a:gd name="adj1" fmla="val -54655"/>
              <a:gd name="adj2" fmla="val -44763"/>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400" b="1" dirty="0">
                <a:solidFill>
                  <a:srgbClr val="FFFFFF"/>
                </a:solidFill>
              </a:rPr>
              <a:t>Анотационен елемент</a:t>
            </a:r>
          </a:p>
        </p:txBody>
      </p:sp>
      <p:sp>
        <p:nvSpPr>
          <p:cNvPr id="11" name="Slide Number">
            <a:extLst>
              <a:ext uri="{FF2B5EF4-FFF2-40B4-BE49-F238E27FC236}">
                <a16:creationId xmlns:a16="http://schemas.microsoft.com/office/drawing/2014/main" id="{96966828-6518-48FC-B073-994105D048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191</a:t>
            </a:fld>
            <a:endParaRPr lang="en-US" noProof="0" dirty="0"/>
          </a:p>
        </p:txBody>
      </p:sp>
    </p:spTree>
    <p:extLst>
      <p:ext uri="{BB962C8B-B14F-4D97-AF65-F5344CB8AC3E}">
        <p14:creationId xmlns:p14="http://schemas.microsoft.com/office/powerpoint/2010/main" val="31157539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0"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ru-RU" sz="3600" dirty="0">
                <a:latin typeface="+mj-lt"/>
              </a:rPr>
              <a:t>Разрешени типове за елементи на анотацията: </a:t>
            </a:r>
            <a:r>
              <a:rPr lang="en-US" sz="3600" dirty="0">
                <a:latin typeface="+mj-lt"/>
              </a:rPr>
              <a:t>:</a:t>
            </a:r>
          </a:p>
          <a:p>
            <a:pPr lvl="1"/>
            <a:r>
              <a:rPr lang="bg-BG" sz="3400" dirty="0">
                <a:latin typeface="+mj-lt"/>
              </a:rPr>
              <a:t>Примитивни типове</a:t>
            </a:r>
            <a:r>
              <a:rPr lang="en-US" sz="3400" dirty="0">
                <a:latin typeface="+mj-lt"/>
              </a:rPr>
              <a:t>(</a:t>
            </a:r>
            <a:r>
              <a:rPr lang="en-US" sz="3400" b="1" dirty="0">
                <a:solidFill>
                  <a:schemeClr val="bg1"/>
                </a:solidFill>
                <a:latin typeface="Consolas" panose="020B0609020204030204" pitchFamily="49" charset="0"/>
              </a:rPr>
              <a:t>int</a:t>
            </a:r>
            <a:r>
              <a:rPr lang="en-US" sz="3400" dirty="0">
                <a:latin typeface="+mj-lt"/>
              </a:rPr>
              <a:t>,</a:t>
            </a:r>
            <a:r>
              <a:rPr lang="en-US" sz="3400" dirty="0">
                <a:solidFill>
                  <a:schemeClr val="bg1"/>
                </a:solidFill>
                <a:latin typeface="+mj-lt"/>
              </a:rPr>
              <a:t> </a:t>
            </a:r>
            <a:r>
              <a:rPr lang="en-US" sz="3400" b="1" dirty="0">
                <a:solidFill>
                  <a:schemeClr val="bg1"/>
                </a:solidFill>
                <a:latin typeface="Consolas" panose="020B0609020204030204" pitchFamily="49" charset="0"/>
              </a:rPr>
              <a:t>long</a:t>
            </a:r>
            <a:r>
              <a:rPr lang="en-US" sz="3400" dirty="0">
                <a:latin typeface="+mj-lt"/>
              </a:rPr>
              <a:t>,</a:t>
            </a:r>
            <a:r>
              <a:rPr lang="en-US" sz="3400" dirty="0">
                <a:solidFill>
                  <a:schemeClr val="bg1"/>
                </a:solidFill>
                <a:latin typeface="+mj-lt"/>
              </a:rPr>
              <a:t> </a:t>
            </a:r>
            <a:r>
              <a:rPr lang="en-US" sz="3400" b="1" dirty="0">
                <a:solidFill>
                  <a:schemeClr val="bg1"/>
                </a:solidFill>
                <a:latin typeface="Consolas" panose="020B0609020204030204" pitchFamily="49" charset="0"/>
              </a:rPr>
              <a:t>boolean</a:t>
            </a:r>
            <a:r>
              <a:rPr lang="en-US" sz="3400" dirty="0">
                <a:latin typeface="+mj-lt"/>
              </a:rPr>
              <a:t>, etc.)</a:t>
            </a:r>
          </a:p>
          <a:p>
            <a:pPr lvl="1">
              <a:buClr>
                <a:schemeClr val="tx1"/>
              </a:buClr>
            </a:pPr>
            <a:r>
              <a:rPr lang="en-US" sz="3400" b="1" dirty="0">
                <a:solidFill>
                  <a:schemeClr val="bg1"/>
                </a:solidFill>
                <a:latin typeface="Consolas" panose="020B0609020204030204" pitchFamily="49" charset="0"/>
              </a:rPr>
              <a:t>String</a:t>
            </a:r>
          </a:p>
          <a:p>
            <a:pPr lvl="1">
              <a:buClr>
                <a:schemeClr val="tx1"/>
              </a:buClr>
            </a:pPr>
            <a:r>
              <a:rPr lang="en-US" sz="3400" b="1" dirty="0">
                <a:solidFill>
                  <a:schemeClr val="bg1"/>
                </a:solidFill>
                <a:latin typeface="Consolas" panose="020B0609020204030204" pitchFamily="49" charset="0"/>
              </a:rPr>
              <a:t>Class</a:t>
            </a:r>
          </a:p>
          <a:p>
            <a:pPr lvl="1">
              <a:buClr>
                <a:schemeClr val="tx1"/>
              </a:buClr>
            </a:pPr>
            <a:r>
              <a:rPr lang="en-US" sz="3400" b="1" dirty="0">
                <a:solidFill>
                  <a:schemeClr val="bg1"/>
                </a:solidFill>
                <a:latin typeface="Consolas" panose="020B0609020204030204" pitchFamily="49" charset="0"/>
              </a:rPr>
              <a:t>Enum</a:t>
            </a:r>
          </a:p>
          <a:p>
            <a:pPr lvl="1">
              <a:buClr>
                <a:schemeClr val="tx1"/>
              </a:buClr>
            </a:pPr>
            <a:r>
              <a:rPr lang="en-US" sz="3400" b="1" dirty="0">
                <a:solidFill>
                  <a:schemeClr val="bg1"/>
                </a:solidFill>
                <a:latin typeface="Consolas" panose="020B0609020204030204" pitchFamily="49" charset="0"/>
              </a:rPr>
              <a:t>Annotation</a:t>
            </a:r>
          </a:p>
          <a:p>
            <a:pPr lvl="1">
              <a:buClr>
                <a:schemeClr val="tx1"/>
              </a:buClr>
            </a:pPr>
            <a:r>
              <a:rPr lang="en-US" sz="3400" b="1" dirty="0">
                <a:solidFill>
                  <a:schemeClr val="bg1"/>
                </a:solidFill>
                <a:latin typeface="Consolas" panose="020B0609020204030204" pitchFamily="49" charset="0"/>
              </a:rPr>
              <a:t>Arrays</a:t>
            </a:r>
            <a:r>
              <a:rPr lang="en-US" sz="3400" dirty="0">
                <a:latin typeface="+mj-lt"/>
              </a:rPr>
              <a:t> </a:t>
            </a:r>
            <a:r>
              <a:rPr lang="bg-BG" sz="3400" dirty="0">
                <a:latin typeface="+mj-lt"/>
              </a:rPr>
              <a:t>от изброените по-горе</a:t>
            </a:r>
            <a:endParaRPr lang="en-US" sz="3400" dirty="0">
              <a:latin typeface="+mj-lt"/>
            </a:endParaRPr>
          </a:p>
        </p:txBody>
      </p:sp>
      <p:sp>
        <p:nvSpPr>
          <p:cNvPr id="4" name="Title 3"/>
          <p:cNvSpPr>
            <a:spLocks noGrp="1"/>
          </p:cNvSpPr>
          <p:nvPr>
            <p:ph type="title"/>
          </p:nvPr>
        </p:nvSpPr>
        <p:spPr/>
        <p:txBody>
          <a:bodyPr>
            <a:normAutofit/>
          </a:bodyPr>
          <a:lstStyle/>
          <a:p>
            <a:r>
              <a:rPr lang="bg-BG" dirty="0"/>
              <a:t>Елементи на Анотацията</a:t>
            </a:r>
            <a:endParaRPr lang="en-US" dirty="0"/>
          </a:p>
        </p:txBody>
      </p:sp>
      <p:sp>
        <p:nvSpPr>
          <p:cNvPr id="5" name="Slide Number">
            <a:extLst>
              <a:ext uri="{FF2B5EF4-FFF2-40B4-BE49-F238E27FC236}">
                <a16:creationId xmlns:a16="http://schemas.microsoft.com/office/drawing/2014/main" id="{0F200011-2593-4E31-8EB9-3785992FB68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192</a:t>
            </a:fld>
            <a:endParaRPr lang="en-US" noProof="0" dirty="0"/>
          </a:p>
        </p:txBody>
      </p:sp>
    </p:spTree>
    <p:extLst>
      <p:ext uri="{BB962C8B-B14F-4D97-AF65-F5344CB8AC3E}">
        <p14:creationId xmlns:p14="http://schemas.microsoft.com/office/powerpoint/2010/main" val="27107926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196125"/>
            <a:ext cx="11818096" cy="5201066"/>
          </a:xfrm>
        </p:spPr>
        <p:txBody>
          <a:bodyPr>
            <a:noAutofit/>
          </a:bodyPr>
          <a:lstStyle/>
          <a:p>
            <a:pPr>
              <a:buClr>
                <a:schemeClr val="tx1"/>
              </a:buClr>
            </a:pPr>
            <a:r>
              <a:rPr lang="bg-BG" sz="3400" b="1" dirty="0">
                <a:solidFill>
                  <a:schemeClr val="bg1"/>
                </a:solidFill>
                <a:latin typeface="+mj-lt"/>
              </a:rPr>
              <a:t>Мета анотациите </a:t>
            </a:r>
            <a:r>
              <a:rPr lang="bg-BG" sz="3400" dirty="0">
                <a:latin typeface="+mj-lt"/>
              </a:rPr>
              <a:t>анотират анотациите</a:t>
            </a:r>
            <a:endParaRPr lang="en-US" sz="3400" dirty="0">
              <a:latin typeface="+mj-lt"/>
            </a:endParaRPr>
          </a:p>
          <a:p>
            <a:pPr>
              <a:buClr>
                <a:schemeClr val="tx1"/>
              </a:buClr>
            </a:pPr>
            <a:r>
              <a:rPr lang="en-US" sz="3400" b="1" dirty="0">
                <a:solidFill>
                  <a:schemeClr val="bg1"/>
                </a:solidFill>
                <a:latin typeface="Consolas" panose="020B0609020204030204" pitchFamily="49" charset="0"/>
              </a:rPr>
              <a:t>@Target</a:t>
            </a:r>
            <a:r>
              <a:rPr lang="en-US" sz="3400" dirty="0">
                <a:solidFill>
                  <a:schemeClr val="bg1"/>
                </a:solidFill>
              </a:rPr>
              <a:t> </a:t>
            </a:r>
            <a:r>
              <a:rPr lang="en-US" sz="3400" dirty="0"/>
              <a:t>– </a:t>
            </a:r>
            <a:r>
              <a:rPr lang="bg-BG" sz="3400" dirty="0"/>
              <a:t>указва къде е приложима анотацията</a:t>
            </a:r>
            <a:endParaRPr lang="en-US" sz="3400" dirty="0"/>
          </a:p>
          <a:p>
            <a:pPr marL="0" indent="0">
              <a:buNone/>
            </a:pPr>
            <a:endParaRPr lang="en-US" sz="3400" dirty="0">
              <a:solidFill>
                <a:schemeClr val="tx2">
                  <a:lumMod val="75000"/>
                </a:schemeClr>
              </a:solidFill>
            </a:endParaRPr>
          </a:p>
          <a:p>
            <a:pPr marL="0" indent="0">
              <a:buNone/>
            </a:pPr>
            <a:endParaRPr lang="en-US" sz="3400" dirty="0">
              <a:solidFill>
                <a:schemeClr val="tx2">
                  <a:lumMod val="75000"/>
                </a:schemeClr>
              </a:solidFill>
            </a:endParaRPr>
          </a:p>
          <a:p>
            <a:pPr marL="0" indent="0">
              <a:buNone/>
            </a:pPr>
            <a:endParaRPr lang="en-US" sz="3400" dirty="0">
              <a:solidFill>
                <a:schemeClr val="tx2">
                  <a:lumMod val="75000"/>
                </a:schemeClr>
              </a:solidFill>
            </a:endParaRPr>
          </a:p>
          <a:p>
            <a:r>
              <a:rPr lang="bg-BG" sz="3400" dirty="0"/>
              <a:t>Достъпни типове елементи</a:t>
            </a:r>
            <a:r>
              <a:rPr lang="en-US" sz="3400" dirty="0"/>
              <a:t> – </a:t>
            </a:r>
            <a:r>
              <a:rPr lang="en-US" sz="3400" b="1" dirty="0">
                <a:solidFill>
                  <a:schemeClr val="bg1"/>
                </a:solidFill>
                <a:latin typeface="Consolas" panose="020B0609020204030204" pitchFamily="49" charset="0"/>
              </a:rPr>
              <a:t>CONSTRUCTOR</a:t>
            </a:r>
            <a:r>
              <a:rPr lang="en-US" sz="3400" dirty="0"/>
              <a:t>,</a:t>
            </a:r>
            <a:r>
              <a:rPr lang="en-US" sz="3400" b="1" dirty="0">
                <a:solidFill>
                  <a:schemeClr val="bg1"/>
                </a:solidFill>
                <a:latin typeface="Consolas" panose="020B0609020204030204" pitchFamily="49" charset="0"/>
              </a:rPr>
              <a:t> FIELD</a:t>
            </a:r>
            <a:r>
              <a:rPr lang="en-US" sz="3400" dirty="0"/>
              <a:t>,</a:t>
            </a:r>
            <a:r>
              <a:rPr lang="en-US" sz="3400" b="1" dirty="0">
                <a:solidFill>
                  <a:schemeClr val="bg1"/>
                </a:solidFill>
                <a:latin typeface="Consolas" panose="020B0609020204030204" pitchFamily="49" charset="0"/>
              </a:rPr>
              <a:t> </a:t>
            </a:r>
            <a:br>
              <a:rPr lang="bg-BG" sz="3400" b="1" dirty="0">
                <a:solidFill>
                  <a:schemeClr val="bg1"/>
                </a:solidFill>
                <a:latin typeface="Consolas" panose="020B0609020204030204" pitchFamily="49" charset="0"/>
              </a:rPr>
            </a:br>
            <a:r>
              <a:rPr lang="en-US" sz="3400" b="1" dirty="0">
                <a:solidFill>
                  <a:schemeClr val="bg1"/>
                </a:solidFill>
                <a:latin typeface="Consolas" panose="020B0609020204030204" pitchFamily="49" charset="0"/>
              </a:rPr>
              <a:t>LOCAL_VARIABLE</a:t>
            </a:r>
            <a:r>
              <a:rPr lang="en-US" sz="3400" dirty="0"/>
              <a:t>,</a:t>
            </a:r>
            <a:r>
              <a:rPr lang="bg-BG" sz="3400" b="1" dirty="0">
                <a:solidFill>
                  <a:schemeClr val="bg1"/>
                </a:solidFill>
                <a:latin typeface="Consolas" panose="020B0609020204030204" pitchFamily="49" charset="0"/>
              </a:rPr>
              <a:t> </a:t>
            </a:r>
            <a:r>
              <a:rPr lang="en-US" sz="3400" b="1" dirty="0">
                <a:solidFill>
                  <a:schemeClr val="bg1"/>
                </a:solidFill>
                <a:latin typeface="Consolas" panose="020B0609020204030204" pitchFamily="49" charset="0"/>
              </a:rPr>
              <a:t>METHOD</a:t>
            </a:r>
            <a:r>
              <a:rPr lang="en-US" sz="3400" dirty="0"/>
              <a:t>,</a:t>
            </a:r>
            <a:r>
              <a:rPr lang="en-US" sz="3400" b="1" dirty="0">
                <a:solidFill>
                  <a:schemeClr val="bg1"/>
                </a:solidFill>
                <a:latin typeface="Consolas" panose="020B0609020204030204" pitchFamily="49" charset="0"/>
              </a:rPr>
              <a:t> PACKAGE</a:t>
            </a:r>
            <a:r>
              <a:rPr lang="en-US" sz="3400" dirty="0"/>
              <a:t>,</a:t>
            </a:r>
            <a:r>
              <a:rPr lang="en-US" sz="3400" b="1" dirty="0">
                <a:solidFill>
                  <a:schemeClr val="bg1"/>
                </a:solidFill>
                <a:latin typeface="Consolas" panose="020B0609020204030204" pitchFamily="49" charset="0"/>
              </a:rPr>
              <a:t> PARAMETER</a:t>
            </a:r>
            <a:r>
              <a:rPr lang="en-US" sz="3400" dirty="0"/>
              <a:t>,</a:t>
            </a:r>
            <a:r>
              <a:rPr lang="en-US" sz="3400" b="1" dirty="0">
                <a:solidFill>
                  <a:schemeClr val="bg1"/>
                </a:solidFill>
                <a:latin typeface="Consolas" panose="020B0609020204030204" pitchFamily="49" charset="0"/>
              </a:rPr>
              <a:t> TYPE</a:t>
            </a:r>
          </a:p>
        </p:txBody>
      </p:sp>
      <p:sp>
        <p:nvSpPr>
          <p:cNvPr id="4" name="Title 3"/>
          <p:cNvSpPr>
            <a:spLocks noGrp="1"/>
          </p:cNvSpPr>
          <p:nvPr>
            <p:ph type="title"/>
          </p:nvPr>
        </p:nvSpPr>
        <p:spPr/>
        <p:txBody>
          <a:bodyPr>
            <a:normAutofit/>
          </a:bodyPr>
          <a:lstStyle/>
          <a:p>
            <a:r>
              <a:rPr lang="bg-BG" dirty="0"/>
              <a:t>Мета Анотация </a:t>
            </a:r>
            <a:r>
              <a:rPr lang="en-US" dirty="0"/>
              <a:t>– </a:t>
            </a:r>
            <a:r>
              <a:rPr lang="en-US" dirty="0">
                <a:latin typeface="Consolas" panose="020B0609020204030204" pitchFamily="49" charset="0"/>
              </a:rPr>
              <a:t>@Target</a:t>
            </a:r>
          </a:p>
        </p:txBody>
      </p:sp>
      <p:sp>
        <p:nvSpPr>
          <p:cNvPr id="8" name="Rectangle 5"/>
          <p:cNvSpPr>
            <a:spLocks noChangeArrowheads="1"/>
          </p:cNvSpPr>
          <p:nvPr/>
        </p:nvSpPr>
        <p:spPr bwMode="auto">
          <a:xfrm>
            <a:off x="665704" y="2667001"/>
            <a:ext cx="7776332" cy="178510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000" b="1" noProof="1">
                <a:solidFill>
                  <a:schemeClr val="bg1"/>
                </a:solidFill>
                <a:latin typeface="Consolas" pitchFamily="49" charset="0"/>
                <a:cs typeface="Consolas" pitchFamily="49" charset="0"/>
              </a:rPr>
              <a:t>@Target(ElementType.FIELD)</a:t>
            </a:r>
          </a:p>
          <a:p>
            <a:pPr eaLnBrk="0" hangingPunct="0">
              <a:spcBef>
                <a:spcPts val="1200"/>
              </a:spcBef>
              <a:buClr>
                <a:schemeClr val="accent5">
                  <a:lumMod val="40000"/>
                  <a:lumOff val="60000"/>
                </a:schemeClr>
              </a:buClr>
              <a:buSzPct val="70000"/>
            </a:pPr>
            <a:r>
              <a:rPr lang="en-US" sz="3000" b="1" noProof="1">
                <a:solidFill>
                  <a:schemeClr val="tx2"/>
                </a:solidFill>
                <a:latin typeface="Consolas" pitchFamily="49" charset="0"/>
                <a:cs typeface="Consolas" pitchFamily="49" charset="0"/>
              </a:rPr>
              <a:t>public </a:t>
            </a:r>
            <a:r>
              <a:rPr lang="en-US" sz="3000" b="1" noProof="1">
                <a:solidFill>
                  <a:schemeClr val="bg1"/>
                </a:solidFill>
                <a:latin typeface="Consolas" pitchFamily="49" charset="0"/>
                <a:cs typeface="Consolas" pitchFamily="49" charset="0"/>
              </a:rPr>
              <a:t>@interface</a:t>
            </a:r>
            <a:r>
              <a:rPr lang="en-US" sz="3000" b="1" noProof="1">
                <a:solidFill>
                  <a:schemeClr val="tx2"/>
                </a:solidFill>
                <a:latin typeface="Consolas" pitchFamily="49" charset="0"/>
                <a:cs typeface="Consolas" pitchFamily="49" charset="0"/>
              </a:rPr>
              <a:t> FieldAnnotation {</a:t>
            </a:r>
          </a:p>
          <a:p>
            <a:pPr eaLnBrk="0" hangingPunct="0">
              <a:spcBef>
                <a:spcPts val="1200"/>
              </a:spcBef>
              <a:buClr>
                <a:schemeClr val="accent5">
                  <a:lumMod val="40000"/>
                  <a:lumOff val="60000"/>
                </a:schemeClr>
              </a:buClr>
              <a:buSzPct val="70000"/>
            </a:pPr>
            <a:r>
              <a:rPr lang="en-US" sz="3000" b="1" noProof="1">
                <a:solidFill>
                  <a:schemeClr val="tx2"/>
                </a:solidFill>
                <a:latin typeface="Consolas" pitchFamily="49" charset="0"/>
                <a:cs typeface="Consolas" pitchFamily="49" charset="0"/>
              </a:rPr>
              <a:t>}</a:t>
            </a:r>
          </a:p>
        </p:txBody>
      </p:sp>
      <p:sp>
        <p:nvSpPr>
          <p:cNvPr id="11" name="AutoShape 6"/>
          <p:cNvSpPr>
            <a:spLocks noChangeArrowheads="1"/>
          </p:cNvSpPr>
          <p:nvPr/>
        </p:nvSpPr>
        <p:spPr bwMode="auto">
          <a:xfrm>
            <a:off x="6446441" y="2454280"/>
            <a:ext cx="3744559" cy="919401"/>
          </a:xfrm>
          <a:prstGeom prst="wedgeRoundRectCallout">
            <a:avLst>
              <a:gd name="adj1" fmla="val -56380"/>
              <a:gd name="adj2" fmla="val -1043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ru-RU" sz="2400" b="1" dirty="0">
                <a:solidFill>
                  <a:srgbClr val="FFFFFF"/>
                </a:solidFill>
              </a:rPr>
              <a:t>Използва се само за анотиране на полета</a:t>
            </a:r>
            <a:endParaRPr lang="bg-BG" sz="2400" b="1" dirty="0">
              <a:solidFill>
                <a:srgbClr val="FFFFFF"/>
              </a:solidFill>
            </a:endParaRPr>
          </a:p>
        </p:txBody>
      </p:sp>
      <p:sp>
        <p:nvSpPr>
          <p:cNvPr id="7" name="Slide Number">
            <a:extLst>
              <a:ext uri="{FF2B5EF4-FFF2-40B4-BE49-F238E27FC236}">
                <a16:creationId xmlns:a16="http://schemas.microsoft.com/office/drawing/2014/main" id="{5F98BA57-EBE2-4934-9F32-4061A39E8DB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193</a:t>
            </a:fld>
            <a:endParaRPr lang="en-US" noProof="0" dirty="0"/>
          </a:p>
        </p:txBody>
      </p:sp>
    </p:spTree>
    <p:extLst>
      <p:ext uri="{BB962C8B-B14F-4D97-AF65-F5344CB8AC3E}">
        <p14:creationId xmlns:p14="http://schemas.microsoft.com/office/powerpoint/2010/main" val="3928052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US" b="1" dirty="0">
                <a:solidFill>
                  <a:schemeClr val="bg1"/>
                </a:solidFill>
                <a:latin typeface="Consolas" panose="020B0609020204030204" pitchFamily="49" charset="0"/>
              </a:rPr>
              <a:t>@Retention</a:t>
            </a:r>
            <a:r>
              <a:rPr lang="en-US" dirty="0">
                <a:solidFill>
                  <a:schemeClr val="bg1"/>
                </a:solidFill>
              </a:rPr>
              <a:t> </a:t>
            </a:r>
            <a:r>
              <a:rPr lang="en-US" dirty="0"/>
              <a:t>– </a:t>
            </a:r>
            <a:r>
              <a:rPr lang="ru-RU" dirty="0"/>
              <a:t>указва къде е налична анотацията</a:t>
            </a:r>
            <a:endParaRPr lang="en-US" dirty="0"/>
          </a:p>
          <a:p>
            <a:pPr marL="0" indent="0">
              <a:buNone/>
            </a:pPr>
            <a:endParaRPr lang="en-US" dirty="0">
              <a:solidFill>
                <a:schemeClr val="tx2">
                  <a:lumMod val="75000"/>
                </a:schemeClr>
              </a:solidFill>
            </a:endParaRPr>
          </a:p>
          <a:p>
            <a:pPr marL="0" indent="0">
              <a:buNone/>
            </a:pPr>
            <a:endParaRPr lang="en-US" dirty="0">
              <a:solidFill>
                <a:schemeClr val="tx2">
                  <a:lumMod val="75000"/>
                </a:schemeClr>
              </a:solidFill>
            </a:endParaRPr>
          </a:p>
          <a:p>
            <a:pPr marL="0" indent="0">
              <a:buNone/>
            </a:pPr>
            <a:endParaRPr lang="en-US" dirty="0">
              <a:solidFill>
                <a:schemeClr val="tx2">
                  <a:lumMod val="75000"/>
                </a:schemeClr>
              </a:solidFill>
            </a:endParaRPr>
          </a:p>
          <a:p>
            <a:pPr marL="0" indent="0">
              <a:spcBef>
                <a:spcPts val="2400"/>
              </a:spcBef>
              <a:buNone/>
            </a:pPr>
            <a:endParaRPr lang="en-US" dirty="0">
              <a:solidFill>
                <a:schemeClr val="tx2">
                  <a:lumMod val="75000"/>
                </a:schemeClr>
              </a:solidFill>
            </a:endParaRPr>
          </a:p>
          <a:p>
            <a:r>
              <a:rPr lang="bg-BG" dirty="0"/>
              <a:t>Налични правила за запазване</a:t>
            </a:r>
            <a:r>
              <a:rPr lang="en-US" dirty="0"/>
              <a:t> – </a:t>
            </a:r>
            <a:r>
              <a:rPr lang="en-US" b="1" dirty="0">
                <a:solidFill>
                  <a:schemeClr val="bg1"/>
                </a:solidFill>
                <a:latin typeface="Consolas" panose="020B0609020204030204" pitchFamily="49" charset="0"/>
              </a:rPr>
              <a:t>SOURCE</a:t>
            </a:r>
            <a:r>
              <a:rPr lang="en-US" dirty="0"/>
              <a:t>,</a:t>
            </a:r>
            <a:r>
              <a:rPr lang="en-US" b="1" dirty="0">
                <a:solidFill>
                  <a:schemeClr val="bg1"/>
                </a:solidFill>
                <a:latin typeface="Consolas" panose="020B0609020204030204" pitchFamily="49" charset="0"/>
              </a:rPr>
              <a:t> CLASS</a:t>
            </a:r>
            <a:r>
              <a:rPr lang="en-US" dirty="0"/>
              <a:t>,</a:t>
            </a:r>
            <a:r>
              <a:rPr lang="en-US" b="1" dirty="0">
                <a:solidFill>
                  <a:schemeClr val="bg1"/>
                </a:solidFill>
                <a:latin typeface="Consolas" panose="020B0609020204030204" pitchFamily="49" charset="0"/>
              </a:rPr>
              <a:t> RUNTIME</a:t>
            </a:r>
          </a:p>
        </p:txBody>
      </p:sp>
      <p:sp>
        <p:nvSpPr>
          <p:cNvPr id="4" name="Title 3"/>
          <p:cNvSpPr>
            <a:spLocks noGrp="1"/>
          </p:cNvSpPr>
          <p:nvPr>
            <p:ph type="title"/>
          </p:nvPr>
        </p:nvSpPr>
        <p:spPr/>
        <p:txBody>
          <a:bodyPr>
            <a:normAutofit/>
          </a:bodyPr>
          <a:lstStyle/>
          <a:p>
            <a:r>
              <a:rPr lang="bg-BG" dirty="0"/>
              <a:t>Мета Анотация</a:t>
            </a:r>
            <a:r>
              <a:rPr lang="en-US" dirty="0"/>
              <a:t>– </a:t>
            </a:r>
            <a:r>
              <a:rPr lang="en-US" dirty="0">
                <a:latin typeface="Consolas" panose="020B0609020204030204" pitchFamily="49" charset="0"/>
              </a:rPr>
              <a:t>@Retention</a:t>
            </a:r>
          </a:p>
        </p:txBody>
      </p:sp>
      <p:sp>
        <p:nvSpPr>
          <p:cNvPr id="8" name="Rectangle 5"/>
          <p:cNvSpPr>
            <a:spLocks noChangeArrowheads="1"/>
          </p:cNvSpPr>
          <p:nvPr/>
        </p:nvSpPr>
        <p:spPr bwMode="auto">
          <a:xfrm>
            <a:off x="744247" y="2124000"/>
            <a:ext cx="8081909" cy="240065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3000" b="1" noProof="1">
                <a:solidFill>
                  <a:schemeClr val="bg1"/>
                </a:solidFill>
                <a:latin typeface="Consolas" pitchFamily="49" charset="0"/>
                <a:cs typeface="Consolas" pitchFamily="49" charset="0"/>
              </a:rPr>
              <a:t>@Retention(RetentionPolicy.RUNTIME)</a:t>
            </a:r>
          </a:p>
          <a:p>
            <a:pPr eaLnBrk="0" hangingPunct="0">
              <a:spcBef>
                <a:spcPts val="1200"/>
              </a:spcBef>
              <a:buClr>
                <a:schemeClr val="accent5">
                  <a:lumMod val="40000"/>
                  <a:lumOff val="60000"/>
                </a:schemeClr>
              </a:buClr>
              <a:buSzPct val="70000"/>
            </a:pPr>
            <a:r>
              <a:rPr lang="en-US" sz="3000" b="1" noProof="1">
                <a:solidFill>
                  <a:schemeClr val="tx2"/>
                </a:solidFill>
                <a:latin typeface="Consolas" pitchFamily="49" charset="0"/>
                <a:cs typeface="Consolas" pitchFamily="49" charset="0"/>
              </a:rPr>
              <a:t>public </a:t>
            </a:r>
            <a:r>
              <a:rPr lang="en-US" sz="3000" b="1" noProof="1">
                <a:solidFill>
                  <a:schemeClr val="bg1"/>
                </a:solidFill>
                <a:latin typeface="Consolas" pitchFamily="49" charset="0"/>
                <a:cs typeface="Consolas" pitchFamily="49" charset="0"/>
              </a:rPr>
              <a:t>@interface </a:t>
            </a:r>
            <a:r>
              <a:rPr lang="en-US" sz="3000" b="1" noProof="1">
                <a:solidFill>
                  <a:schemeClr val="tx2"/>
                </a:solidFill>
                <a:latin typeface="Consolas" pitchFamily="49" charset="0"/>
                <a:cs typeface="Consolas" pitchFamily="49" charset="0"/>
              </a:rPr>
              <a:t>RuntimeAnnotation {</a:t>
            </a:r>
          </a:p>
          <a:p>
            <a:pPr eaLnBrk="0" hangingPunct="0">
              <a:spcBef>
                <a:spcPts val="1200"/>
              </a:spcBef>
              <a:buClr>
                <a:schemeClr val="accent5">
                  <a:lumMod val="40000"/>
                  <a:lumOff val="60000"/>
                </a:schemeClr>
              </a:buClr>
              <a:buSzPct val="70000"/>
            </a:pPr>
            <a:r>
              <a:rPr lang="en-US" sz="3000" b="1" noProof="1">
                <a:solidFill>
                  <a:schemeClr val="tx2"/>
                </a:solidFill>
                <a:latin typeface="Consolas" pitchFamily="49" charset="0"/>
                <a:cs typeface="Consolas" pitchFamily="49" charset="0"/>
              </a:rPr>
              <a:t>  </a:t>
            </a:r>
            <a:r>
              <a:rPr lang="en-US" sz="3000" b="1" i="1" noProof="1">
                <a:solidFill>
                  <a:schemeClr val="accent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3000" b="1" noProof="1">
                <a:solidFill>
                  <a:schemeClr val="tx2"/>
                </a:solidFill>
                <a:latin typeface="Consolas" pitchFamily="49" charset="0"/>
                <a:cs typeface="Consolas" pitchFamily="49" charset="0"/>
              </a:rPr>
              <a:t>}</a:t>
            </a:r>
          </a:p>
        </p:txBody>
      </p:sp>
      <p:sp>
        <p:nvSpPr>
          <p:cNvPr id="11" name="AutoShape 6"/>
          <p:cNvSpPr>
            <a:spLocks noChangeArrowheads="1"/>
          </p:cNvSpPr>
          <p:nvPr/>
        </p:nvSpPr>
        <p:spPr bwMode="auto">
          <a:xfrm>
            <a:off x="8826156" y="1840580"/>
            <a:ext cx="3294288" cy="1328023"/>
          </a:xfrm>
          <a:prstGeom prst="wedgeRoundRectCallout">
            <a:avLst>
              <a:gd name="adj1" fmla="val -59221"/>
              <a:gd name="adj2" fmla="val -1883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ru-RU" sz="2400" b="1" dirty="0">
                <a:solidFill>
                  <a:srgbClr val="FFFFFF"/>
                </a:solidFill>
              </a:rPr>
              <a:t>Можете да получите информация по време на изпълнение</a:t>
            </a:r>
            <a:endParaRPr lang="bg-BG" sz="2400" b="1" dirty="0">
              <a:solidFill>
                <a:srgbClr val="FFFFFF"/>
              </a:solidFill>
            </a:endParaRPr>
          </a:p>
        </p:txBody>
      </p:sp>
      <p:sp>
        <p:nvSpPr>
          <p:cNvPr id="7" name="Slide Number">
            <a:extLst>
              <a:ext uri="{FF2B5EF4-FFF2-40B4-BE49-F238E27FC236}">
                <a16:creationId xmlns:a16="http://schemas.microsoft.com/office/drawing/2014/main" id="{2AB4DD7E-A313-44EC-9EE6-1DAA85A6688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194</a:t>
            </a:fld>
            <a:endParaRPr lang="en-US" noProof="0" dirty="0"/>
          </a:p>
        </p:txBody>
      </p:sp>
    </p:spTree>
    <p:extLst>
      <p:ext uri="{BB962C8B-B14F-4D97-AF65-F5344CB8AC3E}">
        <p14:creationId xmlns:p14="http://schemas.microsoft.com/office/powerpoint/2010/main" val="21525666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ru-RU" dirty="0"/>
              <a:t>Получаване на анотации на класа</a:t>
            </a:r>
            <a:endParaRPr lang="bg-BG" dirty="0"/>
          </a:p>
          <a:p>
            <a:pPr marL="0" indent="0">
              <a:spcBef>
                <a:spcPts val="3600"/>
              </a:spcBef>
              <a:buNone/>
            </a:pPr>
            <a:endParaRPr lang="bg-BG" dirty="0"/>
          </a:p>
          <a:p>
            <a:r>
              <a:rPr lang="ru-RU" dirty="0"/>
              <a:t>Получаване на анотации на параметри</a:t>
            </a:r>
            <a:endParaRPr lang="en-US" dirty="0"/>
          </a:p>
          <a:p>
            <a:pPr marL="0" indent="0">
              <a:spcBef>
                <a:spcPts val="3600"/>
              </a:spcBef>
              <a:buNone/>
            </a:pPr>
            <a:endParaRPr lang="en-US" dirty="0"/>
          </a:p>
          <a:p>
            <a:r>
              <a:rPr lang="ru-RU" dirty="0"/>
              <a:t>Получаване на анотации на полета и методи</a:t>
            </a:r>
            <a:endParaRPr lang="en-US" dirty="0"/>
          </a:p>
        </p:txBody>
      </p:sp>
      <p:sp>
        <p:nvSpPr>
          <p:cNvPr id="793602" name="Rectangle 2"/>
          <p:cNvSpPr>
            <a:spLocks noGrp="1" noChangeArrowheads="1"/>
          </p:cNvSpPr>
          <p:nvPr>
            <p:ph type="title"/>
          </p:nvPr>
        </p:nvSpPr>
        <p:spPr/>
        <p:txBody>
          <a:bodyPr/>
          <a:lstStyle/>
          <a:p>
            <a:r>
              <a:rPr lang="bg-BG" dirty="0"/>
              <a:t>Анотации</a:t>
            </a:r>
            <a:endParaRPr lang="en-US" dirty="0"/>
          </a:p>
        </p:txBody>
      </p:sp>
      <p:sp>
        <p:nvSpPr>
          <p:cNvPr id="18" name="Rectangle 17"/>
          <p:cNvSpPr>
            <a:spLocks noChangeArrowheads="1"/>
          </p:cNvSpPr>
          <p:nvPr/>
        </p:nvSpPr>
        <p:spPr bwMode="auto">
          <a:xfrm>
            <a:off x="604936" y="1771262"/>
            <a:ext cx="11039669" cy="104644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600" b="1" noProof="1">
                <a:solidFill>
                  <a:schemeClr val="bg1"/>
                </a:solidFill>
                <a:latin typeface="Consolas" pitchFamily="49" charset="0"/>
              </a:rPr>
              <a:t>Annotation[] </a:t>
            </a:r>
            <a:r>
              <a:rPr lang="en-US" sz="2600" b="1" noProof="1">
                <a:latin typeface="Consolas" pitchFamily="49" charset="0"/>
              </a:rPr>
              <a:t>annotations = aClass.</a:t>
            </a:r>
            <a:r>
              <a:rPr lang="en-US" sz="2600" b="1" noProof="1">
                <a:solidFill>
                  <a:schemeClr val="bg1"/>
                </a:solidFill>
                <a:latin typeface="Consolas" pitchFamily="49" charset="0"/>
              </a:rPr>
              <a:t>getAnnotations()</a:t>
            </a:r>
            <a:r>
              <a:rPr lang="en-US" sz="2600" b="1" noProof="1">
                <a:latin typeface="Consolas" pitchFamily="49" charset="0"/>
              </a:rPr>
              <a:t>;</a:t>
            </a:r>
          </a:p>
          <a:p>
            <a:pPr fontAlgn="base">
              <a:spcBef>
                <a:spcPts val="1200"/>
              </a:spcBef>
            </a:pPr>
            <a:r>
              <a:rPr lang="en-US" sz="2600" b="1" noProof="1">
                <a:solidFill>
                  <a:schemeClr val="bg1"/>
                </a:solidFill>
                <a:latin typeface="Consolas" pitchFamily="49" charset="0"/>
              </a:rPr>
              <a:t>Annotation</a:t>
            </a:r>
            <a:r>
              <a:rPr lang="en-US" sz="2600" b="1" noProof="1">
                <a:solidFill>
                  <a:schemeClr val="tx2">
                    <a:lumMod val="75000"/>
                  </a:schemeClr>
                </a:solidFill>
                <a:latin typeface="Consolas" pitchFamily="49" charset="0"/>
              </a:rPr>
              <a:t> </a:t>
            </a:r>
            <a:r>
              <a:rPr lang="en-US" sz="2600" b="1" noProof="1">
                <a:latin typeface="Consolas" pitchFamily="49" charset="0"/>
              </a:rPr>
              <a:t>annotation = aClass.</a:t>
            </a:r>
            <a:r>
              <a:rPr lang="en-US" sz="2600" b="1" noProof="1">
                <a:solidFill>
                  <a:schemeClr val="bg1"/>
                </a:solidFill>
                <a:latin typeface="Consolas" pitchFamily="49" charset="0"/>
              </a:rPr>
              <a:t>getAnnotation(MyAnno.class)</a:t>
            </a:r>
            <a:r>
              <a:rPr lang="en-US" sz="2600" b="1" noProof="1">
                <a:latin typeface="Consolas" pitchFamily="49" charset="0"/>
              </a:rPr>
              <a:t>;</a:t>
            </a:r>
          </a:p>
        </p:txBody>
      </p:sp>
      <p:sp>
        <p:nvSpPr>
          <p:cNvPr id="7" name="Rectangle 6"/>
          <p:cNvSpPr>
            <a:spLocks noChangeArrowheads="1"/>
          </p:cNvSpPr>
          <p:nvPr/>
        </p:nvSpPr>
        <p:spPr bwMode="auto">
          <a:xfrm>
            <a:off x="611934" y="3561186"/>
            <a:ext cx="11032910" cy="104644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600" b="1" noProof="1">
                <a:solidFill>
                  <a:schemeClr val="bg1"/>
                </a:solidFill>
                <a:latin typeface="Consolas" pitchFamily="49" charset="0"/>
              </a:rPr>
              <a:t>Annotation[][] </a:t>
            </a:r>
            <a:r>
              <a:rPr lang="en-US" sz="2600" b="1" noProof="1">
                <a:latin typeface="Consolas" pitchFamily="49" charset="0"/>
              </a:rPr>
              <a:t>parameterAnnotations =                    </a:t>
            </a:r>
          </a:p>
          <a:p>
            <a:pPr fontAlgn="base">
              <a:spcBef>
                <a:spcPts val="1200"/>
              </a:spcBef>
            </a:pPr>
            <a:r>
              <a:rPr lang="en-US" sz="2600" b="1" noProof="1">
                <a:latin typeface="Consolas" pitchFamily="49" charset="0"/>
              </a:rPr>
              <a:t>                        method.</a:t>
            </a:r>
            <a:r>
              <a:rPr lang="en-US" sz="2600" b="1" noProof="1">
                <a:solidFill>
                  <a:schemeClr val="bg1"/>
                </a:solidFill>
                <a:latin typeface="Consolas" pitchFamily="49" charset="0"/>
              </a:rPr>
              <a:t>getParameterAnnotations()</a:t>
            </a:r>
            <a:r>
              <a:rPr lang="en-US" sz="2600" b="1" noProof="1">
                <a:latin typeface="Consolas" pitchFamily="49" charset="0"/>
              </a:rPr>
              <a:t>;</a:t>
            </a:r>
          </a:p>
        </p:txBody>
      </p:sp>
      <p:sp>
        <p:nvSpPr>
          <p:cNvPr id="8" name="Rectangle 7"/>
          <p:cNvSpPr>
            <a:spLocks noChangeArrowheads="1"/>
          </p:cNvSpPr>
          <p:nvPr/>
        </p:nvSpPr>
        <p:spPr bwMode="auto">
          <a:xfrm>
            <a:off x="611934" y="5352662"/>
            <a:ext cx="11032910" cy="104644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600" b="1" noProof="1">
                <a:latin typeface="Consolas" pitchFamily="49" charset="0"/>
              </a:rPr>
              <a:t>Annotation[] fieldAnots = </a:t>
            </a:r>
            <a:r>
              <a:rPr lang="en-US" sz="2600" b="1" noProof="1">
                <a:solidFill>
                  <a:schemeClr val="bg1"/>
                </a:solidFill>
                <a:latin typeface="Consolas" pitchFamily="49" charset="0"/>
              </a:rPr>
              <a:t>field</a:t>
            </a:r>
            <a:r>
              <a:rPr lang="en-US" sz="2600" b="1" noProof="1">
                <a:latin typeface="Consolas" pitchFamily="49" charset="0"/>
              </a:rPr>
              <a:t>.getDeclaredAnnotations();</a:t>
            </a:r>
          </a:p>
          <a:p>
            <a:pPr fontAlgn="base">
              <a:spcBef>
                <a:spcPts val="1200"/>
              </a:spcBef>
            </a:pPr>
            <a:r>
              <a:rPr lang="en-US" sz="2600" b="1" noProof="1">
                <a:latin typeface="Consolas" pitchFamily="49" charset="0"/>
              </a:rPr>
              <a:t>Annotation[] methodAnot = </a:t>
            </a:r>
            <a:r>
              <a:rPr lang="en-US" sz="2600" b="1" noProof="1">
                <a:solidFill>
                  <a:schemeClr val="bg1"/>
                </a:solidFill>
                <a:latin typeface="Consolas" pitchFamily="49" charset="0"/>
              </a:rPr>
              <a:t>method</a:t>
            </a:r>
            <a:r>
              <a:rPr lang="en-US" sz="2600" b="1" noProof="1">
                <a:latin typeface="Consolas" pitchFamily="49" charset="0"/>
              </a:rPr>
              <a:t>.getDeclaredAnnotations();</a:t>
            </a:r>
          </a:p>
        </p:txBody>
      </p:sp>
      <p:sp>
        <p:nvSpPr>
          <p:cNvPr id="9" name="Slide Number">
            <a:extLst>
              <a:ext uri="{FF2B5EF4-FFF2-40B4-BE49-F238E27FC236}">
                <a16:creationId xmlns:a16="http://schemas.microsoft.com/office/drawing/2014/main" id="{F39B4447-E27E-4EA4-B849-DF183105C4D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195</a:t>
            </a:fld>
            <a:endParaRPr lang="en-US" noProof="0" dirty="0"/>
          </a:p>
        </p:txBody>
      </p:sp>
    </p:spTree>
    <p:extLst>
      <p:ext uri="{BB962C8B-B14F-4D97-AF65-F5344CB8AC3E}">
        <p14:creationId xmlns:p14="http://schemas.microsoft.com/office/powerpoint/2010/main" val="19479309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ru-RU" dirty="0">
                <a:latin typeface="+mj-lt"/>
              </a:rPr>
              <a:t>Някои пояснения могат да бъдат достъпни</a:t>
            </a:r>
            <a:r>
              <a:rPr lang="bg-BG" b="1" dirty="0">
                <a:solidFill>
                  <a:schemeClr val="bg1"/>
                </a:solidFill>
                <a:latin typeface="+mj-lt"/>
              </a:rPr>
              <a:t> по време на изпълнение</a:t>
            </a:r>
            <a:endParaRPr lang="en-US" b="1" dirty="0">
              <a:solidFill>
                <a:schemeClr val="bg1"/>
              </a:solidFill>
            </a:endParaRPr>
          </a:p>
        </p:txBody>
      </p:sp>
      <p:sp>
        <p:nvSpPr>
          <p:cNvPr id="4" name="Title 3"/>
          <p:cNvSpPr>
            <a:spLocks noGrp="1"/>
          </p:cNvSpPr>
          <p:nvPr>
            <p:ph type="title"/>
          </p:nvPr>
        </p:nvSpPr>
        <p:spPr/>
        <p:txBody>
          <a:bodyPr>
            <a:normAutofit/>
          </a:bodyPr>
          <a:lstStyle/>
          <a:p>
            <a:r>
              <a:rPr lang="bg-BG" dirty="0"/>
              <a:t>Достъп до анотацията (1)</a:t>
            </a:r>
            <a:endParaRPr lang="en-US" dirty="0">
              <a:latin typeface="Consolas" panose="020B0609020204030204" pitchFamily="49" charset="0"/>
            </a:endParaRPr>
          </a:p>
        </p:txBody>
      </p:sp>
      <p:sp>
        <p:nvSpPr>
          <p:cNvPr id="8" name="Rectangle 5"/>
          <p:cNvSpPr>
            <a:spLocks noChangeArrowheads="1"/>
          </p:cNvSpPr>
          <p:nvPr/>
        </p:nvSpPr>
        <p:spPr bwMode="auto">
          <a:xfrm>
            <a:off x="552839" y="2285073"/>
            <a:ext cx="11086322" cy="437042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@Author(</a:t>
            </a:r>
            <a:r>
              <a:rPr lang="en-US" sz="2600" b="1" noProof="1">
                <a:solidFill>
                  <a:schemeClr val="bg1"/>
                </a:solidFill>
                <a:latin typeface="Consolas" pitchFamily="49" charset="0"/>
                <a:cs typeface="Consolas" pitchFamily="49" charset="0"/>
              </a:rPr>
              <a:t>name = "Gosho"</a:t>
            </a:r>
            <a:r>
              <a:rPr lang="en-US" sz="2600" b="1" noProof="1">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public class AuthoredClass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public static void main(String[] args)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Class cl = AuthoredClass.</a:t>
            </a:r>
            <a:r>
              <a:rPr lang="en-US" sz="2600" b="1" noProof="1">
                <a:solidFill>
                  <a:schemeClr val="bg1"/>
                </a:solidFill>
                <a:latin typeface="Consolas" pitchFamily="49" charset="0"/>
                <a:cs typeface="Consolas" pitchFamily="49" charset="0"/>
              </a:rPr>
              <a:t>class</a:t>
            </a:r>
            <a:r>
              <a:rPr lang="en-US" sz="26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a:t>
            </a:r>
            <a:r>
              <a:rPr lang="en-US" sz="2600" b="1" noProof="1">
                <a:solidFill>
                  <a:schemeClr val="bg1"/>
                </a:solidFill>
                <a:latin typeface="Consolas" pitchFamily="49" charset="0"/>
                <a:cs typeface="Consolas" pitchFamily="49" charset="0"/>
              </a:rPr>
              <a:t>Author</a:t>
            </a:r>
            <a:r>
              <a:rPr lang="en-US" sz="2600" b="1" noProof="1">
                <a:solidFill>
                  <a:schemeClr val="tx2"/>
                </a:solidFill>
                <a:latin typeface="Consolas" pitchFamily="49" charset="0"/>
                <a:cs typeface="Consolas" pitchFamily="49" charset="0"/>
              </a:rPr>
              <a:t> author = (</a:t>
            </a:r>
            <a:r>
              <a:rPr lang="en-US" sz="2600" b="1" noProof="1">
                <a:solidFill>
                  <a:schemeClr val="bg1"/>
                </a:solidFill>
                <a:latin typeface="Consolas" pitchFamily="49" charset="0"/>
                <a:cs typeface="Consolas" pitchFamily="49" charset="0"/>
              </a:rPr>
              <a:t>Author</a:t>
            </a:r>
            <a:r>
              <a:rPr lang="en-US" sz="2600" b="1" noProof="1">
                <a:solidFill>
                  <a:schemeClr val="tx2"/>
                </a:solidFill>
                <a:latin typeface="Consolas" pitchFamily="49" charset="0"/>
                <a:cs typeface="Consolas" pitchFamily="49" charset="0"/>
              </a:rPr>
              <a:t>) cl.</a:t>
            </a:r>
            <a:r>
              <a:rPr lang="en-US" sz="2600" b="1" noProof="1">
                <a:solidFill>
                  <a:schemeClr val="bg1"/>
                </a:solidFill>
                <a:latin typeface="Consolas" pitchFamily="49" charset="0"/>
                <a:cs typeface="Consolas" pitchFamily="49" charset="0"/>
              </a:rPr>
              <a:t>getAnnotation</a:t>
            </a:r>
            <a:r>
              <a:rPr lang="en-US" sz="2600" b="1" noProof="1">
                <a:solidFill>
                  <a:schemeClr val="tx2">
                    <a:lumMod val="75000"/>
                  </a:schemeClr>
                </a:solidFill>
                <a:latin typeface="Consolas" pitchFamily="49" charset="0"/>
                <a:cs typeface="Consolas" pitchFamily="49" charset="0"/>
              </a:rPr>
              <a:t>(</a:t>
            </a:r>
            <a:r>
              <a:rPr lang="en-US" sz="2600" b="1" noProof="1">
                <a:solidFill>
                  <a:schemeClr val="tx2"/>
                </a:solidFill>
                <a:latin typeface="Consolas" pitchFamily="49" charset="0"/>
                <a:cs typeface="Consolas" pitchFamily="49" charset="0"/>
              </a:rPr>
              <a:t>Author.</a:t>
            </a:r>
            <a:r>
              <a:rPr lang="en-US" sz="2600" b="1" noProof="1">
                <a:solidFill>
                  <a:schemeClr val="bg1"/>
                </a:solidFill>
                <a:latin typeface="Consolas" pitchFamily="49" charset="0"/>
                <a:cs typeface="Consolas" pitchFamily="49" charset="0"/>
              </a:rPr>
              <a:t>class</a:t>
            </a:r>
            <a:r>
              <a:rPr lang="en-US" sz="2600" b="1" noProof="1">
                <a:solidFill>
                  <a:schemeClr val="tx2">
                    <a:lumMod val="75000"/>
                  </a:schemeClr>
                </a:solidFill>
                <a:latin typeface="Consolas" pitchFamily="49" charset="0"/>
                <a:cs typeface="Consolas" pitchFamily="49" charset="0"/>
              </a:rPr>
              <a:t>)</a:t>
            </a:r>
            <a:r>
              <a:rPr lang="en-US" sz="26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System.out.println(author.</a:t>
            </a:r>
            <a:r>
              <a:rPr lang="en-US" sz="2600" b="1" noProof="1">
                <a:solidFill>
                  <a:schemeClr val="bg1"/>
                </a:solidFill>
                <a:latin typeface="Consolas" pitchFamily="49" charset="0"/>
                <a:cs typeface="Consolas" pitchFamily="49" charset="0"/>
              </a:rPr>
              <a:t>name()</a:t>
            </a:r>
            <a:r>
              <a:rPr lang="en-US" sz="26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6E69D6E1-9312-4A3A-9767-E3C4E63C9E4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196</a:t>
            </a:fld>
            <a:endParaRPr lang="en-US" noProof="0" dirty="0"/>
          </a:p>
        </p:txBody>
      </p:sp>
    </p:spTree>
    <p:extLst>
      <p:ext uri="{BB962C8B-B14F-4D97-AF65-F5344CB8AC3E}">
        <p14:creationId xmlns:p14="http://schemas.microsoft.com/office/powerpoint/2010/main" val="19395152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ru-RU" dirty="0">
                <a:latin typeface="+mj-lt"/>
              </a:rPr>
              <a:t>Има достъп до някои пояснения </a:t>
            </a:r>
            <a:r>
              <a:rPr lang="bg-BG" b="1" dirty="0">
                <a:solidFill>
                  <a:schemeClr val="bg1"/>
                </a:solidFill>
                <a:latin typeface="+mj-lt"/>
              </a:rPr>
              <a:t>по време на изпълнение</a:t>
            </a:r>
            <a:endParaRPr lang="en-US" b="1" dirty="0">
              <a:solidFill>
                <a:schemeClr val="bg1"/>
              </a:solidFill>
            </a:endParaRPr>
          </a:p>
        </p:txBody>
      </p:sp>
      <p:sp>
        <p:nvSpPr>
          <p:cNvPr id="4" name="Title 3"/>
          <p:cNvSpPr>
            <a:spLocks noGrp="1"/>
          </p:cNvSpPr>
          <p:nvPr>
            <p:ph type="title"/>
          </p:nvPr>
        </p:nvSpPr>
        <p:spPr/>
        <p:txBody>
          <a:bodyPr>
            <a:normAutofit/>
          </a:bodyPr>
          <a:lstStyle/>
          <a:p>
            <a:r>
              <a:rPr lang="bg-BG" dirty="0"/>
              <a:t>Достъп до анотацията</a:t>
            </a:r>
            <a:r>
              <a:rPr lang="en-US" dirty="0"/>
              <a:t>(2)</a:t>
            </a:r>
            <a:endParaRPr lang="en-US" dirty="0">
              <a:latin typeface="Consolas" panose="020B0609020204030204" pitchFamily="49" charset="0"/>
            </a:endParaRPr>
          </a:p>
        </p:txBody>
      </p:sp>
      <p:sp>
        <p:nvSpPr>
          <p:cNvPr id="8" name="Rectangle 5"/>
          <p:cNvSpPr>
            <a:spLocks noChangeArrowheads="1"/>
          </p:cNvSpPr>
          <p:nvPr/>
        </p:nvSpPr>
        <p:spPr bwMode="auto">
          <a:xfrm>
            <a:off x="619853" y="1895669"/>
            <a:ext cx="11327994" cy="437042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Class cl = AuthoredClass.class;</a:t>
            </a:r>
          </a:p>
          <a:p>
            <a:pPr eaLnBrk="0" hangingPunct="0">
              <a:spcBef>
                <a:spcPts val="1200"/>
              </a:spcBef>
              <a:buClr>
                <a:schemeClr val="accent5">
                  <a:lumMod val="40000"/>
                  <a:lumOff val="60000"/>
                </a:schemeClr>
              </a:buClr>
              <a:buSzPct val="70000"/>
            </a:pPr>
            <a:r>
              <a:rPr lang="en-US" sz="2600" b="1" noProof="1">
                <a:solidFill>
                  <a:schemeClr val="bg1"/>
                </a:solidFill>
                <a:latin typeface="Consolas" pitchFamily="49" charset="0"/>
                <a:cs typeface="Consolas" pitchFamily="49" charset="0"/>
              </a:rPr>
              <a:t>Annotation[] </a:t>
            </a:r>
            <a:r>
              <a:rPr lang="en-US" sz="2600" b="1" noProof="1">
                <a:solidFill>
                  <a:schemeClr val="tx2"/>
                </a:solidFill>
                <a:latin typeface="Consolas" pitchFamily="49" charset="0"/>
                <a:cs typeface="Consolas" pitchFamily="49" charset="0"/>
              </a:rPr>
              <a:t>annotations = cl.</a:t>
            </a:r>
            <a:r>
              <a:rPr lang="en-US" sz="2600" b="1" noProof="1">
                <a:solidFill>
                  <a:schemeClr val="bg1"/>
                </a:solidFill>
                <a:latin typeface="Consolas" pitchFamily="49" charset="0"/>
                <a:cs typeface="Consolas" pitchFamily="49" charset="0"/>
              </a:rPr>
              <a:t>getAnnotations()</a:t>
            </a:r>
            <a:r>
              <a:rPr lang="en-US" sz="26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for (Annotation annotation : annotations)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if (annotation.annotationType().equals(Author.class))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Author author = (</a:t>
            </a:r>
            <a:r>
              <a:rPr lang="en-US" sz="2600" b="1" noProof="1">
                <a:solidFill>
                  <a:schemeClr val="bg1"/>
                </a:solidFill>
                <a:latin typeface="Consolas" pitchFamily="49" charset="0"/>
                <a:cs typeface="Consolas" pitchFamily="49" charset="0"/>
              </a:rPr>
              <a:t>Author</a:t>
            </a:r>
            <a:r>
              <a:rPr lang="en-US" sz="2600" b="1" noProof="1">
                <a:solidFill>
                  <a:schemeClr val="tx2"/>
                </a:solidFill>
                <a:latin typeface="Consolas" pitchFamily="49" charset="0"/>
                <a:cs typeface="Consolas" pitchFamily="49" charset="0"/>
              </a:rPr>
              <a:t>) annotation;</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System.out.println(author.</a:t>
            </a:r>
            <a:r>
              <a:rPr lang="en-US" sz="2600" b="1" noProof="1">
                <a:solidFill>
                  <a:schemeClr val="bg1"/>
                </a:solidFill>
                <a:latin typeface="Consolas" pitchFamily="49" charset="0"/>
                <a:cs typeface="Consolas" pitchFamily="49" charset="0"/>
              </a:rPr>
              <a:t>name()</a:t>
            </a:r>
            <a:r>
              <a:rPr lang="en-US" sz="26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US" sz="2600" b="1" noProof="1">
                <a:solidFill>
                  <a:schemeClr val="tx2"/>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D17CF2DB-8126-453C-84ED-122B0DD0C8C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197</a:t>
            </a:fld>
            <a:endParaRPr lang="en-US" noProof="0" dirty="0"/>
          </a:p>
        </p:txBody>
      </p:sp>
    </p:spTree>
    <p:extLst>
      <p:ext uri="{BB962C8B-B14F-4D97-AF65-F5344CB8AC3E}">
        <p14:creationId xmlns:p14="http://schemas.microsoft.com/office/powerpoint/2010/main" val="20026098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228"/>
            <a:ext cx="7579238"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bg-BG" dirty="0"/>
              <a:t>Резюме</a:t>
            </a:r>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19751"/>
            <a:ext cx="8630747"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43"/>
            <a:ext cx="2881926"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7086" y="1664770"/>
            <a:ext cx="11811941" cy="5201066"/>
          </a:xfrm>
          <a:prstGeom prst="rect">
            <a:avLst/>
          </a:prstGeom>
        </p:spPr>
        <p:txBody>
          <a:bodyPr vert="horz" lIns="108000" tIns="36000" rIns="108000" bIns="36000"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358775" indent="-358775">
              <a:lnSpc>
                <a:spcPct val="95000"/>
              </a:lnSpc>
              <a:buClr>
                <a:schemeClr val="bg2"/>
              </a:buClr>
            </a:pPr>
            <a:endParaRPr lang="en-GB" sz="3200" dirty="0">
              <a:solidFill>
                <a:schemeClr val="bg2"/>
              </a:solidFill>
            </a:endParaRPr>
          </a:p>
          <a:p>
            <a:pPr marL="358775" indent="-358775">
              <a:lnSpc>
                <a:spcPct val="95000"/>
              </a:lnSpc>
              <a:buClr>
                <a:schemeClr val="bg2"/>
              </a:buClr>
            </a:pPr>
            <a:endParaRPr lang="en-GB" sz="3200" dirty="0">
              <a:solidFill>
                <a:schemeClr val="bg2"/>
              </a:solidFill>
            </a:endParaRPr>
          </a:p>
          <a:p>
            <a:pPr marL="358775" indent="-358775">
              <a:lnSpc>
                <a:spcPct val="95000"/>
              </a:lnSpc>
              <a:buClr>
                <a:schemeClr val="bg2"/>
              </a:buClr>
            </a:pPr>
            <a:endParaRPr lang="en-GB" sz="3200" dirty="0">
              <a:solidFill>
                <a:schemeClr val="bg2"/>
              </a:solidFill>
            </a:endParaRPr>
          </a:p>
        </p:txBody>
      </p:sp>
      <p:sp>
        <p:nvSpPr>
          <p:cNvPr id="2" name="Rectangle 1"/>
          <p:cNvSpPr/>
          <p:nvPr/>
        </p:nvSpPr>
        <p:spPr>
          <a:xfrm>
            <a:off x="542932" y="1612806"/>
            <a:ext cx="8378730" cy="5109091"/>
          </a:xfrm>
          <a:prstGeom prst="rect">
            <a:avLst/>
          </a:prstGeom>
        </p:spPr>
        <p:txBody>
          <a:bodyPr wrap="square">
            <a:spAutoFit/>
          </a:bodyPr>
          <a:lstStyle/>
          <a:p>
            <a:pPr marL="342900" indent="-342900">
              <a:buFont typeface="Wingdings" panose="05000000000000000000" pitchFamily="2" charset="2"/>
              <a:buChar char="§"/>
            </a:pPr>
            <a:r>
              <a:rPr lang="bg-BG" sz="3400" dirty="0">
                <a:solidFill>
                  <a:schemeClr val="bg2"/>
                </a:solidFill>
              </a:rPr>
              <a:t>Какво е </a:t>
            </a:r>
            <a:r>
              <a:rPr lang="bg-BG" sz="3400" b="1" dirty="0">
                <a:solidFill>
                  <a:schemeClr val="bg1"/>
                </a:solidFill>
              </a:rPr>
              <a:t>Рефлекшън</a:t>
            </a:r>
            <a:endParaRPr lang="en-US" sz="3400" b="1" dirty="0">
              <a:solidFill>
                <a:schemeClr val="bg1"/>
              </a:solidFill>
            </a:endParaRPr>
          </a:p>
          <a:p>
            <a:pPr marL="342900" indent="-342900">
              <a:buFont typeface="Wingdings" panose="05000000000000000000" pitchFamily="2" charset="2"/>
              <a:buChar char="§"/>
            </a:pPr>
            <a:r>
              <a:rPr lang="bg-BG" sz="3400" dirty="0">
                <a:solidFill>
                  <a:schemeClr val="bg2"/>
                </a:solidFill>
              </a:rPr>
              <a:t>Рефлекшън</a:t>
            </a:r>
            <a:r>
              <a:rPr lang="en-US" sz="3400" dirty="0">
                <a:solidFill>
                  <a:schemeClr val="bg2"/>
                </a:solidFill>
              </a:rPr>
              <a:t> </a:t>
            </a:r>
            <a:r>
              <a:rPr lang="bg-BG" sz="3400" dirty="0">
                <a:solidFill>
                  <a:schemeClr val="bg2"/>
                </a:solidFill>
              </a:rPr>
              <a:t>(Отразяване)</a:t>
            </a:r>
            <a:r>
              <a:rPr lang="en-US" sz="3400" b="1" dirty="0">
                <a:solidFill>
                  <a:schemeClr val="bg1"/>
                </a:solidFill>
              </a:rPr>
              <a:t>API</a:t>
            </a:r>
          </a:p>
          <a:p>
            <a:pPr marL="647646" lvl="1" indent="-342900">
              <a:buFont typeface="Wingdings" panose="05000000000000000000" pitchFamily="2" charset="2"/>
              <a:buChar char="§"/>
            </a:pPr>
            <a:r>
              <a:rPr lang="bg-BG" sz="3200" dirty="0">
                <a:solidFill>
                  <a:schemeClr val="bg2"/>
                </a:solidFill>
              </a:rPr>
              <a:t>Отразяващи</a:t>
            </a:r>
            <a:r>
              <a:rPr lang="en-US" sz="3200" dirty="0">
                <a:solidFill>
                  <a:schemeClr val="bg2"/>
                </a:solidFill>
              </a:rPr>
              <a:t> </a:t>
            </a:r>
            <a:r>
              <a:rPr lang="bg-BG" sz="3200" dirty="0">
                <a:solidFill>
                  <a:schemeClr val="bg2"/>
                </a:solidFill>
              </a:rPr>
              <a:t>Класове</a:t>
            </a:r>
            <a:r>
              <a:rPr lang="en-US" sz="3200" dirty="0">
                <a:solidFill>
                  <a:schemeClr val="bg2"/>
                </a:solidFill>
              </a:rPr>
              <a:t>, </a:t>
            </a:r>
            <a:r>
              <a:rPr lang="bg-BG" sz="3200" dirty="0">
                <a:solidFill>
                  <a:schemeClr val="bg2"/>
                </a:solidFill>
              </a:rPr>
              <a:t>Конструктори</a:t>
            </a:r>
            <a:r>
              <a:rPr lang="en-US" sz="3200" dirty="0">
                <a:solidFill>
                  <a:schemeClr val="bg2"/>
                </a:solidFill>
              </a:rPr>
              <a:t>, </a:t>
            </a:r>
            <a:br>
              <a:rPr lang="en-US" sz="3200" dirty="0">
                <a:solidFill>
                  <a:schemeClr val="bg2"/>
                </a:solidFill>
              </a:rPr>
            </a:br>
            <a:r>
              <a:rPr lang="bg-BG" sz="3200" dirty="0">
                <a:solidFill>
                  <a:schemeClr val="bg2"/>
                </a:solidFill>
              </a:rPr>
              <a:t>Полета</a:t>
            </a:r>
            <a:r>
              <a:rPr lang="en-US" sz="3200" dirty="0">
                <a:solidFill>
                  <a:schemeClr val="bg2"/>
                </a:solidFill>
              </a:rPr>
              <a:t>, </a:t>
            </a:r>
            <a:r>
              <a:rPr lang="bg-BG" sz="3200" dirty="0">
                <a:solidFill>
                  <a:schemeClr val="bg2"/>
                </a:solidFill>
              </a:rPr>
              <a:t>Методи</a:t>
            </a:r>
            <a:endParaRPr lang="en-US" sz="3200" dirty="0">
              <a:solidFill>
                <a:schemeClr val="bg2"/>
              </a:solidFill>
            </a:endParaRPr>
          </a:p>
          <a:p>
            <a:pPr marL="647646" lvl="1" indent="-342900">
              <a:buFont typeface="Wingdings" panose="05000000000000000000" pitchFamily="2" charset="2"/>
              <a:buChar char="§"/>
            </a:pPr>
            <a:r>
              <a:rPr lang="bg-BG" sz="3200" dirty="0">
                <a:solidFill>
                  <a:schemeClr val="bg2"/>
                </a:solidFill>
              </a:rPr>
              <a:t>Полета за достъп</a:t>
            </a:r>
            <a:endParaRPr lang="en-US" sz="3200" dirty="0">
              <a:solidFill>
                <a:schemeClr val="bg2"/>
              </a:solidFill>
            </a:endParaRPr>
          </a:p>
          <a:p>
            <a:pPr marL="342900" indent="-342900">
              <a:buClr>
                <a:schemeClr val="bg2"/>
              </a:buClr>
              <a:buFont typeface="Wingdings" pitchFamily="2" charset="2"/>
              <a:buChar char="§"/>
            </a:pPr>
            <a:r>
              <a:rPr lang="bg-BG" sz="3400" b="1" dirty="0">
                <a:solidFill>
                  <a:schemeClr val="bg1"/>
                </a:solidFill>
              </a:rPr>
              <a:t>Анотация</a:t>
            </a:r>
            <a:endParaRPr lang="en-US" sz="3400" dirty="0">
              <a:solidFill>
                <a:schemeClr val="bg2"/>
              </a:solidFill>
            </a:endParaRPr>
          </a:p>
          <a:p>
            <a:pPr marL="800100" lvl="1" indent="-342900">
              <a:buClr>
                <a:schemeClr val="bg2"/>
              </a:buClr>
              <a:buFont typeface="Wingdings" pitchFamily="2" charset="2"/>
              <a:buChar char="§"/>
            </a:pPr>
            <a:r>
              <a:rPr lang="ru-RU" sz="3200" dirty="0">
                <a:solidFill>
                  <a:schemeClr val="bg2"/>
                </a:solidFill>
              </a:rPr>
              <a:t>Използва се за описание на нашия кодОсигурете възможност за работа с несъществуващи класовеМоже да се достигне чрез </a:t>
            </a:r>
            <a:r>
              <a:rPr lang="bg-BG" sz="3200" b="1" dirty="0">
                <a:solidFill>
                  <a:schemeClr val="bg1"/>
                </a:solidFill>
              </a:rPr>
              <a:t>отражение</a:t>
            </a:r>
            <a:endParaRPr lang="en-US" sz="3200" b="1" dirty="0">
              <a:solidFill>
                <a:schemeClr val="bg1"/>
              </a:solidFill>
            </a:endParaRPr>
          </a:p>
        </p:txBody>
      </p:sp>
      <p:sp>
        <p:nvSpPr>
          <p:cNvPr id="16" name="Slide Number">
            <a:extLst>
              <a:ext uri="{FF2B5EF4-FFF2-40B4-BE49-F238E27FC236}">
                <a16:creationId xmlns:a16="http://schemas.microsoft.com/office/drawing/2014/main" id="{FAC325AD-B350-4CDE-9179-AB18010EEFA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198</a:t>
            </a:fld>
            <a:endParaRPr lang="en-US" noProof="0" dirty="0"/>
          </a:p>
        </p:txBody>
      </p:sp>
    </p:spTree>
    <p:extLst>
      <p:ext uri="{BB962C8B-B14F-4D97-AF65-F5344CB8AC3E}">
        <p14:creationId xmlns:p14="http://schemas.microsoft.com/office/powerpoint/2010/main" val="25096843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FD8F2F6-C6FD-45C1-9A34-493A96B5F569}"/>
              </a:ext>
            </a:extLst>
          </p:cNvPr>
          <p:cNvSpPr>
            <a:spLocks noGrp="1"/>
          </p:cNvSpPr>
          <p:nvPr>
            <p:ph type="subTitle" idx="1"/>
          </p:nvPr>
        </p:nvSpPr>
        <p:spPr>
          <a:xfrm>
            <a:off x="668275" y="1303142"/>
            <a:ext cx="10962447" cy="882654"/>
          </a:xfrm>
        </p:spPr>
        <p:txBody>
          <a:bodyPr>
            <a:normAutofit/>
          </a:bodyPr>
          <a:lstStyle/>
          <a:p>
            <a:r>
              <a:rPr lang="ru-RU" sz="3200" dirty="0"/>
              <a:t>Обработка на грешки по време на изпълнение на програмата</a:t>
            </a:r>
            <a:endParaRPr lang="en-US" sz="3200" dirty="0"/>
          </a:p>
        </p:txBody>
      </p:sp>
      <p:sp>
        <p:nvSpPr>
          <p:cNvPr id="4" name="Title 3">
            <a:extLst>
              <a:ext uri="{FF2B5EF4-FFF2-40B4-BE49-F238E27FC236}">
                <a16:creationId xmlns:a16="http://schemas.microsoft.com/office/drawing/2014/main" id="{FE9694CC-2C89-48B9-B825-F4BC36B7B505}"/>
              </a:ext>
            </a:extLst>
          </p:cNvPr>
          <p:cNvSpPr>
            <a:spLocks noGrp="1"/>
          </p:cNvSpPr>
          <p:nvPr>
            <p:ph type="title"/>
          </p:nvPr>
        </p:nvSpPr>
        <p:spPr/>
        <p:txBody>
          <a:bodyPr/>
          <a:lstStyle/>
          <a:p>
            <a:r>
              <a:rPr lang="bg-BG" dirty="0"/>
              <a:t>Обработка на изключения</a:t>
            </a:r>
            <a:endParaRPr lang="en-US" dirty="0"/>
          </a:p>
        </p:txBody>
      </p:sp>
      <p:sp>
        <p:nvSpPr>
          <p:cNvPr id="5" name="Text Placeholder 4">
            <a:extLst>
              <a:ext uri="{FF2B5EF4-FFF2-40B4-BE49-F238E27FC236}">
                <a16:creationId xmlns:a16="http://schemas.microsoft.com/office/drawing/2014/main" id="{9BA9EEED-C98E-4D08-8BC8-26B8B6BDF61A}"/>
              </a:ext>
            </a:extLst>
          </p:cNvPr>
          <p:cNvSpPr>
            <a:spLocks noGrp="1"/>
          </p:cNvSpPr>
          <p:nvPr>
            <p:ph type="body" sz="quarter" idx="17"/>
          </p:nvPr>
        </p:nvSpPr>
        <p:spPr>
          <a:xfrm>
            <a:off x="8643191" y="5916317"/>
            <a:ext cx="2950749" cy="382403"/>
          </a:xfrm>
        </p:spPr>
        <p:txBody>
          <a:bodyPr/>
          <a:lstStyle/>
          <a:p>
            <a:r>
              <a:rPr lang="en-US" dirty="0"/>
              <a:t>Software University</a:t>
            </a:r>
          </a:p>
        </p:txBody>
      </p:sp>
      <p:sp>
        <p:nvSpPr>
          <p:cNvPr id="6" name="Text Placeholder 5">
            <a:extLst>
              <a:ext uri="{FF2B5EF4-FFF2-40B4-BE49-F238E27FC236}">
                <a16:creationId xmlns:a16="http://schemas.microsoft.com/office/drawing/2014/main" id="{8A25C836-E808-4793-BF48-8291E986A5D5}"/>
              </a:ext>
            </a:extLst>
          </p:cNvPr>
          <p:cNvSpPr>
            <a:spLocks noGrp="1"/>
          </p:cNvSpPr>
          <p:nvPr>
            <p:ph type="body" sz="quarter" idx="18"/>
          </p:nvPr>
        </p:nvSpPr>
        <p:spPr>
          <a:xfrm>
            <a:off x="8643191" y="6265913"/>
            <a:ext cx="2950749" cy="351497"/>
          </a:xfrm>
        </p:spPr>
        <p:txBody>
          <a:bodyPr/>
          <a:lstStyle/>
          <a:p>
            <a:r>
              <a:rPr lang="en-US" dirty="0">
                <a:solidFill>
                  <a:srgbClr val="234465">
                    <a:lumMod val="75000"/>
                  </a:srgbClr>
                </a:solidFill>
                <a:hlinkClick r:id="rId2"/>
              </a:rPr>
              <a:t>https://softuni.bg</a:t>
            </a:r>
            <a:endParaRPr lang="en-US" dirty="0">
              <a:solidFill>
                <a:srgbClr val="234465">
                  <a:lumMod val="75000"/>
                </a:srgbClr>
              </a:solidFill>
            </a:endParaRPr>
          </a:p>
        </p:txBody>
      </p:sp>
      <p:sp>
        <p:nvSpPr>
          <p:cNvPr id="7" name="Text Placeholder 6">
            <a:extLst>
              <a:ext uri="{FF2B5EF4-FFF2-40B4-BE49-F238E27FC236}">
                <a16:creationId xmlns:a16="http://schemas.microsoft.com/office/drawing/2014/main" id="{6097C783-9341-472A-8A98-F8A6ED1C4F9F}"/>
              </a:ext>
            </a:extLst>
          </p:cNvPr>
          <p:cNvSpPr>
            <a:spLocks noGrp="1"/>
          </p:cNvSpPr>
          <p:nvPr>
            <p:ph type="body" sz="quarter" idx="19"/>
          </p:nvPr>
        </p:nvSpPr>
        <p:spPr>
          <a:xfrm>
            <a:off x="672561" y="4651002"/>
            <a:ext cx="2950749" cy="958395"/>
          </a:xfrm>
        </p:spPr>
        <p:txBody>
          <a:bodyPr/>
          <a:lstStyle/>
          <a:p>
            <a:r>
              <a:rPr lang="en-US" dirty="0" err="1"/>
              <a:t>SoftUni</a:t>
            </a:r>
            <a:r>
              <a:rPr lang="en-US" dirty="0"/>
              <a:t> Team</a:t>
            </a:r>
          </a:p>
        </p:txBody>
      </p:sp>
      <p:sp>
        <p:nvSpPr>
          <p:cNvPr id="8" name="Text Placeholder 7">
            <a:extLst>
              <a:ext uri="{FF2B5EF4-FFF2-40B4-BE49-F238E27FC236}">
                <a16:creationId xmlns:a16="http://schemas.microsoft.com/office/drawing/2014/main" id="{82620A03-31A9-4562-A242-606C6E0A9C07}"/>
              </a:ext>
            </a:extLst>
          </p:cNvPr>
          <p:cNvSpPr>
            <a:spLocks noGrp="1"/>
          </p:cNvSpPr>
          <p:nvPr>
            <p:ph type="body" sz="quarter" idx="20"/>
          </p:nvPr>
        </p:nvSpPr>
        <p:spPr>
          <a:xfrm>
            <a:off x="672561" y="5368870"/>
            <a:ext cx="2950749" cy="444536"/>
          </a:xfrm>
        </p:spPr>
        <p:txBody>
          <a:bodyPr/>
          <a:lstStyle/>
          <a:p>
            <a:r>
              <a:rPr lang="en-US" dirty="0"/>
              <a:t>Technical Trainers</a:t>
            </a:r>
          </a:p>
        </p:txBody>
      </p:sp>
      <p:pic>
        <p:nvPicPr>
          <p:cNvPr id="1036" name="Picture 12" descr="Ð ÐµÐ·ÑÐ»ÑÐ°Ñ Ñ Ð¸Ð·Ð¾Ð±ÑÐ°Ð¶ÐµÐ½Ð¸Ðµ Ð·Ð° programmer png">
            <a:extLst>
              <a:ext uri="{FF2B5EF4-FFF2-40B4-BE49-F238E27FC236}">
                <a16:creationId xmlns:a16="http://schemas.microsoft.com/office/drawing/2014/main" id="{687CFE1B-B89E-40FB-8A4F-4804C8D5F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82" y="2206251"/>
            <a:ext cx="2603110" cy="2603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2440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pPr marL="514350" indent="-514350">
              <a:buFont typeface="+mj-lt"/>
              <a:buAutoNum type="arabicPeriod"/>
            </a:pPr>
            <a:r>
              <a:rPr lang="bg-BG" noProof="1"/>
              <a:t>Архитектура на проекта</a:t>
            </a:r>
            <a:endParaRPr lang="en-US" noProof="1"/>
          </a:p>
          <a:p>
            <a:pPr lvl="1"/>
            <a:r>
              <a:rPr lang="bg-BG" noProof="1"/>
              <a:t>Методи</a:t>
            </a:r>
            <a:endParaRPr lang="en-US" noProof="1"/>
          </a:p>
          <a:p>
            <a:pPr lvl="1"/>
            <a:r>
              <a:rPr lang="bg-BG" noProof="1"/>
              <a:t>Класове</a:t>
            </a:r>
            <a:endParaRPr lang="en-US" noProof="1"/>
          </a:p>
          <a:p>
            <a:pPr lvl="1"/>
            <a:r>
              <a:rPr lang="bg-BG" noProof="1"/>
              <a:t>Проекти</a:t>
            </a:r>
            <a:endParaRPr lang="en-US" noProof="1"/>
          </a:p>
          <a:p>
            <a:pPr marL="514350" indent="-514350">
              <a:buFont typeface="+mj-lt"/>
              <a:buAutoNum type="arabicPeriod"/>
            </a:pPr>
            <a:r>
              <a:rPr lang="bg-BG" noProof="1"/>
              <a:t>Рефакториране на код</a:t>
            </a:r>
            <a:endParaRPr lang="en-US" noProof="1"/>
          </a:p>
          <a:p>
            <a:pPr marL="514350" indent="-514350">
              <a:buFont typeface="+mj-lt"/>
              <a:buAutoNum type="arabicPeriod"/>
            </a:pPr>
            <a:r>
              <a:rPr lang="bg-BG" noProof="1"/>
              <a:t>Енумерации</a:t>
            </a:r>
            <a:endParaRPr lang="en-US" noProof="1"/>
          </a:p>
          <a:p>
            <a:pPr marL="514350" indent="-514350">
              <a:buFont typeface="+mj-lt"/>
              <a:buAutoNum type="arabicPeriod"/>
            </a:pPr>
            <a:r>
              <a:rPr lang="bg-BG" noProof="1"/>
              <a:t>Думата Статик</a:t>
            </a:r>
            <a:endParaRPr lang="en-US" noProof="1"/>
          </a:p>
          <a:p>
            <a:pPr marL="514350" indent="-514350">
              <a:buFont typeface="+mj-lt"/>
              <a:buAutoNum type="arabicPeriod"/>
            </a:pPr>
            <a:r>
              <a:rPr lang="en-US" noProof="1"/>
              <a:t>Java </a:t>
            </a:r>
            <a:r>
              <a:rPr lang="bg-BG" noProof="1"/>
              <a:t>Пакети</a:t>
            </a:r>
            <a:endParaRPr lang="en-US" noProof="1"/>
          </a:p>
        </p:txBody>
      </p:sp>
      <p:sp>
        <p:nvSpPr>
          <p:cNvPr id="423938" name="Rectangle 2"/>
          <p:cNvSpPr>
            <a:spLocks noGrp="1" noChangeArrowheads="1"/>
          </p:cNvSpPr>
          <p:nvPr>
            <p:ph type="title"/>
          </p:nvPr>
        </p:nvSpPr>
        <p:spPr/>
        <p:txBody>
          <a:bodyPr/>
          <a:lstStyle/>
          <a:p>
            <a:r>
              <a:rPr lang="bg-BG" dirty="0"/>
              <a:t>Съдържание</a:t>
            </a:r>
          </a:p>
        </p:txBody>
      </p:sp>
      <p:sp>
        <p:nvSpPr>
          <p:cNvPr id="5" name="Slide Number">
            <a:extLst>
              <a:ext uri="{FF2B5EF4-FFF2-40B4-BE49-F238E27FC236}">
                <a16:creationId xmlns:a16="http://schemas.microsoft.com/office/drawing/2014/main" id="{2BE627A7-CFBE-4655-9B13-1E81B70DBE6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a:t>
            </a:fld>
            <a:endParaRPr lang="en-US" noProof="0" dirty="0"/>
          </a:p>
        </p:txBody>
      </p:sp>
    </p:spTree>
    <p:extLst>
      <p:ext uri="{BB962C8B-B14F-4D97-AF65-F5344CB8AC3E}">
        <p14:creationId xmlns:p14="http://schemas.microsoft.com/office/powerpoint/2010/main" val="7366781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0C15F6-17E6-4C12-A1D4-F09771E5EF27}"/>
              </a:ext>
            </a:extLst>
          </p:cNvPr>
          <p:cNvSpPr>
            <a:spLocks noGrp="1"/>
          </p:cNvSpPr>
          <p:nvPr>
            <p:ph type="body" sz="quarter" idx="10"/>
          </p:nvPr>
        </p:nvSpPr>
        <p:spPr>
          <a:xfrm>
            <a:off x="2065275" y="1108911"/>
            <a:ext cx="10055169" cy="5546589"/>
          </a:xfrm>
        </p:spPr>
        <p:txBody>
          <a:bodyPr>
            <a:normAutofit/>
          </a:bodyPr>
          <a:lstStyle/>
          <a:p>
            <a:r>
              <a:rPr lang="bg-BG" dirty="0"/>
              <a:t>Може да се използва за препращане към </a:t>
            </a:r>
            <a:r>
              <a:rPr lang="bg-BG" b="1" dirty="0">
                <a:solidFill>
                  <a:schemeClr val="bg1"/>
                </a:solidFill>
              </a:rPr>
              <a:t>общата</a:t>
            </a:r>
            <a:r>
              <a:rPr lang="en-US" dirty="0"/>
              <a:t> </a:t>
            </a:r>
            <a:br>
              <a:rPr lang="en-US" dirty="0"/>
            </a:br>
            <a:r>
              <a:rPr lang="bg-BG" dirty="0"/>
              <a:t>променлива на всички обекти</a:t>
            </a:r>
            <a:endParaRPr lang="en-US" dirty="0"/>
          </a:p>
          <a:p>
            <a:r>
              <a:rPr lang="bg-BG" dirty="0"/>
              <a:t>Например</a:t>
            </a:r>
            <a:endParaRPr lang="en-US" dirty="0"/>
          </a:p>
          <a:p>
            <a:pPr lvl="1"/>
            <a:r>
              <a:rPr lang="bg-BG" dirty="0"/>
              <a:t>Името на фирмата на служителите</a:t>
            </a:r>
            <a:endParaRPr lang="en-US" dirty="0"/>
          </a:p>
          <a:p>
            <a:pPr lvl="1"/>
            <a:r>
              <a:rPr lang="bg-BG" dirty="0"/>
              <a:t>Името на колежа на студентите</a:t>
            </a:r>
            <a:endParaRPr lang="en-US" dirty="0"/>
          </a:p>
          <a:p>
            <a:pPr lvl="2"/>
            <a:r>
              <a:rPr lang="bg-BG" dirty="0"/>
              <a:t>Името на колежа е общо за всички студенти</a:t>
            </a:r>
            <a:endParaRPr lang="en-US" dirty="0"/>
          </a:p>
          <a:p>
            <a:r>
              <a:rPr lang="bg-BG" dirty="0"/>
              <a:t>Разпределя памет само веднъж в областа на класа по време на зареждане на класа </a:t>
            </a:r>
            <a:endParaRPr lang="en-US" dirty="0"/>
          </a:p>
        </p:txBody>
      </p:sp>
      <p:sp>
        <p:nvSpPr>
          <p:cNvPr id="4" name="Title 3">
            <a:extLst>
              <a:ext uri="{FF2B5EF4-FFF2-40B4-BE49-F238E27FC236}">
                <a16:creationId xmlns:a16="http://schemas.microsoft.com/office/drawing/2014/main" id="{8AB72035-6DDA-45A7-BF82-747B9288BB6B}"/>
              </a:ext>
            </a:extLst>
          </p:cNvPr>
          <p:cNvSpPr>
            <a:spLocks noGrp="1"/>
          </p:cNvSpPr>
          <p:nvPr>
            <p:ph type="title"/>
          </p:nvPr>
        </p:nvSpPr>
        <p:spPr/>
        <p:txBody>
          <a:bodyPr/>
          <a:lstStyle/>
          <a:p>
            <a:r>
              <a:rPr lang="bg-BG" dirty="0"/>
              <a:t>Статична променлива</a:t>
            </a:r>
            <a:endParaRPr lang="en-US" dirty="0"/>
          </a:p>
        </p:txBody>
      </p:sp>
      <p:sp>
        <p:nvSpPr>
          <p:cNvPr id="6" name="Slide Number">
            <a:extLst>
              <a:ext uri="{FF2B5EF4-FFF2-40B4-BE49-F238E27FC236}">
                <a16:creationId xmlns:a16="http://schemas.microsoft.com/office/drawing/2014/main" id="{E05187E9-589E-4CD2-A468-C80732FC5933}"/>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20</a:t>
            </a:fld>
            <a:endParaRPr lang="en-US" dirty="0"/>
          </a:p>
        </p:txBody>
      </p:sp>
    </p:spTree>
    <p:extLst>
      <p:ext uri="{BB962C8B-B14F-4D97-AF65-F5344CB8AC3E}">
        <p14:creationId xmlns:p14="http://schemas.microsoft.com/office/powerpoint/2010/main" val="36581203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9E0B887-951E-406B-B904-1D03A1FDB686}"/>
              </a:ext>
            </a:extLst>
          </p:cNvPr>
          <p:cNvSpPr>
            <a:spLocks noGrp="1"/>
          </p:cNvSpPr>
          <p:nvPr>
            <p:ph type="body" sz="quarter" idx="10"/>
          </p:nvPr>
        </p:nvSpPr>
        <p:spPr/>
        <p:txBody>
          <a:bodyPr/>
          <a:lstStyle/>
          <a:p>
            <a:pPr marL="452438" indent="-452438">
              <a:lnSpc>
                <a:spcPct val="100000"/>
              </a:lnSpc>
              <a:buFontTx/>
              <a:buAutoNum type="arabicPeriod"/>
            </a:pPr>
            <a:r>
              <a:rPr lang="bg-BG" dirty="0"/>
              <a:t>Какво са изкллючения</a:t>
            </a:r>
            <a:r>
              <a:rPr lang="en-US" dirty="0"/>
              <a:t>?</a:t>
            </a:r>
            <a:endParaRPr lang="bg-BG" dirty="0"/>
          </a:p>
          <a:p>
            <a:pPr marL="932996" lvl="1" indent="-457200">
              <a:lnSpc>
                <a:spcPct val="100000"/>
              </a:lnSpc>
            </a:pPr>
            <a:r>
              <a:rPr lang="bg-BG" dirty="0"/>
              <a:t>Класът</a:t>
            </a:r>
            <a:r>
              <a:rPr lang="en-US" dirty="0"/>
              <a:t> </a:t>
            </a:r>
            <a:r>
              <a:rPr lang="en-US" b="1" noProof="1">
                <a:solidFill>
                  <a:schemeClr val="bg1"/>
                </a:solidFill>
                <a:latin typeface="Consolas" pitchFamily="49" charset="0"/>
                <a:cs typeface="Consolas" pitchFamily="49" charset="0"/>
              </a:rPr>
              <a:t>Exception</a:t>
            </a:r>
            <a:endParaRPr lang="en-US" dirty="0"/>
          </a:p>
          <a:p>
            <a:pPr marL="932996" lvl="1" indent="-457200">
              <a:lnSpc>
                <a:spcPct val="100000"/>
              </a:lnSpc>
            </a:pPr>
            <a:r>
              <a:rPr lang="bg-BG" dirty="0"/>
              <a:t>Видове изключения и тяхната йерархия</a:t>
            </a:r>
            <a:endParaRPr lang="ru-RU" dirty="0"/>
          </a:p>
          <a:p>
            <a:pPr marL="452438" indent="-452438">
              <a:lnSpc>
                <a:spcPct val="100000"/>
              </a:lnSpc>
              <a:buFontTx/>
              <a:buAutoNum type="arabicPeriod"/>
            </a:pPr>
            <a:r>
              <a:rPr lang="bg-BG" dirty="0"/>
              <a:t>Хващане на изключения</a:t>
            </a:r>
          </a:p>
          <a:p>
            <a:pPr marL="452438" indent="-452438">
              <a:lnSpc>
                <a:spcPct val="100000"/>
              </a:lnSpc>
              <a:buFontTx/>
              <a:buAutoNum type="arabicPeriod"/>
            </a:pPr>
            <a:r>
              <a:rPr lang="bg-BG" dirty="0"/>
              <a:t>Хвърляне на изключения</a:t>
            </a:r>
            <a:endParaRPr lang="ru-RU" dirty="0"/>
          </a:p>
          <a:p>
            <a:pPr marL="452438" indent="-452438">
              <a:lnSpc>
                <a:spcPct val="100000"/>
              </a:lnSpc>
              <a:buFontTx/>
              <a:buAutoNum type="arabicPeriod"/>
            </a:pPr>
            <a:r>
              <a:rPr lang="bg-BG" dirty="0"/>
              <a:t>Добри практити</a:t>
            </a:r>
            <a:endParaRPr lang="en-US" dirty="0"/>
          </a:p>
          <a:p>
            <a:pPr marL="452438" indent="-452438">
              <a:lnSpc>
                <a:spcPct val="100000"/>
              </a:lnSpc>
              <a:buFontTx/>
              <a:buAutoNum type="arabicPeriod"/>
            </a:pPr>
            <a:r>
              <a:rPr lang="bg-BG" dirty="0"/>
              <a:t>Създаване на персонализирани изключения</a:t>
            </a:r>
          </a:p>
        </p:txBody>
      </p:sp>
      <p:sp>
        <p:nvSpPr>
          <p:cNvPr id="2" name="Title 1">
            <a:extLst>
              <a:ext uri="{FF2B5EF4-FFF2-40B4-BE49-F238E27FC236}">
                <a16:creationId xmlns:a16="http://schemas.microsoft.com/office/drawing/2014/main" id="{89CC8383-C6A7-42DF-9D8D-3257FEDC3208}"/>
              </a:ext>
            </a:extLst>
          </p:cNvPr>
          <p:cNvSpPr>
            <a:spLocks noGrp="1"/>
          </p:cNvSpPr>
          <p:nvPr>
            <p:ph type="title"/>
          </p:nvPr>
        </p:nvSpPr>
        <p:spPr/>
        <p:txBody>
          <a:bodyPr/>
          <a:lstStyle/>
          <a:p>
            <a:r>
              <a:rPr lang="bg-BG" dirty="0"/>
              <a:t>Съдържание</a:t>
            </a:r>
            <a:endParaRPr lang="en-US" dirty="0"/>
          </a:p>
        </p:txBody>
      </p:sp>
      <p:sp>
        <p:nvSpPr>
          <p:cNvPr id="5" name="Slide Number">
            <a:extLst>
              <a:ext uri="{FF2B5EF4-FFF2-40B4-BE49-F238E27FC236}">
                <a16:creationId xmlns:a16="http://schemas.microsoft.com/office/drawing/2014/main" id="{CB8D18D8-9F3E-4648-B4B8-E68236C2788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200</a:t>
            </a:fld>
            <a:endParaRPr lang="en-US" noProof="0" dirty="0"/>
          </a:p>
        </p:txBody>
      </p:sp>
    </p:spTree>
    <p:extLst>
      <p:ext uri="{BB962C8B-B14F-4D97-AF65-F5344CB8AC3E}">
        <p14:creationId xmlns:p14="http://schemas.microsoft.com/office/powerpoint/2010/main" val="5781047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Ð ÐµÐ·ÑÐ»ÑÐ°Ñ Ñ Ð¸Ð·Ð¾Ð±ÑÐ°Ð¶ÐµÐ½Ð¸Ðµ Ð·Ð° exception png">
            <a:extLst>
              <a:ext uri="{FF2B5EF4-FFF2-40B4-BE49-F238E27FC236}">
                <a16:creationId xmlns:a16="http://schemas.microsoft.com/office/drawing/2014/main" id="{7E3605BF-6D83-4B2C-B955-718011DE9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2013" y="1219140"/>
            <a:ext cx="2847975" cy="28479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2C1FB42-A90B-44F6-A656-DDF0A37B746C}"/>
              </a:ext>
            </a:extLst>
          </p:cNvPr>
          <p:cNvSpPr>
            <a:spLocks noGrp="1"/>
          </p:cNvSpPr>
          <p:nvPr>
            <p:ph type="title" sz="quarter" idx="10"/>
          </p:nvPr>
        </p:nvSpPr>
        <p:spPr/>
        <p:txBody>
          <a:bodyPr/>
          <a:lstStyle/>
          <a:p>
            <a:r>
              <a:rPr lang="bg-BG" dirty="0"/>
              <a:t>Какво са изключенията</a:t>
            </a:r>
            <a:r>
              <a:rPr lang="en-US" dirty="0"/>
              <a:t>?</a:t>
            </a:r>
          </a:p>
        </p:txBody>
      </p:sp>
    </p:spTree>
    <p:extLst>
      <p:ext uri="{BB962C8B-B14F-4D97-AF65-F5344CB8AC3E}">
        <p14:creationId xmlns:p14="http://schemas.microsoft.com/office/powerpoint/2010/main" val="40035583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F9AF6A-C40B-4369-AF05-597457846397}"/>
              </a:ext>
            </a:extLst>
          </p:cNvPr>
          <p:cNvSpPr>
            <a:spLocks noGrp="1"/>
          </p:cNvSpPr>
          <p:nvPr>
            <p:ph type="body" sz="quarter" idx="10"/>
          </p:nvPr>
        </p:nvSpPr>
        <p:spPr>
          <a:xfrm>
            <a:off x="2066560" y="1108911"/>
            <a:ext cx="10053884" cy="4705089"/>
          </a:xfrm>
        </p:spPr>
        <p:txBody>
          <a:bodyPr/>
          <a:lstStyle/>
          <a:p>
            <a:r>
              <a:rPr lang="ru-RU" dirty="0"/>
              <a:t>Опростете изграждането и поддръжката на кода</a:t>
            </a:r>
          </a:p>
          <a:p>
            <a:r>
              <a:rPr lang="ru-RU" dirty="0"/>
              <a:t>Позволете проблемните ситуации да бъдат обработени на няколко нива</a:t>
            </a:r>
          </a:p>
          <a:p>
            <a:r>
              <a:rPr lang="ru-RU" dirty="0"/>
              <a:t>Обектите за изключение имат подробна информация за грешката</a:t>
            </a:r>
            <a:endParaRPr lang="en-US" dirty="0"/>
          </a:p>
        </p:txBody>
      </p:sp>
      <p:sp>
        <p:nvSpPr>
          <p:cNvPr id="3" name="Title 2">
            <a:extLst>
              <a:ext uri="{FF2B5EF4-FFF2-40B4-BE49-F238E27FC236}">
                <a16:creationId xmlns:a16="http://schemas.microsoft.com/office/drawing/2014/main" id="{D15EB54C-81C6-49E6-9276-55A7C993AFE0}"/>
              </a:ext>
            </a:extLst>
          </p:cNvPr>
          <p:cNvSpPr>
            <a:spLocks noGrp="1"/>
          </p:cNvSpPr>
          <p:nvPr>
            <p:ph type="title"/>
          </p:nvPr>
        </p:nvSpPr>
        <p:spPr/>
        <p:txBody>
          <a:bodyPr/>
          <a:lstStyle/>
          <a:p>
            <a:r>
              <a:rPr lang="bg-BG" dirty="0"/>
              <a:t>Какво са изключенията</a:t>
            </a:r>
            <a:r>
              <a:rPr lang="en-US" dirty="0"/>
              <a:t>?</a:t>
            </a:r>
          </a:p>
        </p:txBody>
      </p:sp>
      <p:sp>
        <p:nvSpPr>
          <p:cNvPr id="5" name="TextBox 4">
            <a:extLst>
              <a:ext uri="{FF2B5EF4-FFF2-40B4-BE49-F238E27FC236}">
                <a16:creationId xmlns:a16="http://schemas.microsoft.com/office/drawing/2014/main" id="{102176C2-B4E7-4B5A-9579-E07D5368AADE}"/>
              </a:ext>
            </a:extLst>
          </p:cNvPr>
          <p:cNvSpPr txBox="1"/>
          <p:nvPr/>
        </p:nvSpPr>
        <p:spPr>
          <a:xfrm>
            <a:off x="2066560" y="4267201"/>
            <a:ext cx="9936298" cy="1142337"/>
          </a:xfrm>
          <a:prstGeom prst="rect">
            <a:avLst/>
          </a:prstGeom>
          <a:solidFill>
            <a:schemeClr val="accent6">
              <a:lumMod val="75000"/>
              <a:alpha val="10000"/>
            </a:schemeClr>
          </a:solid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ru-RU" sz="2800" i="1" dirty="0"/>
              <a:t>Има два начина за писане на програми без грешки; работи само третия. (Алън Дж. Перлис)</a:t>
            </a:r>
            <a:endParaRPr lang="en-US" sz="2800" i="1" dirty="0"/>
          </a:p>
        </p:txBody>
      </p:sp>
      <p:sp>
        <p:nvSpPr>
          <p:cNvPr id="6" name="Slide Number">
            <a:extLst>
              <a:ext uri="{FF2B5EF4-FFF2-40B4-BE49-F238E27FC236}">
                <a16:creationId xmlns:a16="http://schemas.microsoft.com/office/drawing/2014/main" id="{03F73D20-8285-440D-985C-A9F22C28AD2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202</a:t>
            </a:fld>
            <a:endParaRPr lang="en-US" dirty="0"/>
          </a:p>
        </p:txBody>
      </p:sp>
    </p:spTree>
    <p:extLst>
      <p:ext uri="{BB962C8B-B14F-4D97-AF65-F5344CB8AC3E}">
        <p14:creationId xmlns:p14="http://schemas.microsoft.com/office/powerpoint/2010/main" val="32790914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355077-C3A7-4C4F-B4C0-E001741CA2F6}"/>
              </a:ext>
            </a:extLst>
          </p:cNvPr>
          <p:cNvSpPr>
            <a:spLocks noGrp="1"/>
          </p:cNvSpPr>
          <p:nvPr>
            <p:ph type="body" sz="quarter" idx="10"/>
          </p:nvPr>
        </p:nvSpPr>
        <p:spPr>
          <a:xfrm>
            <a:off x="2066560" y="1121144"/>
            <a:ext cx="9668240" cy="5276048"/>
          </a:xfrm>
        </p:spPr>
        <p:txBody>
          <a:bodyPr>
            <a:normAutofit/>
          </a:bodyPr>
          <a:lstStyle/>
          <a:p>
            <a:pPr algn="just">
              <a:lnSpc>
                <a:spcPct val="100000"/>
              </a:lnSpc>
            </a:pPr>
            <a:r>
              <a:rPr lang="bg-BG" dirty="0"/>
              <a:t>Изключенията в</a:t>
            </a:r>
            <a:r>
              <a:rPr lang="en-US" dirty="0"/>
              <a:t>Java </a:t>
            </a:r>
            <a:r>
              <a:rPr lang="bg-BG" dirty="0"/>
              <a:t>са</a:t>
            </a:r>
            <a:r>
              <a:rPr lang="en-US" dirty="0"/>
              <a:t> </a:t>
            </a:r>
            <a:r>
              <a:rPr lang="bg-BG" b="1" dirty="0">
                <a:solidFill>
                  <a:schemeClr val="bg1"/>
                </a:solidFill>
              </a:rPr>
              <a:t>обекти</a:t>
            </a:r>
            <a:endParaRPr lang="ru-RU" b="1" dirty="0">
              <a:solidFill>
                <a:schemeClr val="bg1"/>
              </a:solidFill>
            </a:endParaRPr>
          </a:p>
          <a:p>
            <a:pPr>
              <a:lnSpc>
                <a:spcPct val="100000"/>
              </a:lnSpc>
            </a:pPr>
            <a:r>
              <a:rPr lang="bg-BG" dirty="0"/>
              <a:t>Класът</a:t>
            </a:r>
            <a:r>
              <a:rPr lang="ru-RU" dirty="0"/>
              <a:t> </a:t>
            </a:r>
            <a:r>
              <a:rPr lang="en-US" b="1" dirty="0">
                <a:solidFill>
                  <a:schemeClr val="bg1"/>
                </a:solidFill>
                <a:latin typeface="Consolas" pitchFamily="49" charset="0"/>
                <a:cs typeface="Consolas" pitchFamily="49" charset="0"/>
              </a:rPr>
              <a:t>Throwable</a:t>
            </a:r>
            <a:r>
              <a:rPr lang="ru-RU" dirty="0">
                <a:solidFill>
                  <a:schemeClr val="bg1"/>
                </a:solidFill>
              </a:rPr>
              <a:t> </a:t>
            </a:r>
            <a:r>
              <a:rPr lang="ru-RU" dirty="0"/>
              <a:t>е база за всички изключения в JVM</a:t>
            </a:r>
          </a:p>
          <a:p>
            <a:pPr lvl="1">
              <a:lnSpc>
                <a:spcPct val="100000"/>
              </a:lnSpc>
            </a:pPr>
            <a:r>
              <a:rPr lang="ru-RU" dirty="0"/>
              <a:t>Съдържа информация за причината за грешката</a:t>
            </a:r>
          </a:p>
          <a:p>
            <a:pPr lvl="1">
              <a:lnSpc>
                <a:spcPct val="100000"/>
              </a:lnSpc>
            </a:pPr>
            <a:r>
              <a:rPr lang="ru-RU" b="1" dirty="0">
                <a:solidFill>
                  <a:schemeClr val="bg1"/>
                </a:solidFill>
                <a:latin typeface="Consolas" pitchFamily="49" charset="0"/>
                <a:cs typeface="Consolas" pitchFamily="49" charset="0"/>
              </a:rPr>
              <a:t>Съобщение</a:t>
            </a:r>
            <a:r>
              <a:rPr lang="ru-RU" dirty="0">
                <a:solidFill>
                  <a:schemeClr val="tx2">
                    <a:lumMod val="75000"/>
                  </a:schemeClr>
                </a:solidFill>
              </a:rPr>
              <a:t> </a:t>
            </a:r>
            <a:r>
              <a:rPr lang="ru-RU" dirty="0"/>
              <a:t>–текстово описание на изключението</a:t>
            </a:r>
          </a:p>
          <a:p>
            <a:pPr lvl="2">
              <a:lnSpc>
                <a:spcPct val="100000"/>
              </a:lnSpc>
            </a:pPr>
            <a:r>
              <a:rPr lang="ru-RU" b="1" dirty="0">
                <a:solidFill>
                  <a:schemeClr val="bg1"/>
                </a:solidFill>
                <a:latin typeface="Consolas" pitchFamily="49" charset="0"/>
                <a:cs typeface="Consolas" pitchFamily="49" charset="0"/>
              </a:rPr>
              <a:t>StackTrace</a:t>
            </a:r>
            <a:r>
              <a:rPr lang="ru-RU" dirty="0">
                <a:solidFill>
                  <a:schemeClr val="tx2">
                    <a:lumMod val="75000"/>
                  </a:schemeClr>
                </a:solidFill>
              </a:rPr>
              <a:t> </a:t>
            </a:r>
            <a:r>
              <a:rPr lang="ru-RU" dirty="0"/>
              <a:t>–</a:t>
            </a:r>
            <a:r>
              <a:rPr lang="en-US" dirty="0"/>
              <a:t> </a:t>
            </a:r>
            <a:r>
              <a:rPr lang="ru-RU" dirty="0"/>
              <a:t>моментната снимка на стека в момента на хвърляне на изключение</a:t>
            </a:r>
          </a:p>
        </p:txBody>
      </p:sp>
      <p:sp>
        <p:nvSpPr>
          <p:cNvPr id="3" name="Title 2">
            <a:extLst>
              <a:ext uri="{FF2B5EF4-FFF2-40B4-BE49-F238E27FC236}">
                <a16:creationId xmlns:a16="http://schemas.microsoft.com/office/drawing/2014/main" id="{A4B3C419-8E3D-4E37-BB46-E1AC57C5463B}"/>
              </a:ext>
            </a:extLst>
          </p:cNvPr>
          <p:cNvSpPr>
            <a:spLocks noGrp="1"/>
          </p:cNvSpPr>
          <p:nvPr>
            <p:ph type="title"/>
          </p:nvPr>
        </p:nvSpPr>
        <p:spPr/>
        <p:txBody>
          <a:bodyPr/>
          <a:lstStyle/>
          <a:p>
            <a:r>
              <a:rPr lang="bg-BG" dirty="0"/>
              <a:t>Класът </a:t>
            </a:r>
            <a:r>
              <a:rPr lang="en-US" noProof="1">
                <a:latin typeface="Consolas" pitchFamily="49" charset="0"/>
                <a:cs typeface="Consolas" pitchFamily="49" charset="0"/>
              </a:rPr>
              <a:t>Throwable</a:t>
            </a:r>
            <a:endParaRPr lang="en-US" dirty="0"/>
          </a:p>
        </p:txBody>
      </p:sp>
      <p:sp>
        <p:nvSpPr>
          <p:cNvPr id="5" name="Slide Number">
            <a:extLst>
              <a:ext uri="{FF2B5EF4-FFF2-40B4-BE49-F238E27FC236}">
                <a16:creationId xmlns:a16="http://schemas.microsoft.com/office/drawing/2014/main" id="{B03C48D2-9166-4EE0-8B8A-9B8C173F13D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203</a:t>
            </a:fld>
            <a:endParaRPr lang="en-US" dirty="0"/>
          </a:p>
        </p:txBody>
      </p:sp>
    </p:spTree>
    <p:extLst>
      <p:ext uri="{BB962C8B-B14F-4D97-AF65-F5344CB8AC3E}">
        <p14:creationId xmlns:p14="http://schemas.microsoft.com/office/powerpoint/2010/main" val="23024531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9" name="Rectangle 3"/>
          <p:cNvSpPr>
            <a:spLocks noGrp="1" noChangeArrowheads="1"/>
          </p:cNvSpPr>
          <p:nvPr>
            <p:ph type="body" sz="quarter" idx="10"/>
          </p:nvPr>
        </p:nvSpPr>
        <p:spPr/>
        <p:txBody>
          <a:bodyPr>
            <a:normAutofit lnSpcReduction="10000"/>
          </a:bodyPr>
          <a:lstStyle/>
          <a:p>
            <a:pPr>
              <a:lnSpc>
                <a:spcPct val="110000"/>
              </a:lnSpc>
            </a:pPr>
            <a:r>
              <a:rPr lang="en-US" sz="3400" dirty="0"/>
              <a:t>Java </a:t>
            </a:r>
            <a:r>
              <a:rPr lang="bg-BG" sz="3400" dirty="0"/>
              <a:t>изключенията наследяват от </a:t>
            </a:r>
            <a:r>
              <a:rPr lang="en-US" sz="3400" b="1" noProof="1">
                <a:solidFill>
                  <a:schemeClr val="bg1"/>
                </a:solidFill>
                <a:latin typeface="Consolas" pitchFamily="49" charset="0"/>
                <a:cs typeface="Consolas" pitchFamily="49" charset="0"/>
              </a:rPr>
              <a:t>Throwable</a:t>
            </a:r>
          </a:p>
          <a:p>
            <a:pPr>
              <a:lnSpc>
                <a:spcPct val="110000"/>
              </a:lnSpc>
              <a:buClr>
                <a:schemeClr val="tx1"/>
              </a:buClr>
            </a:pPr>
            <a:r>
              <a:rPr lang="bg-BG" sz="3400" noProof="1"/>
              <a:t>Под</a:t>
            </a:r>
            <a:r>
              <a:rPr lang="bg-BG" sz="3400" b="1" noProof="1">
                <a:solidFill>
                  <a:schemeClr val="bg1"/>
                </a:solidFill>
              </a:rPr>
              <a:t> </a:t>
            </a:r>
            <a:r>
              <a:rPr lang="en-US" sz="3400" b="1" noProof="1">
                <a:solidFill>
                  <a:schemeClr val="bg1"/>
                </a:solidFill>
                <a:latin typeface="Consolas" pitchFamily="49" charset="0"/>
                <a:cs typeface="Consolas" pitchFamily="49" charset="0"/>
              </a:rPr>
              <a:t>Throwable</a:t>
            </a:r>
            <a:r>
              <a:rPr lang="bg-BG" sz="3400" b="1" noProof="1">
                <a:solidFill>
                  <a:schemeClr val="bg1"/>
                </a:solidFill>
                <a:cs typeface="Consolas" pitchFamily="49" charset="0"/>
              </a:rPr>
              <a:t> </a:t>
            </a:r>
            <a:r>
              <a:rPr lang="bg-BG" sz="3400" noProof="1"/>
              <a:t>са</a:t>
            </a:r>
            <a:r>
              <a:rPr lang="en-US" sz="3400" noProof="1"/>
              <a:t>:</a:t>
            </a:r>
          </a:p>
          <a:p>
            <a:pPr lvl="1">
              <a:lnSpc>
                <a:spcPct val="110000"/>
              </a:lnSpc>
              <a:buClr>
                <a:schemeClr val="tx1"/>
              </a:buClr>
            </a:pPr>
            <a:r>
              <a:rPr lang="bg-BG" sz="3200" b="1" noProof="1">
                <a:solidFill>
                  <a:schemeClr val="bg1"/>
                </a:solidFill>
                <a:latin typeface="Consolas" pitchFamily="49" charset="0"/>
                <a:cs typeface="Consolas" pitchFamily="49" charset="0"/>
              </a:rPr>
              <a:t>Грешки</a:t>
            </a:r>
            <a:r>
              <a:rPr lang="en-US" sz="3200" dirty="0"/>
              <a:t> - </a:t>
            </a:r>
            <a:r>
              <a:rPr lang="ru-RU" sz="3200" dirty="0"/>
              <a:t>не се очаква да бъдат хванати при нормални обстоятелства от програмата</a:t>
            </a:r>
            <a:endParaRPr lang="en-US" sz="3200" dirty="0"/>
          </a:p>
          <a:p>
            <a:pPr lvl="2">
              <a:lnSpc>
                <a:spcPct val="110000"/>
              </a:lnSpc>
              <a:buClr>
                <a:schemeClr val="tx1"/>
              </a:buClr>
            </a:pPr>
            <a:r>
              <a:rPr lang="bg-BG" sz="3000" noProof="1"/>
              <a:t>НАпример</a:t>
            </a:r>
            <a:r>
              <a:rPr lang="en-US" sz="3000" noProof="1"/>
              <a:t> - </a:t>
            </a:r>
            <a:r>
              <a:rPr lang="en-US" sz="3000" b="1" dirty="0" err="1">
                <a:solidFill>
                  <a:schemeClr val="bg1"/>
                </a:solidFill>
                <a:latin typeface="Consolas" panose="020B0609020204030204" pitchFamily="49" charset="0"/>
              </a:rPr>
              <a:t>StackOverflowError</a:t>
            </a:r>
            <a:endParaRPr lang="en-US" sz="3000" b="1" noProof="1">
              <a:solidFill>
                <a:schemeClr val="bg1"/>
              </a:solidFill>
              <a:latin typeface="Consolas" panose="020B0609020204030204" pitchFamily="49" charset="0"/>
            </a:endParaRPr>
          </a:p>
          <a:p>
            <a:pPr lvl="1">
              <a:lnSpc>
                <a:spcPct val="110000"/>
              </a:lnSpc>
              <a:buClr>
                <a:schemeClr val="tx1"/>
              </a:buClr>
            </a:pPr>
            <a:r>
              <a:rPr lang="bg-BG" sz="3200" b="1" noProof="1">
                <a:solidFill>
                  <a:schemeClr val="bg1"/>
                </a:solidFill>
                <a:latin typeface="Consolas" pitchFamily="49" charset="0"/>
                <a:cs typeface="Consolas" pitchFamily="49" charset="0"/>
              </a:rPr>
              <a:t>Изключения</a:t>
            </a:r>
            <a:endParaRPr lang="en-US" sz="3200" b="1" noProof="1">
              <a:solidFill>
                <a:schemeClr val="bg1"/>
              </a:solidFill>
              <a:latin typeface="Consolas" pitchFamily="49" charset="0"/>
              <a:cs typeface="Consolas" pitchFamily="49" charset="0"/>
            </a:endParaRPr>
          </a:p>
          <a:p>
            <a:pPr lvl="2">
              <a:lnSpc>
                <a:spcPct val="110000"/>
              </a:lnSpc>
              <a:buClr>
                <a:schemeClr val="tx1"/>
              </a:buClr>
            </a:pPr>
            <a:r>
              <a:rPr lang="ru-RU" sz="3000" dirty="0"/>
              <a:t>Използва се за изключителни условия, които потребителските програми трябва да уловят</a:t>
            </a:r>
          </a:p>
          <a:p>
            <a:pPr lvl="2">
              <a:lnSpc>
                <a:spcPct val="110000"/>
              </a:lnSpc>
              <a:buClr>
                <a:schemeClr val="tx1"/>
              </a:buClr>
            </a:pPr>
            <a:r>
              <a:rPr lang="ru-RU" sz="3000" dirty="0"/>
              <a:t>Дефинирани от потребителя изключения</a:t>
            </a:r>
            <a:endParaRPr lang="bg-BG" sz="3000" b="1" dirty="0">
              <a:solidFill>
                <a:schemeClr val="bg1"/>
              </a:solidFill>
            </a:endParaRPr>
          </a:p>
        </p:txBody>
      </p:sp>
      <p:sp>
        <p:nvSpPr>
          <p:cNvPr id="551938" name="Rectangle 2"/>
          <p:cNvSpPr>
            <a:spLocks noGrp="1" noChangeArrowheads="1"/>
          </p:cNvSpPr>
          <p:nvPr>
            <p:ph type="title"/>
          </p:nvPr>
        </p:nvSpPr>
        <p:spPr/>
        <p:txBody>
          <a:bodyPr/>
          <a:lstStyle/>
          <a:p>
            <a:r>
              <a:rPr lang="bg-BG" dirty="0"/>
              <a:t>Видове изключения</a:t>
            </a:r>
          </a:p>
        </p:txBody>
      </p:sp>
      <p:sp>
        <p:nvSpPr>
          <p:cNvPr id="5" name="Slide Number">
            <a:extLst>
              <a:ext uri="{FF2B5EF4-FFF2-40B4-BE49-F238E27FC236}">
                <a16:creationId xmlns:a16="http://schemas.microsoft.com/office/drawing/2014/main" id="{52FE5F3E-3C16-4FF9-9099-034C5D6B303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204</a:t>
            </a:fld>
            <a:endParaRPr lang="en-US" noProof="0" dirty="0"/>
          </a:p>
        </p:txBody>
      </p:sp>
    </p:spTree>
    <p:extLst>
      <p:ext uri="{BB962C8B-B14F-4D97-AF65-F5344CB8AC3E}">
        <p14:creationId xmlns:p14="http://schemas.microsoft.com/office/powerpoint/2010/main" val="22811963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9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19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4625F3-AEE3-478D-8E44-901BB1C5E309}"/>
              </a:ext>
            </a:extLst>
          </p:cNvPr>
          <p:cNvSpPr>
            <a:spLocks noGrp="1"/>
          </p:cNvSpPr>
          <p:nvPr>
            <p:ph type="body" sz="quarter" idx="10"/>
          </p:nvPr>
        </p:nvSpPr>
        <p:spPr>
          <a:xfrm>
            <a:off x="190402" y="1196125"/>
            <a:ext cx="11818096" cy="5509916"/>
          </a:xfrm>
        </p:spPr>
        <p:txBody>
          <a:bodyPr>
            <a:normAutofit lnSpcReduction="10000"/>
          </a:bodyPr>
          <a:lstStyle/>
          <a:p>
            <a:pPr>
              <a:buClr>
                <a:schemeClr val="tx1"/>
              </a:buClr>
            </a:pPr>
            <a:r>
              <a:rPr lang="bg-BG" b="1" dirty="0">
                <a:solidFill>
                  <a:schemeClr val="bg1"/>
                </a:solidFill>
              </a:rPr>
              <a:t>Изключения</a:t>
            </a:r>
            <a:r>
              <a:rPr lang="en-US" dirty="0"/>
              <a:t> </a:t>
            </a:r>
            <a:r>
              <a:rPr lang="bg-BG" dirty="0"/>
              <a:t>са два вида</a:t>
            </a:r>
            <a:r>
              <a:rPr lang="en-US" dirty="0"/>
              <a:t>:</a:t>
            </a:r>
          </a:p>
          <a:p>
            <a:pPr lvl="1">
              <a:buClr>
                <a:schemeClr val="tx1"/>
              </a:buClr>
            </a:pPr>
            <a:r>
              <a:rPr lang="bg-BG" b="1" dirty="0">
                <a:solidFill>
                  <a:schemeClr val="bg1"/>
                </a:solidFill>
              </a:rPr>
              <a:t>Проверени</a:t>
            </a:r>
            <a:r>
              <a:rPr lang="en-US" dirty="0"/>
              <a:t> - </a:t>
            </a:r>
            <a:r>
              <a:rPr lang="ru-RU" dirty="0"/>
              <a:t>изключение, което се проверява (уведомява) от компилатора по време на компилация</a:t>
            </a:r>
          </a:p>
          <a:p>
            <a:pPr lvl="2">
              <a:buClr>
                <a:schemeClr val="tx1"/>
              </a:buClr>
            </a:pPr>
            <a:r>
              <a:rPr lang="bg-BG" dirty="0"/>
              <a:t>Също наричани </a:t>
            </a:r>
            <a:r>
              <a:rPr lang="bg-BG" b="1" dirty="0">
                <a:solidFill>
                  <a:schemeClr val="bg1"/>
                </a:solidFill>
              </a:rPr>
              <a:t>Компилациони </a:t>
            </a:r>
            <a:r>
              <a:rPr lang="bg-BG" dirty="0"/>
              <a:t>изключения</a:t>
            </a:r>
            <a:endParaRPr lang="en-US" dirty="0"/>
          </a:p>
          <a:p>
            <a:pPr marL="609219" lvl="1" indent="0">
              <a:buClr>
                <a:schemeClr val="tx1"/>
              </a:buClr>
              <a:buNone/>
            </a:pPr>
            <a:endParaRPr lang="en-US" b="1" dirty="0">
              <a:solidFill>
                <a:schemeClr val="bg1"/>
              </a:solidFill>
            </a:endParaRPr>
          </a:p>
          <a:p>
            <a:pPr marL="609219" lvl="1" indent="0">
              <a:spcBef>
                <a:spcPts val="3000"/>
              </a:spcBef>
              <a:buClr>
                <a:schemeClr val="tx1"/>
              </a:buClr>
              <a:buNone/>
            </a:pPr>
            <a:endParaRPr lang="en-US" b="1" dirty="0">
              <a:solidFill>
                <a:schemeClr val="bg1"/>
              </a:solidFill>
            </a:endParaRPr>
          </a:p>
          <a:p>
            <a:pPr lvl="1">
              <a:buClr>
                <a:schemeClr val="tx1"/>
              </a:buClr>
            </a:pPr>
            <a:r>
              <a:rPr lang="bg-BG" b="1" dirty="0">
                <a:solidFill>
                  <a:schemeClr val="bg1"/>
                </a:solidFill>
              </a:rPr>
              <a:t>Непроверени</a:t>
            </a:r>
            <a:r>
              <a:rPr lang="en-US" dirty="0"/>
              <a:t> - </a:t>
            </a:r>
            <a:r>
              <a:rPr lang="ru-RU" dirty="0"/>
              <a:t>изключение, което се случва в момента на изпълнение</a:t>
            </a:r>
            <a:endParaRPr lang="en-US" dirty="0"/>
          </a:p>
          <a:p>
            <a:pPr lvl="2">
              <a:buClr>
                <a:schemeClr val="tx1"/>
              </a:buClr>
            </a:pPr>
            <a:r>
              <a:rPr lang="bg-BG" dirty="0"/>
              <a:t>Също наричани </a:t>
            </a:r>
            <a:r>
              <a:rPr lang="ru-RU" sz="3198" b="1" dirty="0">
                <a:solidFill>
                  <a:schemeClr val="bg1"/>
                </a:solidFill>
              </a:rPr>
              <a:t>Изключения по време на изпълнение</a:t>
            </a:r>
            <a:endParaRPr lang="en-US" sz="3198" b="1" dirty="0">
              <a:solidFill>
                <a:schemeClr val="bg1"/>
              </a:solidFill>
            </a:endParaRPr>
          </a:p>
        </p:txBody>
      </p:sp>
      <p:sp>
        <p:nvSpPr>
          <p:cNvPr id="3" name="Title 2">
            <a:extLst>
              <a:ext uri="{FF2B5EF4-FFF2-40B4-BE49-F238E27FC236}">
                <a16:creationId xmlns:a16="http://schemas.microsoft.com/office/drawing/2014/main" id="{328DC181-D359-43F3-9D59-9EF19F1A5C2B}"/>
              </a:ext>
            </a:extLst>
          </p:cNvPr>
          <p:cNvSpPr>
            <a:spLocks noGrp="1"/>
          </p:cNvSpPr>
          <p:nvPr>
            <p:ph type="title"/>
          </p:nvPr>
        </p:nvSpPr>
        <p:spPr/>
        <p:txBody>
          <a:bodyPr/>
          <a:lstStyle/>
          <a:p>
            <a:r>
              <a:rPr lang="bg-BG" dirty="0"/>
              <a:t>Изключения </a:t>
            </a:r>
            <a:endParaRPr lang="en-US" dirty="0"/>
          </a:p>
        </p:txBody>
      </p:sp>
      <p:sp>
        <p:nvSpPr>
          <p:cNvPr id="7" name="Slide Number">
            <a:extLst>
              <a:ext uri="{FF2B5EF4-FFF2-40B4-BE49-F238E27FC236}">
                <a16:creationId xmlns:a16="http://schemas.microsoft.com/office/drawing/2014/main" id="{B9524B7E-3439-4130-9B5D-C9413B494C8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205</a:t>
            </a:fld>
            <a:endParaRPr lang="en-US" noProof="0" dirty="0"/>
          </a:p>
        </p:txBody>
      </p:sp>
      <p:sp>
        <p:nvSpPr>
          <p:cNvPr id="8" name="Rectangle 7"/>
          <p:cNvSpPr>
            <a:spLocks noChangeArrowheads="1"/>
          </p:cNvSpPr>
          <p:nvPr/>
        </p:nvSpPr>
        <p:spPr bwMode="auto">
          <a:xfrm>
            <a:off x="1506000" y="3595953"/>
            <a:ext cx="7778726" cy="161274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600" b="1" noProof="1">
                <a:latin typeface="Consolas" pitchFamily="49" charset="0"/>
                <a:cs typeface="Consolas" pitchFamily="49" charset="0"/>
              </a:rPr>
              <a:t>public static void main(String args[]) {</a:t>
            </a:r>
          </a:p>
          <a:p>
            <a:pPr eaLnBrk="0" hangingPunct="0">
              <a:lnSpc>
                <a:spcPct val="95000"/>
              </a:lnSpc>
              <a:buClr>
                <a:schemeClr val="accent5">
                  <a:lumMod val="40000"/>
                  <a:lumOff val="60000"/>
                </a:schemeClr>
              </a:buClr>
              <a:buSzPct val="70000"/>
            </a:pPr>
            <a:r>
              <a:rPr lang="en-US" sz="2600" b="1" noProof="1">
                <a:latin typeface="Consolas" pitchFamily="49" charset="0"/>
                <a:cs typeface="Consolas" pitchFamily="49" charset="0"/>
              </a:rPr>
              <a:t>  File file = new File("E://file.txt");</a:t>
            </a:r>
          </a:p>
          <a:p>
            <a:pPr eaLnBrk="0" hangingPunct="0">
              <a:lnSpc>
                <a:spcPct val="95000"/>
              </a:lnSpc>
              <a:buClr>
                <a:schemeClr val="accent5">
                  <a:lumMod val="40000"/>
                  <a:lumOff val="60000"/>
                </a:schemeClr>
              </a:buClr>
              <a:buSzPct val="70000"/>
            </a:pPr>
            <a:r>
              <a:rPr lang="en-US" sz="2600" b="1" noProof="1">
                <a:latin typeface="Consolas" pitchFamily="49" charset="0"/>
                <a:cs typeface="Consolas" pitchFamily="49" charset="0"/>
              </a:rPr>
              <a:t>  FileReader fr = new </a:t>
            </a:r>
            <a:r>
              <a:rPr lang="en-US" sz="2600" b="1" noProof="1">
                <a:solidFill>
                  <a:schemeClr val="bg1"/>
                </a:solidFill>
                <a:latin typeface="Consolas" pitchFamily="49" charset="0"/>
                <a:cs typeface="Consolas" pitchFamily="49" charset="0"/>
              </a:rPr>
              <a:t>FileReader</a:t>
            </a:r>
            <a:r>
              <a:rPr lang="en-US" sz="2600" b="1" noProof="1">
                <a:latin typeface="Consolas" pitchFamily="49" charset="0"/>
                <a:cs typeface="Consolas" pitchFamily="49" charset="0"/>
              </a:rPr>
              <a:t>(file);</a:t>
            </a:r>
          </a:p>
          <a:p>
            <a:pPr eaLnBrk="0" hangingPunct="0">
              <a:lnSpc>
                <a:spcPct val="95000"/>
              </a:lnSpc>
              <a:buClr>
                <a:schemeClr val="accent5">
                  <a:lumMod val="40000"/>
                  <a:lumOff val="60000"/>
                </a:schemeClr>
              </a:buClr>
              <a:buSzPct val="70000"/>
            </a:pPr>
            <a:r>
              <a:rPr lang="en-US" sz="2600" b="1" noProof="1">
                <a:latin typeface="Consolas" pitchFamily="49" charset="0"/>
                <a:cs typeface="Consolas" pitchFamily="49" charset="0"/>
              </a:rPr>
              <a:t>}</a:t>
            </a:r>
          </a:p>
        </p:txBody>
      </p:sp>
      <p:sp>
        <p:nvSpPr>
          <p:cNvPr id="9" name="AutoShape 7">
            <a:extLst>
              <a:ext uri="{FF2B5EF4-FFF2-40B4-BE49-F238E27FC236}">
                <a16:creationId xmlns:a16="http://schemas.microsoft.com/office/drawing/2014/main" id="{66EDE328-C424-4FA8-8621-DB1DA562B3EA}"/>
              </a:ext>
            </a:extLst>
          </p:cNvPr>
          <p:cNvSpPr>
            <a:spLocks noChangeArrowheads="1"/>
          </p:cNvSpPr>
          <p:nvPr/>
        </p:nvSpPr>
        <p:spPr bwMode="auto">
          <a:xfrm>
            <a:off x="7405052" y="4875217"/>
            <a:ext cx="3241560" cy="510778"/>
          </a:xfrm>
          <a:prstGeom prst="wedgeRoundRectCallout">
            <a:avLst>
              <a:gd name="adj1" fmla="val -54431"/>
              <a:gd name="adj2" fmla="val -4597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noProof="1">
                <a:solidFill>
                  <a:srgbClr val="FFFFFF"/>
                </a:solidFill>
              </a:rPr>
              <a:t>FileNotFoundException</a:t>
            </a:r>
          </a:p>
        </p:txBody>
      </p:sp>
    </p:spTree>
    <p:extLst>
      <p:ext uri="{BB962C8B-B14F-4D97-AF65-F5344CB8AC3E}">
        <p14:creationId xmlns:p14="http://schemas.microsoft.com/office/powerpoint/2010/main" val="32974874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46167-D529-4ABD-BE9B-C022E6CE7FF1}"/>
              </a:ext>
            </a:extLst>
          </p:cNvPr>
          <p:cNvSpPr>
            <a:spLocks noGrp="1"/>
          </p:cNvSpPr>
          <p:nvPr>
            <p:ph type="title"/>
          </p:nvPr>
        </p:nvSpPr>
        <p:spPr/>
        <p:txBody>
          <a:bodyPr/>
          <a:lstStyle/>
          <a:p>
            <a:r>
              <a:rPr lang="bg-BG" dirty="0"/>
              <a:t>Йерархия на изключенията</a:t>
            </a:r>
            <a:endParaRPr lang="en-US" dirty="0"/>
          </a:p>
        </p:txBody>
      </p:sp>
      <p:pic>
        <p:nvPicPr>
          <p:cNvPr id="7" name="Picture 6" descr="A screenshot of a cell phone&#10;&#10;Description automatically generated">
            <a:extLst>
              <a:ext uri="{FF2B5EF4-FFF2-40B4-BE49-F238E27FC236}">
                <a16:creationId xmlns:a16="http://schemas.microsoft.com/office/drawing/2014/main" id="{29488430-F6F2-4844-A250-E3C1A2FD14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7401" y="990331"/>
            <a:ext cx="9226487" cy="5118096"/>
          </a:xfrm>
          <a:prstGeom prst="rect">
            <a:avLst/>
          </a:prstGeom>
        </p:spPr>
      </p:pic>
      <p:sp>
        <p:nvSpPr>
          <p:cNvPr id="5" name="Slide Number">
            <a:extLst>
              <a:ext uri="{FF2B5EF4-FFF2-40B4-BE49-F238E27FC236}">
                <a16:creationId xmlns:a16="http://schemas.microsoft.com/office/drawing/2014/main" id="{B371ACA7-FF8E-4379-92CD-37E115AB437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206</a:t>
            </a:fld>
            <a:endParaRPr lang="en-US" dirty="0"/>
          </a:p>
        </p:txBody>
      </p:sp>
    </p:spTree>
    <p:extLst>
      <p:ext uri="{BB962C8B-B14F-4D97-AF65-F5344CB8AC3E}">
        <p14:creationId xmlns:p14="http://schemas.microsoft.com/office/powerpoint/2010/main" val="31167765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Ð ÐµÐ·ÑÐ»ÑÐ°Ñ Ñ Ð¸Ð·Ð¾Ð±ÑÐ°Ð¶ÐµÐ½Ð¸Ðµ Ð·Ð° 404 png">
            <a:extLst>
              <a:ext uri="{FF2B5EF4-FFF2-40B4-BE49-F238E27FC236}">
                <a16:creationId xmlns:a16="http://schemas.microsoft.com/office/drawing/2014/main" id="{5687D31C-6063-48C9-89FB-2C059DD151FB}"/>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568826" y="1175016"/>
            <a:ext cx="3054350" cy="28194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FF1D83D-4D76-496A-B5A7-AC3E2EF95452}"/>
              </a:ext>
            </a:extLst>
          </p:cNvPr>
          <p:cNvSpPr>
            <a:spLocks noGrp="1"/>
          </p:cNvSpPr>
          <p:nvPr>
            <p:ph type="title" sz="quarter" idx="10"/>
          </p:nvPr>
        </p:nvSpPr>
        <p:spPr/>
        <p:txBody>
          <a:bodyPr/>
          <a:lstStyle/>
          <a:p>
            <a:r>
              <a:rPr lang="bg-BG" dirty="0"/>
              <a:t>Обработка на изключения</a:t>
            </a:r>
            <a:endParaRPr lang="en-US" dirty="0"/>
          </a:p>
        </p:txBody>
      </p:sp>
    </p:spTree>
    <p:extLst>
      <p:ext uri="{BB962C8B-B14F-4D97-AF65-F5344CB8AC3E}">
        <p14:creationId xmlns:p14="http://schemas.microsoft.com/office/powerpoint/2010/main" val="16319485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2F701-5968-4037-B0F1-B55B3C48F180}"/>
              </a:ext>
            </a:extLst>
          </p:cNvPr>
          <p:cNvSpPr>
            <a:spLocks noGrp="1"/>
          </p:cNvSpPr>
          <p:nvPr>
            <p:ph type="title"/>
          </p:nvPr>
        </p:nvSpPr>
        <p:spPr/>
        <p:txBody>
          <a:bodyPr/>
          <a:lstStyle/>
          <a:p>
            <a:r>
              <a:rPr lang="bg-BG" dirty="0"/>
              <a:t>Обработка на</a:t>
            </a:r>
            <a:r>
              <a:rPr lang="en-US" dirty="0"/>
              <a:t> </a:t>
            </a:r>
            <a:r>
              <a:rPr lang="bg-BG" dirty="0"/>
              <a:t>изключения</a:t>
            </a:r>
            <a:endParaRPr lang="en-US" dirty="0"/>
          </a:p>
        </p:txBody>
      </p:sp>
      <p:sp>
        <p:nvSpPr>
          <p:cNvPr id="3" name="Text Placeholder 2">
            <a:extLst>
              <a:ext uri="{FF2B5EF4-FFF2-40B4-BE49-F238E27FC236}">
                <a16:creationId xmlns:a16="http://schemas.microsoft.com/office/drawing/2014/main" id="{A2E0E0D8-3DFF-4594-801D-7E646D8AF24A}"/>
              </a:ext>
            </a:extLst>
          </p:cNvPr>
          <p:cNvSpPr>
            <a:spLocks noGrp="1"/>
          </p:cNvSpPr>
          <p:nvPr>
            <p:ph type="body" sz="quarter" idx="10"/>
          </p:nvPr>
        </p:nvSpPr>
        <p:spPr/>
        <p:txBody>
          <a:bodyPr>
            <a:normAutofit/>
          </a:bodyPr>
          <a:lstStyle/>
          <a:p>
            <a:pPr>
              <a:lnSpc>
                <a:spcPct val="100000"/>
              </a:lnSpc>
            </a:pPr>
            <a:r>
              <a:rPr lang="bg-BG" dirty="0"/>
              <a:t>В </a:t>
            </a:r>
            <a:r>
              <a:rPr lang="en-US" dirty="0"/>
              <a:t>Java </a:t>
            </a:r>
            <a:r>
              <a:rPr lang="bg-BG" dirty="0"/>
              <a:t>изключенията могат да се обработват от </a:t>
            </a:r>
            <a:br>
              <a:rPr lang="en-US" dirty="0">
                <a:solidFill>
                  <a:schemeClr val="tx2"/>
                </a:solidFill>
              </a:rPr>
            </a:br>
            <a:r>
              <a:rPr lang="en-US" b="1" dirty="0">
                <a:solidFill>
                  <a:schemeClr val="bg1"/>
                </a:solidFill>
                <a:latin typeface="Consolas" pitchFamily="49" charset="0"/>
                <a:cs typeface="Consolas" pitchFamily="49" charset="0"/>
              </a:rPr>
              <a:t>try-catch</a:t>
            </a:r>
            <a:r>
              <a:rPr lang="en-US" dirty="0">
                <a:solidFill>
                  <a:schemeClr val="tx2">
                    <a:lumMod val="75000"/>
                  </a:schemeClr>
                </a:solidFill>
              </a:rPr>
              <a:t> </a:t>
            </a:r>
            <a:r>
              <a:rPr lang="bg-BG" dirty="0"/>
              <a:t>консрукцията</a:t>
            </a:r>
            <a:endParaRPr lang="ru-RU" dirty="0"/>
          </a:p>
          <a:p>
            <a:pPr marL="0" indent="0">
              <a:lnSpc>
                <a:spcPct val="100000"/>
              </a:lnSpc>
              <a:buNone/>
            </a:pPr>
            <a:endParaRPr lang="ru-RU" dirty="0"/>
          </a:p>
          <a:p>
            <a:pPr marL="0" indent="0">
              <a:lnSpc>
                <a:spcPct val="100000"/>
              </a:lnSpc>
              <a:buNone/>
            </a:pPr>
            <a:endParaRPr lang="ru-RU" dirty="0"/>
          </a:p>
          <a:p>
            <a:pPr marL="0" indent="0">
              <a:lnSpc>
                <a:spcPct val="100000"/>
              </a:lnSpc>
              <a:spcBef>
                <a:spcPts val="3000"/>
              </a:spcBef>
              <a:buNone/>
            </a:pPr>
            <a:endParaRPr lang="ru-RU" dirty="0"/>
          </a:p>
          <a:p>
            <a:pPr>
              <a:lnSpc>
                <a:spcPct val="100000"/>
              </a:lnSpc>
              <a:spcBef>
                <a:spcPts val="2400"/>
              </a:spcBef>
              <a:buClr>
                <a:schemeClr val="tx1"/>
              </a:buClr>
            </a:pPr>
            <a:r>
              <a:rPr lang="ru-RU" b="1" dirty="0">
                <a:solidFill>
                  <a:schemeClr val="bg1"/>
                </a:solidFill>
                <a:latin typeface="Consolas" pitchFamily="49" charset="0"/>
                <a:cs typeface="Consolas" pitchFamily="49" charset="0"/>
              </a:rPr>
              <a:t>catch</a:t>
            </a:r>
            <a:r>
              <a:rPr lang="ru-RU" dirty="0">
                <a:solidFill>
                  <a:schemeClr val="tx2">
                    <a:lumMod val="75000"/>
                  </a:schemeClr>
                </a:solidFill>
              </a:rPr>
              <a:t> </a:t>
            </a:r>
            <a:r>
              <a:rPr lang="ru-RU" dirty="0"/>
              <a:t>блоковете могат да се използват няколко пъти за обработка на различни типове изключения</a:t>
            </a:r>
          </a:p>
        </p:txBody>
      </p:sp>
      <p:pic>
        <p:nvPicPr>
          <p:cNvPr id="6" name="Picture 4" descr="C:\Documents\Courses\OOP\OOP Images\sticker,375x360.png">
            <a:extLst>
              <a:ext uri="{FF2B5EF4-FFF2-40B4-BE49-F238E27FC236}">
                <a16:creationId xmlns:a16="http://schemas.microsoft.com/office/drawing/2014/main" id="{AF0AE878-7FE9-42B6-ACDA-9251DA8D74F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99834" y="3262431"/>
            <a:ext cx="1295400" cy="1243584"/>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a:extLst>
              <a:ext uri="{FF2B5EF4-FFF2-40B4-BE49-F238E27FC236}">
                <a16:creationId xmlns:a16="http://schemas.microsoft.com/office/drawing/2014/main" id="{9BD4482A-5A7A-48F7-8B1E-F2DE0F99BB14}"/>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208</a:t>
            </a:fld>
            <a:endParaRPr lang="en-US" dirty="0"/>
          </a:p>
        </p:txBody>
      </p:sp>
      <p:sp>
        <p:nvSpPr>
          <p:cNvPr id="8" name="Rectangle 7"/>
          <p:cNvSpPr>
            <a:spLocks noChangeArrowheads="1"/>
          </p:cNvSpPr>
          <p:nvPr/>
        </p:nvSpPr>
        <p:spPr bwMode="auto">
          <a:xfrm>
            <a:off x="2114919" y="2484000"/>
            <a:ext cx="9942921" cy="21390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800" b="1" noProof="1">
                <a:solidFill>
                  <a:schemeClr val="bg1"/>
                </a:solidFill>
                <a:latin typeface="Consolas" pitchFamily="49" charset="0"/>
                <a:cs typeface="Consolas" pitchFamily="49" charset="0"/>
              </a:rPr>
              <a:t>try </a:t>
            </a:r>
            <a:r>
              <a:rPr lang="en-US" sz="2800" b="1" noProof="1">
                <a:latin typeface="Consolas" pitchFamily="49" charset="0"/>
                <a:cs typeface="Consolas" pitchFamily="49" charset="0"/>
              </a:rPr>
              <a:t>{</a:t>
            </a:r>
          </a:p>
          <a:p>
            <a:pPr eaLnBrk="0" hangingPunct="0">
              <a:lnSpc>
                <a:spcPct val="95000"/>
              </a:lnSpc>
              <a:buClr>
                <a:schemeClr val="accent5">
                  <a:lumMod val="40000"/>
                  <a:lumOff val="60000"/>
                </a:schemeClr>
              </a:buClr>
              <a:buSzPct val="70000"/>
            </a:pPr>
            <a:r>
              <a:rPr lang="en-US" sz="2800" b="1" i="1" noProof="1">
                <a:solidFill>
                  <a:schemeClr val="accent2"/>
                </a:solidFill>
                <a:latin typeface="Consolas" pitchFamily="49" charset="0"/>
                <a:cs typeface="Consolas" pitchFamily="49" charset="0"/>
              </a:rPr>
              <a:t>  // Do some work that can raise an exception</a:t>
            </a:r>
          </a:p>
          <a:p>
            <a:pPr eaLnBrk="0" hangingPunct="0">
              <a:lnSpc>
                <a:spcPct val="95000"/>
              </a:lnSpc>
              <a:buClr>
                <a:schemeClr val="accent5">
                  <a:lumMod val="40000"/>
                  <a:lumOff val="60000"/>
                </a:schemeClr>
              </a:buClr>
              <a:buSzPct val="70000"/>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catch</a:t>
            </a:r>
            <a:r>
              <a:rPr lang="en-US" sz="2800" b="1" noProof="1">
                <a:solidFill>
                  <a:schemeClr val="tx2"/>
                </a:solidFill>
                <a:latin typeface="Consolas" pitchFamily="49" charset="0"/>
                <a:cs typeface="Consolas" pitchFamily="49" charset="0"/>
              </a:rPr>
              <a:t> </a:t>
            </a:r>
            <a:r>
              <a:rPr lang="en-US" sz="2800" b="1" noProof="1">
                <a:latin typeface="Consolas" pitchFamily="49" charset="0"/>
                <a:cs typeface="Consolas" pitchFamily="49" charset="0"/>
              </a:rPr>
              <a:t>(</a:t>
            </a:r>
            <a:r>
              <a:rPr lang="en-US" sz="2800" b="1" noProof="1">
                <a:solidFill>
                  <a:schemeClr val="bg1"/>
                </a:solidFill>
                <a:latin typeface="Consolas" pitchFamily="49" charset="0"/>
                <a:cs typeface="Consolas" pitchFamily="49" charset="0"/>
              </a:rPr>
              <a:t>SomeException</a:t>
            </a:r>
            <a:r>
              <a:rPr lang="en-US" sz="2800" b="1" noProof="1">
                <a:latin typeface="Consolas" pitchFamily="49" charset="0"/>
                <a:cs typeface="Consolas" pitchFamily="49" charset="0"/>
              </a:rPr>
              <a:t>) {</a:t>
            </a:r>
          </a:p>
          <a:p>
            <a:pPr eaLnBrk="0" hangingPunct="0">
              <a:lnSpc>
                <a:spcPct val="95000"/>
              </a:lnSpc>
              <a:buClr>
                <a:schemeClr val="accent5">
                  <a:lumMod val="40000"/>
                  <a:lumOff val="60000"/>
                </a:schemeClr>
              </a:buClr>
              <a:buSzPct val="70000"/>
            </a:pPr>
            <a:r>
              <a:rPr lang="en-US" sz="2800" b="1" i="1" noProof="1">
                <a:solidFill>
                  <a:schemeClr val="accent2"/>
                </a:solidFill>
                <a:latin typeface="Consolas" pitchFamily="49" charset="0"/>
                <a:cs typeface="Consolas" pitchFamily="49" charset="0"/>
              </a:rPr>
              <a:t>  // Handle the caught exception</a:t>
            </a:r>
          </a:p>
          <a:p>
            <a:pPr eaLnBrk="0" hangingPunct="0">
              <a:lnSpc>
                <a:spcPct val="95000"/>
              </a:lnSpc>
              <a:buClr>
                <a:schemeClr val="accent5">
                  <a:lumMod val="40000"/>
                  <a:lumOff val="60000"/>
                </a:schemeClr>
              </a:buClr>
              <a:buSzPct val="70000"/>
            </a:pPr>
            <a:r>
              <a:rPr lang="en-US" sz="2800" b="1" noProof="1">
                <a:latin typeface="Consolas" pitchFamily="49" charset="0"/>
                <a:cs typeface="Consolas" pitchFamily="49" charset="0"/>
              </a:rPr>
              <a:t>}</a:t>
            </a:r>
          </a:p>
        </p:txBody>
      </p:sp>
    </p:spTree>
    <p:extLst>
      <p:ext uri="{BB962C8B-B14F-4D97-AF65-F5344CB8AC3E}">
        <p14:creationId xmlns:p14="http://schemas.microsoft.com/office/powerpoint/2010/main" val="29539604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3322-B777-4E65-BD66-EBB1187860B5}"/>
              </a:ext>
            </a:extLst>
          </p:cNvPr>
          <p:cNvSpPr>
            <a:spLocks noGrp="1"/>
          </p:cNvSpPr>
          <p:nvPr>
            <p:ph type="title"/>
          </p:nvPr>
        </p:nvSpPr>
        <p:spPr/>
        <p:txBody>
          <a:bodyPr/>
          <a:lstStyle/>
          <a:p>
            <a:r>
              <a:rPr lang="bg-BG" dirty="0"/>
              <a:t>Множество блокове за хващане</a:t>
            </a:r>
            <a:r>
              <a:rPr lang="en-US" dirty="0"/>
              <a:t> – </a:t>
            </a:r>
            <a:r>
              <a:rPr lang="bg-BG" dirty="0"/>
              <a:t>пример</a:t>
            </a:r>
            <a:endParaRPr lang="en-US" dirty="0"/>
          </a:p>
        </p:txBody>
      </p:sp>
      <p:sp>
        <p:nvSpPr>
          <p:cNvPr id="6" name="Slide Number">
            <a:extLst>
              <a:ext uri="{FF2B5EF4-FFF2-40B4-BE49-F238E27FC236}">
                <a16:creationId xmlns:a16="http://schemas.microsoft.com/office/drawing/2014/main" id="{D7E44E41-DE44-4289-8AC8-6AABC698FD7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209</a:t>
            </a:fld>
            <a:endParaRPr lang="en-US" dirty="0"/>
          </a:p>
        </p:txBody>
      </p:sp>
      <p:sp>
        <p:nvSpPr>
          <p:cNvPr id="7" name="Rectangle 6"/>
          <p:cNvSpPr>
            <a:spLocks noChangeArrowheads="1"/>
          </p:cNvSpPr>
          <p:nvPr/>
        </p:nvSpPr>
        <p:spPr bwMode="auto">
          <a:xfrm>
            <a:off x="876000" y="1854000"/>
            <a:ext cx="10198184" cy="353943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String s = sc.nextLine();</a:t>
            </a:r>
          </a:p>
          <a:p>
            <a:pPr eaLnBrk="0" hangingPunct="0">
              <a:buClr>
                <a:schemeClr val="accent5">
                  <a:lumMod val="40000"/>
                  <a:lumOff val="60000"/>
                </a:schemeClr>
              </a:buClr>
              <a:buSzPct val="70000"/>
            </a:pPr>
            <a:r>
              <a:rPr lang="en-US" sz="2800" b="1" noProof="1">
                <a:solidFill>
                  <a:schemeClr val="bg1"/>
                </a:solidFill>
                <a:latin typeface="Consolas" pitchFamily="49" charset="0"/>
                <a:cs typeface="Consolas" pitchFamily="49" charset="0"/>
              </a:rPr>
              <a:t>try</a:t>
            </a:r>
            <a:r>
              <a:rPr lang="en-US"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Integer.parseInt(s);</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System.out.printf(</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"You entered a valid integer number %s.", s);</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catch</a:t>
            </a:r>
            <a:r>
              <a:rPr lang="en-US" sz="2800" b="1" noProof="1">
                <a:solidFill>
                  <a:schemeClr val="tx2"/>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NumberFormatException ex</a:t>
            </a:r>
            <a:r>
              <a:rPr lang="en-US"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System.out.println("Invalid integer number!");</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endParaRPr lang="bg-BG" sz="2800" b="1" noProof="1">
              <a:solidFill>
                <a:schemeClr val="tx2"/>
              </a:solidFill>
              <a:latin typeface="Consolas" pitchFamily="49" charset="0"/>
              <a:cs typeface="Consolas" pitchFamily="49" charset="0"/>
            </a:endParaRPr>
          </a:p>
        </p:txBody>
      </p:sp>
    </p:spTree>
    <p:extLst>
      <p:ext uri="{BB962C8B-B14F-4D97-AF65-F5344CB8AC3E}">
        <p14:creationId xmlns:p14="http://schemas.microsoft.com/office/powerpoint/2010/main" val="7438996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7E58E851-FE92-4B0F-B692-9179905F01EF}"/>
              </a:ext>
            </a:extLst>
          </p:cNvPr>
          <p:cNvSpPr>
            <a:spLocks noGrp="1"/>
          </p:cNvSpPr>
          <p:nvPr>
            <p:ph type="body" sz="quarter" idx="10"/>
          </p:nvPr>
        </p:nvSpPr>
        <p:spPr>
          <a:xfrm>
            <a:off x="2068821" y="1108911"/>
            <a:ext cx="9877179" cy="5546589"/>
          </a:xfrm>
        </p:spPr>
        <p:txBody>
          <a:bodyPr>
            <a:normAutofit lnSpcReduction="10000"/>
          </a:bodyPr>
          <a:lstStyle/>
          <a:p>
            <a:r>
              <a:rPr lang="bg-BG" dirty="0"/>
              <a:t>Принадлежи към класа</a:t>
            </a:r>
            <a:r>
              <a:rPr lang="en-US" dirty="0"/>
              <a:t>,</a:t>
            </a:r>
            <a:r>
              <a:rPr lang="bg-BG" dirty="0"/>
              <a:t> а не към обект на класа</a:t>
            </a:r>
            <a:endParaRPr lang="en-US" dirty="0"/>
          </a:p>
          <a:p>
            <a:r>
              <a:rPr lang="bg-BG" dirty="0"/>
              <a:t>Може да се извиква без да се създава инстанция от класа</a:t>
            </a:r>
            <a:endParaRPr lang="en-US" dirty="0"/>
          </a:p>
          <a:p>
            <a:r>
              <a:rPr lang="bg-BG" dirty="0"/>
              <a:t>Има</a:t>
            </a:r>
            <a:r>
              <a:rPr lang="en-US" dirty="0"/>
              <a:t> </a:t>
            </a:r>
            <a:r>
              <a:rPr lang="bg-BG" b="1" dirty="0">
                <a:solidFill>
                  <a:schemeClr val="bg1"/>
                </a:solidFill>
              </a:rPr>
              <a:t>достъп</a:t>
            </a:r>
            <a:r>
              <a:rPr lang="en-US" dirty="0"/>
              <a:t> </a:t>
            </a:r>
            <a:r>
              <a:rPr lang="bg-BG" dirty="0"/>
              <a:t>до статичен член на данните и може да </a:t>
            </a:r>
            <a:r>
              <a:rPr lang="bg-BG" b="1" dirty="0">
                <a:solidFill>
                  <a:schemeClr val="bg1"/>
                </a:solidFill>
              </a:rPr>
              <a:t>променя</a:t>
            </a:r>
            <a:r>
              <a:rPr lang="en-US" dirty="0"/>
              <a:t> </a:t>
            </a:r>
            <a:r>
              <a:rPr lang="bg-BG" dirty="0"/>
              <a:t>стойноста му</a:t>
            </a:r>
            <a:endParaRPr lang="en-US" dirty="0"/>
          </a:p>
          <a:p>
            <a:r>
              <a:rPr lang="bg-BG" dirty="0"/>
              <a:t>Неможе</a:t>
            </a:r>
            <a:r>
              <a:rPr lang="en-US" dirty="0"/>
              <a:t> </a:t>
            </a:r>
            <a:r>
              <a:rPr lang="bg-BG" dirty="0"/>
              <a:t>да </a:t>
            </a:r>
            <a:r>
              <a:rPr lang="bg-BG" b="1" dirty="0">
                <a:solidFill>
                  <a:schemeClr val="bg1"/>
                </a:solidFill>
              </a:rPr>
              <a:t>използна нестатичен </a:t>
            </a:r>
            <a:r>
              <a:rPr lang="bg-BG" dirty="0"/>
              <a:t>член на данни или да извиква </a:t>
            </a:r>
            <a:r>
              <a:rPr lang="bg-BG" b="1" dirty="0">
                <a:solidFill>
                  <a:schemeClr val="bg1"/>
                </a:solidFill>
              </a:rPr>
              <a:t>нестатичен метод</a:t>
            </a:r>
            <a:r>
              <a:rPr lang="en-US" dirty="0"/>
              <a:t> </a:t>
            </a:r>
            <a:r>
              <a:rPr lang="bg-BG" dirty="0"/>
              <a:t>директно</a:t>
            </a:r>
            <a:endParaRPr lang="en-US" dirty="0"/>
          </a:p>
          <a:p>
            <a:pPr>
              <a:buClr>
                <a:schemeClr val="tx1"/>
              </a:buClr>
            </a:pPr>
            <a:r>
              <a:rPr lang="bg-BG" b="1" dirty="0">
                <a:solidFill>
                  <a:schemeClr val="bg1"/>
                </a:solidFill>
                <a:latin typeface="Consolas" panose="020B0609020204030204" pitchFamily="49" charset="0"/>
              </a:rPr>
              <a:t>това</a:t>
            </a:r>
            <a:r>
              <a:rPr lang="en-US" dirty="0"/>
              <a:t> </a:t>
            </a:r>
            <a:r>
              <a:rPr lang="bg-BG" dirty="0"/>
              <a:t>и</a:t>
            </a:r>
            <a:r>
              <a:rPr lang="en-US" dirty="0"/>
              <a:t> </a:t>
            </a:r>
            <a:r>
              <a:rPr lang="bg-BG" b="1" dirty="0">
                <a:solidFill>
                  <a:schemeClr val="bg1"/>
                </a:solidFill>
                <a:latin typeface="Consolas" panose="020B0609020204030204" pitchFamily="49" charset="0"/>
              </a:rPr>
              <a:t>супер</a:t>
            </a:r>
            <a:r>
              <a:rPr lang="en-US" dirty="0"/>
              <a:t> </a:t>
            </a:r>
            <a:r>
              <a:rPr lang="bg-BG" dirty="0"/>
              <a:t>не могат да се използват в статичен контекст</a:t>
            </a:r>
            <a:endParaRPr lang="en-US" dirty="0"/>
          </a:p>
        </p:txBody>
      </p:sp>
      <p:sp>
        <p:nvSpPr>
          <p:cNvPr id="6" name="Title 5">
            <a:extLst>
              <a:ext uri="{FF2B5EF4-FFF2-40B4-BE49-F238E27FC236}">
                <a16:creationId xmlns:a16="http://schemas.microsoft.com/office/drawing/2014/main" id="{88E6780C-7826-4A3D-92D0-40402B8AA4EF}"/>
              </a:ext>
            </a:extLst>
          </p:cNvPr>
          <p:cNvSpPr>
            <a:spLocks noGrp="1"/>
          </p:cNvSpPr>
          <p:nvPr>
            <p:ph type="title"/>
          </p:nvPr>
        </p:nvSpPr>
        <p:spPr/>
        <p:txBody>
          <a:bodyPr/>
          <a:lstStyle/>
          <a:p>
            <a:r>
              <a:rPr lang="bg-BG" dirty="0"/>
              <a:t>Статичен метод</a:t>
            </a:r>
            <a:endParaRPr lang="en-US" dirty="0"/>
          </a:p>
        </p:txBody>
      </p:sp>
      <p:sp>
        <p:nvSpPr>
          <p:cNvPr id="7" name="Slide Number">
            <a:extLst>
              <a:ext uri="{FF2B5EF4-FFF2-40B4-BE49-F238E27FC236}">
                <a16:creationId xmlns:a16="http://schemas.microsoft.com/office/drawing/2014/main" id="{F09AE0A6-EB52-4C51-A6D7-2DA1F41B0E0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21</a:t>
            </a:fld>
            <a:endParaRPr lang="en-US" dirty="0"/>
          </a:p>
        </p:txBody>
      </p:sp>
    </p:spTree>
    <p:extLst>
      <p:ext uri="{BB962C8B-B14F-4D97-AF65-F5344CB8AC3E}">
        <p14:creationId xmlns:p14="http://schemas.microsoft.com/office/powerpoint/2010/main" val="173842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7" name="Rectangle 3"/>
          <p:cNvSpPr>
            <a:spLocks noGrp="1" noChangeArrowheads="1"/>
          </p:cNvSpPr>
          <p:nvPr>
            <p:ph type="body" sz="quarter" idx="10"/>
          </p:nvPr>
        </p:nvSpPr>
        <p:spPr>
          <a:xfrm>
            <a:off x="190402" y="1196125"/>
            <a:ext cx="11818096" cy="5509916"/>
          </a:xfrm>
        </p:spPr>
        <p:txBody>
          <a:bodyPr>
            <a:normAutofit/>
          </a:bodyPr>
          <a:lstStyle/>
          <a:p>
            <a:pPr>
              <a:lnSpc>
                <a:spcPct val="100000"/>
              </a:lnSpc>
              <a:spcBef>
                <a:spcPct val="20000"/>
              </a:spcBef>
            </a:pPr>
            <a:r>
              <a:rPr lang="ru-RU" sz="3400" dirty="0"/>
              <a:t>При улавяне на изключение от конкретен клас, всички негови наследници (дете изключения) също се хващат, напр.</a:t>
            </a:r>
          </a:p>
          <a:p>
            <a:pPr>
              <a:lnSpc>
                <a:spcPct val="100000"/>
              </a:lnSpc>
              <a:spcBef>
                <a:spcPct val="20000"/>
              </a:spcBef>
            </a:pPr>
            <a:endParaRPr lang="en-US" sz="3400" dirty="0"/>
          </a:p>
          <a:p>
            <a:pPr marL="0" indent="0">
              <a:lnSpc>
                <a:spcPct val="100000"/>
              </a:lnSpc>
              <a:spcBef>
                <a:spcPts val="1800"/>
              </a:spcBef>
              <a:buNone/>
            </a:pPr>
            <a:endParaRPr lang="en-US" sz="3400" dirty="0"/>
          </a:p>
          <a:p>
            <a:pPr marL="0" indent="0">
              <a:lnSpc>
                <a:spcPct val="100000"/>
              </a:lnSpc>
              <a:spcBef>
                <a:spcPts val="1200"/>
              </a:spcBef>
              <a:buNone/>
            </a:pPr>
            <a:endParaRPr lang="en-US" sz="3400" dirty="0"/>
          </a:p>
          <a:p>
            <a:pPr>
              <a:lnSpc>
                <a:spcPct val="100000"/>
              </a:lnSpc>
              <a:spcBef>
                <a:spcPct val="20000"/>
              </a:spcBef>
            </a:pPr>
            <a:r>
              <a:rPr lang="bg-BG" sz="3400" dirty="0"/>
              <a:t>Обработва  </a:t>
            </a:r>
            <a:r>
              <a:rPr lang="en-US" sz="3400" b="1" noProof="1">
                <a:solidFill>
                  <a:schemeClr val="bg1"/>
                </a:solidFill>
                <a:cs typeface="Consolas" pitchFamily="49" charset="0"/>
              </a:rPr>
              <a:t>IndexOutOfBoundsException</a:t>
            </a:r>
            <a:r>
              <a:rPr lang="bg-BG" sz="3400" dirty="0">
                <a:solidFill>
                  <a:schemeClr val="tx2">
                    <a:lumMod val="75000"/>
                  </a:schemeClr>
                </a:solidFill>
              </a:rPr>
              <a:t> </a:t>
            </a:r>
            <a:r>
              <a:rPr lang="bg-BG" sz="3400" dirty="0"/>
              <a:t>и неовите наследници </a:t>
            </a:r>
            <a:r>
              <a:rPr lang="en-US" sz="3400" b="1" noProof="1">
                <a:solidFill>
                  <a:schemeClr val="bg1"/>
                </a:solidFill>
                <a:cs typeface="Consolas" pitchFamily="49" charset="0"/>
              </a:rPr>
              <a:t>ArrayIndexOutOfBoundsException</a:t>
            </a:r>
            <a:r>
              <a:rPr lang="bg-BG" sz="3400" dirty="0">
                <a:solidFill>
                  <a:schemeClr val="tx2">
                    <a:lumMod val="75000"/>
                  </a:schemeClr>
                </a:solidFill>
              </a:rPr>
              <a:t> </a:t>
            </a:r>
            <a:r>
              <a:rPr lang="bg-BG" sz="3400" dirty="0"/>
              <a:t>и </a:t>
            </a:r>
            <a:br>
              <a:rPr lang="en-US" sz="3400" dirty="0"/>
            </a:br>
            <a:r>
              <a:rPr lang="en-US" sz="3400" b="1" noProof="1">
                <a:solidFill>
                  <a:schemeClr val="bg1"/>
                </a:solidFill>
                <a:cs typeface="Consolas" pitchFamily="49" charset="0"/>
              </a:rPr>
              <a:t>StringIndexOutOfBoundsException</a:t>
            </a:r>
          </a:p>
        </p:txBody>
      </p:sp>
      <p:sp>
        <p:nvSpPr>
          <p:cNvPr id="553986" name="Rectangle 2"/>
          <p:cNvSpPr>
            <a:spLocks noGrp="1" noChangeArrowheads="1"/>
          </p:cNvSpPr>
          <p:nvPr>
            <p:ph type="title"/>
          </p:nvPr>
        </p:nvSpPr>
        <p:spPr/>
        <p:txBody>
          <a:bodyPr/>
          <a:lstStyle/>
          <a:p>
            <a:r>
              <a:rPr lang="bg-BG" dirty="0"/>
              <a:t>Обработка  на изключения</a:t>
            </a:r>
          </a:p>
        </p:txBody>
      </p:sp>
      <p:pic>
        <p:nvPicPr>
          <p:cNvPr id="10242" name="Picture 2" descr="Ð ÐµÐ·ÑÐ»ÑÐ°Ñ Ñ Ð¸Ð·Ð¾Ð±ÑÐ°Ð¶ÐµÐ½Ð¸Ðµ Ð·Ð° bug net png">
            <a:extLst>
              <a:ext uri="{FF2B5EF4-FFF2-40B4-BE49-F238E27FC236}">
                <a16:creationId xmlns:a16="http://schemas.microsoft.com/office/drawing/2014/main" id="{F0588981-328D-46E3-A98A-4508D7078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3577" y="2012842"/>
            <a:ext cx="1439378" cy="247323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a:extLst>
              <a:ext uri="{FF2B5EF4-FFF2-40B4-BE49-F238E27FC236}">
                <a16:creationId xmlns:a16="http://schemas.microsoft.com/office/drawing/2014/main" id="{93907FA6-8940-4BA3-8AF2-E055D4FFF7E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210</a:t>
            </a:fld>
            <a:endParaRPr lang="en-US" noProof="0" dirty="0"/>
          </a:p>
        </p:txBody>
      </p:sp>
      <p:sp>
        <p:nvSpPr>
          <p:cNvPr id="8" name="Rectangle 7"/>
          <p:cNvSpPr>
            <a:spLocks noChangeArrowheads="1"/>
          </p:cNvSpPr>
          <p:nvPr/>
        </p:nvSpPr>
        <p:spPr bwMode="auto">
          <a:xfrm>
            <a:off x="651000" y="2347030"/>
            <a:ext cx="10198184" cy="21390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5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try {</a:t>
            </a:r>
          </a:p>
          <a:p>
            <a:pPr eaLnBrk="0" hangingPunct="0">
              <a:lnSpc>
                <a:spcPct val="95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Do some work that can cause an exception</a:t>
            </a:r>
          </a:p>
          <a:p>
            <a:pPr eaLnBrk="0" hangingPunct="0">
              <a:lnSpc>
                <a:spcPct val="95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catch (</a:t>
            </a:r>
            <a:r>
              <a:rPr lang="en-US" sz="2800" b="1" noProof="1">
                <a:solidFill>
                  <a:schemeClr val="bg1"/>
                </a:solidFill>
                <a:cs typeface="Consolas" pitchFamily="49" charset="0"/>
              </a:rPr>
              <a:t>IndexOutOfBoundsException</a:t>
            </a:r>
            <a:r>
              <a:rPr lang="en-US" sz="2800" b="1" noProof="1">
                <a:solidFill>
                  <a:schemeClr val="bg1"/>
                </a:solidFill>
                <a:latin typeface="Consolas" pitchFamily="49" charset="0"/>
                <a:cs typeface="Consolas" pitchFamily="49" charset="0"/>
              </a:rPr>
              <a:t> ae</a:t>
            </a:r>
            <a:r>
              <a:rPr lang="en-US" sz="2800" b="1" noProof="1">
                <a:solidFill>
                  <a:schemeClr val="tx2"/>
                </a:solidFill>
                <a:latin typeface="Consolas" pitchFamily="49" charset="0"/>
                <a:cs typeface="Consolas" pitchFamily="49" charset="0"/>
              </a:rPr>
              <a:t>) {</a:t>
            </a:r>
          </a:p>
          <a:p>
            <a:pPr eaLnBrk="0" hangingPunct="0">
              <a:lnSpc>
                <a:spcPct val="95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Handle the caught arithmetic exception</a:t>
            </a:r>
          </a:p>
          <a:p>
            <a:pPr eaLnBrk="0" hangingPunct="0">
              <a:lnSpc>
                <a:spcPct val="95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22665761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3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a:xfrm>
            <a:off x="166990" y="156802"/>
            <a:ext cx="9715594" cy="882654"/>
          </a:xfrm>
        </p:spPr>
        <p:txBody>
          <a:bodyPr/>
          <a:lstStyle/>
          <a:p>
            <a:r>
              <a:rPr lang="bg-BG" dirty="0"/>
              <a:t>Намери грешката</a:t>
            </a:r>
            <a:r>
              <a:rPr lang="en-US" dirty="0"/>
              <a:t>!</a:t>
            </a:r>
            <a:endParaRPr lang="bg-BG" dirty="0"/>
          </a:p>
        </p:txBody>
      </p:sp>
      <p:sp>
        <p:nvSpPr>
          <p:cNvPr id="10" name="Slide Number">
            <a:extLst>
              <a:ext uri="{FF2B5EF4-FFF2-40B4-BE49-F238E27FC236}">
                <a16:creationId xmlns:a16="http://schemas.microsoft.com/office/drawing/2014/main" id="{B5376E4E-40A4-4A02-8D94-FB6C452E8DF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211</a:t>
            </a:fld>
            <a:endParaRPr lang="en-US" noProof="0" dirty="0"/>
          </a:p>
        </p:txBody>
      </p:sp>
      <p:sp>
        <p:nvSpPr>
          <p:cNvPr id="7" name="Rectangle 6"/>
          <p:cNvSpPr>
            <a:spLocks noChangeArrowheads="1"/>
          </p:cNvSpPr>
          <p:nvPr/>
        </p:nvSpPr>
        <p:spPr bwMode="auto">
          <a:xfrm>
            <a:off x="1056000" y="1674000"/>
            <a:ext cx="10198184" cy="45858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String str = sc.nextLine();</a:t>
            </a:r>
          </a:p>
          <a:p>
            <a:pPr eaLnBrk="0" hangingPunct="0">
              <a:spcBef>
                <a:spcPts val="600"/>
              </a:spcBef>
              <a:buClr>
                <a:schemeClr val="accent5">
                  <a:lumMod val="40000"/>
                  <a:lumOff val="60000"/>
                </a:schemeClr>
              </a:buClr>
              <a:buSzPct val="70000"/>
            </a:pPr>
            <a:endParaRPr lang="en-US" sz="2800" b="1" noProof="1">
              <a:solidFill>
                <a:schemeClr val="tx2"/>
              </a:solidFill>
              <a:latin typeface="Consolas" pitchFamily="49" charset="0"/>
              <a:cs typeface="Consolas" pitchFamily="49" charset="0"/>
            </a:endParaRP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try {</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Integer.parseInt(str);</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catch (</a:t>
            </a:r>
            <a:r>
              <a:rPr lang="en-US" sz="2800" b="1" noProof="1">
                <a:solidFill>
                  <a:schemeClr val="bg1"/>
                </a:solidFill>
                <a:latin typeface="Consolas" pitchFamily="49" charset="0"/>
                <a:cs typeface="Consolas" pitchFamily="49" charset="0"/>
              </a:rPr>
              <a:t>Exception</a:t>
            </a:r>
            <a:r>
              <a:rPr lang="en-US" sz="2800" b="1" noProof="1">
                <a:solidFill>
                  <a:schemeClr val="tx2"/>
                </a:solidFill>
                <a:latin typeface="Consolas" pitchFamily="49" charset="0"/>
                <a:cs typeface="Consolas" pitchFamily="49" charset="0"/>
              </a:rPr>
              <a:t> ex) {</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System.out.println("Cannot parse the number!");</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catch (</a:t>
            </a:r>
            <a:r>
              <a:rPr lang="en-US" sz="2800" b="1" noProof="1">
                <a:solidFill>
                  <a:schemeClr val="bg1"/>
                </a:solidFill>
                <a:latin typeface="Consolas" pitchFamily="49" charset="0"/>
                <a:cs typeface="Consolas" pitchFamily="49" charset="0"/>
              </a:rPr>
              <a:t>NumberFormatException</a:t>
            </a:r>
            <a:r>
              <a:rPr lang="en-US" sz="2800" b="1" noProof="1">
                <a:solidFill>
                  <a:schemeClr val="tx2"/>
                </a:solidFill>
                <a:latin typeface="Consolas" pitchFamily="49" charset="0"/>
                <a:cs typeface="Consolas" pitchFamily="49" charset="0"/>
              </a:rPr>
              <a:t> ex) {</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System.out.println("Invalid integer number!");</a:t>
            </a:r>
          </a:p>
          <a:p>
            <a:pPr eaLnBrk="0" hangingPunct="0">
              <a:spcBef>
                <a:spcPts val="600"/>
              </a:spcBef>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endParaRPr lang="bg-BG" sz="2800" b="1" noProof="1">
              <a:solidFill>
                <a:schemeClr val="tx2"/>
              </a:solidFill>
              <a:latin typeface="Consolas" pitchFamily="49" charset="0"/>
              <a:cs typeface="Consolas" pitchFamily="49" charset="0"/>
            </a:endParaRPr>
          </a:p>
        </p:txBody>
      </p:sp>
      <p:sp>
        <p:nvSpPr>
          <p:cNvPr id="11" name="AutoShape 7">
            <a:extLst>
              <a:ext uri="{FF2B5EF4-FFF2-40B4-BE49-F238E27FC236}">
                <a16:creationId xmlns:a16="http://schemas.microsoft.com/office/drawing/2014/main" id="{BD7EA731-9564-44C7-A7ED-C43EA9FC61C2}"/>
              </a:ext>
            </a:extLst>
          </p:cNvPr>
          <p:cNvSpPr>
            <a:spLocks noChangeArrowheads="1"/>
          </p:cNvSpPr>
          <p:nvPr/>
        </p:nvSpPr>
        <p:spPr bwMode="auto">
          <a:xfrm>
            <a:off x="8510984" y="4689000"/>
            <a:ext cx="2743200" cy="510778"/>
          </a:xfrm>
          <a:prstGeom prst="wedgeRoundRectCallout">
            <a:avLst>
              <a:gd name="adj1" fmla="val -56629"/>
              <a:gd name="adj2" fmla="val 16484"/>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noProof="1">
                <a:solidFill>
                  <a:srgbClr val="FFFFFF"/>
                </a:solidFill>
              </a:rPr>
              <a:t>Unreachable code</a:t>
            </a:r>
          </a:p>
        </p:txBody>
      </p:sp>
      <p:sp>
        <p:nvSpPr>
          <p:cNvPr id="12" name="AutoShape 7">
            <a:extLst>
              <a:ext uri="{FF2B5EF4-FFF2-40B4-BE49-F238E27FC236}">
                <a16:creationId xmlns:a16="http://schemas.microsoft.com/office/drawing/2014/main" id="{A9B762B8-3ED2-42D0-8B8A-CE785F8DD73C}"/>
              </a:ext>
            </a:extLst>
          </p:cNvPr>
          <p:cNvSpPr>
            <a:spLocks noChangeArrowheads="1"/>
          </p:cNvSpPr>
          <p:nvPr/>
        </p:nvSpPr>
        <p:spPr bwMode="auto">
          <a:xfrm>
            <a:off x="6155092" y="3609000"/>
            <a:ext cx="2066671" cy="510778"/>
          </a:xfrm>
          <a:prstGeom prst="wedgeRoundRectCallout">
            <a:avLst>
              <a:gd name="adj1" fmla="val -56713"/>
              <a:gd name="adj2" fmla="val -560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noProof="1">
                <a:solidFill>
                  <a:srgbClr val="FFFFFF"/>
                </a:solidFill>
              </a:rPr>
              <a:t>Should be last</a:t>
            </a:r>
          </a:p>
        </p:txBody>
      </p:sp>
    </p:spTree>
    <p:extLst>
      <p:ext uri="{BB962C8B-B14F-4D97-AF65-F5344CB8AC3E}">
        <p14:creationId xmlns:p14="http://schemas.microsoft.com/office/powerpoint/2010/main" val="13289682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1" name="Rectangle 3"/>
          <p:cNvSpPr>
            <a:spLocks noGrp="1" noChangeArrowheads="1"/>
          </p:cNvSpPr>
          <p:nvPr>
            <p:ph type="body" sz="quarter" idx="10"/>
          </p:nvPr>
        </p:nvSpPr>
        <p:spPr/>
        <p:txBody>
          <a:bodyPr>
            <a:normAutofit/>
          </a:bodyPr>
          <a:lstStyle/>
          <a:p>
            <a:pPr>
              <a:lnSpc>
                <a:spcPct val="100000"/>
              </a:lnSpc>
            </a:pPr>
            <a:r>
              <a:rPr lang="ru-RU" sz="3400" dirty="0"/>
              <a:t>Неуправляемият код може да предизвика други изключения</a:t>
            </a:r>
            <a:endParaRPr lang="en-US" sz="3400" dirty="0"/>
          </a:p>
          <a:p>
            <a:pPr>
              <a:lnSpc>
                <a:spcPct val="100000"/>
              </a:lnSpc>
            </a:pPr>
            <a:r>
              <a:rPr lang="ru-RU" sz="3400" dirty="0"/>
              <a:t>За обработка на всички изключения (дори и неуправлявани) използвайте конструкцията </a:t>
            </a:r>
            <a:r>
              <a:rPr lang="en-US" sz="3400" dirty="0"/>
              <a:t>:</a:t>
            </a:r>
            <a:endParaRPr lang="bg-BG" sz="3400" dirty="0"/>
          </a:p>
        </p:txBody>
      </p:sp>
      <p:sp>
        <p:nvSpPr>
          <p:cNvPr id="560130" name="Rectangle 2"/>
          <p:cNvSpPr>
            <a:spLocks noGrp="1" noChangeArrowheads="1"/>
          </p:cNvSpPr>
          <p:nvPr>
            <p:ph type="title"/>
          </p:nvPr>
        </p:nvSpPr>
        <p:spPr/>
        <p:txBody>
          <a:bodyPr/>
          <a:lstStyle/>
          <a:p>
            <a:r>
              <a:rPr lang="bg-BG" dirty="0"/>
              <a:t>Обработка на всички изключения</a:t>
            </a:r>
          </a:p>
        </p:txBody>
      </p:sp>
      <p:sp>
        <p:nvSpPr>
          <p:cNvPr id="7" name="Slide Number">
            <a:extLst>
              <a:ext uri="{FF2B5EF4-FFF2-40B4-BE49-F238E27FC236}">
                <a16:creationId xmlns:a16="http://schemas.microsoft.com/office/drawing/2014/main" id="{642953FD-0976-476E-B5E7-F8357584694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212</a:t>
            </a:fld>
            <a:endParaRPr lang="en-US" noProof="0" dirty="0"/>
          </a:p>
        </p:txBody>
      </p:sp>
      <p:sp>
        <p:nvSpPr>
          <p:cNvPr id="8" name="Rectangle 7"/>
          <p:cNvSpPr>
            <a:spLocks noChangeArrowheads="1"/>
          </p:cNvSpPr>
          <p:nvPr/>
        </p:nvSpPr>
        <p:spPr bwMode="auto">
          <a:xfrm>
            <a:off x="741000" y="3249000"/>
            <a:ext cx="9495000"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try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Do some work that can raise any exception</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catch (</a:t>
            </a:r>
            <a:r>
              <a:rPr lang="en-US" sz="2800" b="1" noProof="1">
                <a:solidFill>
                  <a:schemeClr val="bg1"/>
                </a:solidFill>
                <a:latin typeface="Consolas" pitchFamily="49" charset="0"/>
                <a:cs typeface="Consolas" pitchFamily="49" charset="0"/>
              </a:rPr>
              <a:t>Exception ex</a:t>
            </a:r>
            <a:r>
              <a:rPr lang="en-US"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Handle the caught exception</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3852614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0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0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9" name="Rectangle 3"/>
          <p:cNvSpPr>
            <a:spLocks noGrp="1" noChangeArrowheads="1"/>
          </p:cNvSpPr>
          <p:nvPr>
            <p:ph type="body" sz="quarter" idx="10"/>
          </p:nvPr>
        </p:nvSpPr>
        <p:spPr>
          <a:xfrm>
            <a:off x="191941" y="1196125"/>
            <a:ext cx="11815018" cy="5201066"/>
          </a:xfrm>
        </p:spPr>
        <p:txBody>
          <a:bodyPr>
            <a:normAutofit fontScale="92500" lnSpcReduction="10000"/>
          </a:bodyPr>
          <a:lstStyle/>
          <a:p>
            <a:r>
              <a:rPr lang="bg-BG" sz="3400" dirty="0"/>
              <a:t>Твърдението</a:t>
            </a:r>
            <a:r>
              <a:rPr lang="en-US" sz="3400" dirty="0"/>
              <a:t>:</a:t>
            </a:r>
          </a:p>
          <a:p>
            <a:pPr marL="0" indent="0">
              <a:buNone/>
            </a:pPr>
            <a:endParaRPr lang="en-US" sz="3400" dirty="0"/>
          </a:p>
          <a:p>
            <a:pPr marL="0" indent="0">
              <a:buNone/>
            </a:pPr>
            <a:endParaRPr lang="en-US" sz="3400" dirty="0"/>
          </a:p>
          <a:p>
            <a:pPr marL="0" indent="0">
              <a:buNone/>
            </a:pPr>
            <a:endParaRPr lang="en-US" sz="3400" dirty="0"/>
          </a:p>
          <a:p>
            <a:pPr>
              <a:spcBef>
                <a:spcPts val="1800"/>
              </a:spcBef>
            </a:pPr>
            <a:r>
              <a:rPr lang="ru-RU" sz="3400" dirty="0"/>
              <a:t>Осигурява изпълнението на даден блок във всички случаи</a:t>
            </a:r>
          </a:p>
          <a:p>
            <a:pPr>
              <a:spcBef>
                <a:spcPts val="1800"/>
              </a:spcBef>
            </a:pPr>
            <a:r>
              <a:rPr lang="ru-RU" sz="3400" dirty="0"/>
              <a:t>Когато изключение е повдигнато или не в блока </a:t>
            </a:r>
            <a:r>
              <a:rPr lang="ru-RU" sz="3400" b="1" dirty="0">
                <a:solidFill>
                  <a:schemeClr val="bg1">
                    <a:lumMod val="60000"/>
                    <a:lumOff val="40000"/>
                  </a:schemeClr>
                </a:solidFill>
              </a:rPr>
              <a:t>try</a:t>
            </a:r>
          </a:p>
          <a:p>
            <a:pPr>
              <a:spcBef>
                <a:spcPts val="1800"/>
              </a:spcBef>
            </a:pPr>
            <a:r>
              <a:rPr lang="ru-RU" sz="3400" dirty="0"/>
              <a:t>Използва се за изпълнение на код за почистване, напр. освобождаване на ресурси</a:t>
            </a:r>
            <a:endParaRPr lang="bg-BG" dirty="0"/>
          </a:p>
        </p:txBody>
      </p:sp>
      <p:sp>
        <p:nvSpPr>
          <p:cNvPr id="644098" name="Rectangle 2"/>
          <p:cNvSpPr>
            <a:spLocks noGrp="1" noChangeArrowheads="1"/>
          </p:cNvSpPr>
          <p:nvPr>
            <p:ph type="title"/>
          </p:nvPr>
        </p:nvSpPr>
        <p:spPr/>
        <p:txBody>
          <a:bodyPr>
            <a:normAutofit/>
          </a:bodyPr>
          <a:lstStyle/>
          <a:p>
            <a:r>
              <a:rPr lang="bg-BG" dirty="0"/>
              <a:t>Твърдението</a:t>
            </a:r>
            <a:r>
              <a:rPr lang="en-US" dirty="0"/>
              <a:t> Try-finally</a:t>
            </a:r>
            <a:endParaRPr lang="bg-BG" dirty="0"/>
          </a:p>
        </p:txBody>
      </p:sp>
      <p:sp>
        <p:nvSpPr>
          <p:cNvPr id="6" name="Slide Number">
            <a:extLst>
              <a:ext uri="{FF2B5EF4-FFF2-40B4-BE49-F238E27FC236}">
                <a16:creationId xmlns:a16="http://schemas.microsoft.com/office/drawing/2014/main" id="{D82078B0-72F6-4E27-8B55-56E7E230645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213</a:t>
            </a:fld>
            <a:endParaRPr lang="en-US" noProof="0" dirty="0"/>
          </a:p>
        </p:txBody>
      </p:sp>
      <p:sp>
        <p:nvSpPr>
          <p:cNvPr id="7" name="Rectangle 6"/>
          <p:cNvSpPr>
            <a:spLocks noChangeArrowheads="1"/>
          </p:cNvSpPr>
          <p:nvPr/>
        </p:nvSpPr>
        <p:spPr bwMode="auto">
          <a:xfrm>
            <a:off x="741000" y="1765333"/>
            <a:ext cx="9495000" cy="203132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lnSpc>
                <a:spcPct val="90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try {</a:t>
            </a:r>
          </a:p>
          <a:p>
            <a:pPr eaLnBrk="0" hangingPunct="0">
              <a:lnSpc>
                <a:spcPct val="90000"/>
              </a:lnSpc>
              <a:buClr>
                <a:schemeClr val="accent5">
                  <a:lumMod val="40000"/>
                  <a:lumOff val="60000"/>
                </a:schemeClr>
              </a:buClr>
              <a:buSzPct val="70000"/>
            </a:pPr>
            <a:r>
              <a:rPr lang="en-US" sz="2800" b="1" i="1" noProof="1">
                <a:solidFill>
                  <a:schemeClr val="accent2"/>
                </a:solidFill>
                <a:latin typeface="Consolas" pitchFamily="49" charset="0"/>
                <a:cs typeface="Consolas" pitchFamily="49" charset="0"/>
              </a:rPr>
              <a:t>   // Do some work that can cause an exception</a:t>
            </a:r>
          </a:p>
          <a:p>
            <a:pPr eaLnBrk="0" hangingPunct="0">
              <a:lnSpc>
                <a:spcPct val="90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finally </a:t>
            </a:r>
            <a:r>
              <a:rPr lang="en-US" sz="2800" b="1" noProof="1">
                <a:solidFill>
                  <a:schemeClr val="tx2"/>
                </a:solidFill>
                <a:latin typeface="Consolas" pitchFamily="49" charset="0"/>
                <a:cs typeface="Consolas" pitchFamily="49" charset="0"/>
              </a:rPr>
              <a:t>{</a:t>
            </a:r>
          </a:p>
          <a:p>
            <a:pPr eaLnBrk="0" hangingPunct="0">
              <a:lnSpc>
                <a:spcPct val="90000"/>
              </a:lnSpc>
              <a:buClr>
                <a:schemeClr val="accent5">
                  <a:lumMod val="40000"/>
                  <a:lumOff val="60000"/>
                </a:schemeClr>
              </a:buClr>
              <a:buSzPct val="70000"/>
            </a:pPr>
            <a:r>
              <a:rPr lang="en-US" sz="2800" b="1" i="1" noProof="1">
                <a:solidFill>
                  <a:schemeClr val="accent2"/>
                </a:solidFill>
                <a:latin typeface="Consolas" pitchFamily="49" charset="0"/>
                <a:cs typeface="Consolas" pitchFamily="49" charset="0"/>
              </a:rPr>
              <a:t>   // This block will always execute</a:t>
            </a:r>
          </a:p>
          <a:p>
            <a:pPr eaLnBrk="0" hangingPunct="0">
              <a:lnSpc>
                <a:spcPct val="90000"/>
              </a:lnSpc>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3415352308"/>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noChangeArrowheads="1"/>
          </p:cNvSpPr>
          <p:nvPr>
            <p:ph type="title"/>
          </p:nvPr>
        </p:nvSpPr>
        <p:spPr/>
        <p:txBody>
          <a:bodyPr/>
          <a:lstStyle/>
          <a:p>
            <a:r>
              <a:rPr lang="en-US" dirty="0">
                <a:latin typeface="Consolas" pitchFamily="49" charset="0"/>
                <a:cs typeface="Consolas" pitchFamily="49" charset="0"/>
              </a:rPr>
              <a:t>Try-finally – </a:t>
            </a:r>
            <a:r>
              <a:rPr lang="bg-BG" dirty="0">
                <a:latin typeface="Consolas" pitchFamily="49" charset="0"/>
                <a:cs typeface="Consolas" pitchFamily="49" charset="0"/>
              </a:rPr>
              <a:t>Пример</a:t>
            </a:r>
            <a:endParaRPr lang="bg-BG" dirty="0"/>
          </a:p>
        </p:txBody>
      </p:sp>
      <p:sp>
        <p:nvSpPr>
          <p:cNvPr id="5" name="Slide Number">
            <a:extLst>
              <a:ext uri="{FF2B5EF4-FFF2-40B4-BE49-F238E27FC236}">
                <a16:creationId xmlns:a16="http://schemas.microsoft.com/office/drawing/2014/main" id="{2B9827C4-606F-4640-A3DC-6FCAA895111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214</a:t>
            </a:fld>
            <a:endParaRPr lang="en-US" noProof="0" dirty="0"/>
          </a:p>
        </p:txBody>
      </p:sp>
      <p:sp>
        <p:nvSpPr>
          <p:cNvPr id="6" name="Rectangle 5"/>
          <p:cNvSpPr>
            <a:spLocks noChangeArrowheads="1"/>
          </p:cNvSpPr>
          <p:nvPr/>
        </p:nvSpPr>
        <p:spPr bwMode="auto">
          <a:xfrm>
            <a:off x="384707" y="1332466"/>
            <a:ext cx="11552030"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static void testTryFinally()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System.out.println("Code executed before try-finally.");</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try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String str = sc.nextLine();</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Integer.parseInt(str);</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System.out.println("Parsing was successful.");</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return;</a:t>
            </a:r>
            <a:r>
              <a:rPr lang="en-US" sz="2400" b="1" noProof="1">
                <a:solidFill>
                  <a:schemeClr val="tx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 Exit from the current method</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 catch (NumberFormatException ex)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System.out.println("Parsing failed!");</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 finally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System.out.println("This cleanup code is always executed.");</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System.out.println("This code is after the try-finally block.");</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endParaRPr lang="bg-BG" sz="2400" b="1" noProof="1">
              <a:solidFill>
                <a:schemeClr val="tx2"/>
              </a:solidFill>
              <a:latin typeface="Consolas" pitchFamily="49" charset="0"/>
              <a:cs typeface="Consolas" pitchFamily="49" charset="0"/>
            </a:endParaRPr>
          </a:p>
        </p:txBody>
      </p:sp>
    </p:spTree>
    <p:extLst>
      <p:ext uri="{BB962C8B-B14F-4D97-AF65-F5344CB8AC3E}">
        <p14:creationId xmlns:p14="http://schemas.microsoft.com/office/powerpoint/2010/main" val="5019682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C37A23-52F0-47B8-B324-BA42E207C94F}"/>
              </a:ext>
            </a:extLst>
          </p:cNvPr>
          <p:cNvSpPr>
            <a:spLocks noGrp="1"/>
          </p:cNvSpPr>
          <p:nvPr>
            <p:ph type="title"/>
          </p:nvPr>
        </p:nvSpPr>
        <p:spPr/>
        <p:txBody>
          <a:bodyPr/>
          <a:lstStyle/>
          <a:p>
            <a:r>
              <a:rPr lang="bg-BG" dirty="0"/>
              <a:t>Как работят изключенията</a:t>
            </a:r>
            <a:r>
              <a:rPr lang="en-US" dirty="0"/>
              <a:t>?</a:t>
            </a:r>
          </a:p>
        </p:txBody>
      </p:sp>
      <p:sp>
        <p:nvSpPr>
          <p:cNvPr id="5" name="Rectangle: Rounded Corners 4">
            <a:extLst>
              <a:ext uri="{FF2B5EF4-FFF2-40B4-BE49-F238E27FC236}">
                <a16:creationId xmlns:a16="http://schemas.microsoft.com/office/drawing/2014/main" id="{A169BC9C-1637-4C90-B722-9D988D36E86B}"/>
              </a:ext>
            </a:extLst>
          </p:cNvPr>
          <p:cNvSpPr/>
          <p:nvPr/>
        </p:nvSpPr>
        <p:spPr bwMode="auto">
          <a:xfrm>
            <a:off x="1697574" y="2350784"/>
            <a:ext cx="1981200" cy="6858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try</a:t>
            </a:r>
          </a:p>
        </p:txBody>
      </p:sp>
      <p:sp>
        <p:nvSpPr>
          <p:cNvPr id="6" name="Rectangle: Rounded Corners 5">
            <a:extLst>
              <a:ext uri="{FF2B5EF4-FFF2-40B4-BE49-F238E27FC236}">
                <a16:creationId xmlns:a16="http://schemas.microsoft.com/office/drawing/2014/main" id="{D7BD5F5F-D787-44BA-B44A-1656C6477033}"/>
              </a:ext>
            </a:extLst>
          </p:cNvPr>
          <p:cNvSpPr/>
          <p:nvPr/>
        </p:nvSpPr>
        <p:spPr bwMode="auto">
          <a:xfrm>
            <a:off x="5788830" y="2280208"/>
            <a:ext cx="4724400" cy="8382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800" b="1" dirty="0">
                <a:solidFill>
                  <a:srgbClr val="FFFFFF"/>
                </a:solidFill>
              </a:rPr>
              <a:t>Изпълни този код</a:t>
            </a:r>
            <a:endParaRPr lang="en-US" sz="2800" b="1" dirty="0">
              <a:solidFill>
                <a:srgbClr val="FFFFFF"/>
              </a:solidFill>
            </a:endParaRPr>
          </a:p>
        </p:txBody>
      </p:sp>
      <p:sp>
        <p:nvSpPr>
          <p:cNvPr id="7" name="Left Brace 6">
            <a:extLst>
              <a:ext uri="{FF2B5EF4-FFF2-40B4-BE49-F238E27FC236}">
                <a16:creationId xmlns:a16="http://schemas.microsoft.com/office/drawing/2014/main" id="{A8E150FF-7AB0-4A5B-A16E-42547CD4E503}"/>
              </a:ext>
            </a:extLst>
          </p:cNvPr>
          <p:cNvSpPr/>
          <p:nvPr/>
        </p:nvSpPr>
        <p:spPr>
          <a:xfrm>
            <a:off x="4753229" y="2297031"/>
            <a:ext cx="381000" cy="838200"/>
          </a:xfrm>
          <a:prstGeom prst="leftBrace">
            <a:avLst/>
          </a:prstGeom>
          <a:ln w="857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B0854B51-A589-46F9-B3FE-7F4BE768E141}"/>
              </a:ext>
            </a:extLst>
          </p:cNvPr>
          <p:cNvSpPr/>
          <p:nvPr/>
        </p:nvSpPr>
        <p:spPr bwMode="auto">
          <a:xfrm>
            <a:off x="1697574" y="3690726"/>
            <a:ext cx="1981200" cy="6858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catch</a:t>
            </a:r>
          </a:p>
        </p:txBody>
      </p:sp>
      <p:sp>
        <p:nvSpPr>
          <p:cNvPr id="9" name="Rectangle: Rounded Corners 8">
            <a:extLst>
              <a:ext uri="{FF2B5EF4-FFF2-40B4-BE49-F238E27FC236}">
                <a16:creationId xmlns:a16="http://schemas.microsoft.com/office/drawing/2014/main" id="{4023E5AE-A144-462D-BAFB-989C2EEDE05F}"/>
              </a:ext>
            </a:extLst>
          </p:cNvPr>
          <p:cNvSpPr/>
          <p:nvPr/>
        </p:nvSpPr>
        <p:spPr bwMode="auto">
          <a:xfrm>
            <a:off x="5788830" y="3614526"/>
            <a:ext cx="4724400" cy="8382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2800" b="1" dirty="0">
                <a:solidFill>
                  <a:srgbClr val="FFFFFF"/>
                </a:solidFill>
              </a:rPr>
              <a:t>Изпълнете този код, когато има изключение</a:t>
            </a:r>
            <a:endParaRPr lang="en-US" sz="2800" b="1" dirty="0">
              <a:solidFill>
                <a:srgbClr val="FFFFFF"/>
              </a:solidFill>
            </a:endParaRPr>
          </a:p>
        </p:txBody>
      </p:sp>
      <p:sp>
        <p:nvSpPr>
          <p:cNvPr id="10" name="Rectangle: Rounded Corners 9">
            <a:extLst>
              <a:ext uri="{FF2B5EF4-FFF2-40B4-BE49-F238E27FC236}">
                <a16:creationId xmlns:a16="http://schemas.microsoft.com/office/drawing/2014/main" id="{16D56FFA-6D42-4E57-9AF1-A792852E071E}"/>
              </a:ext>
            </a:extLst>
          </p:cNvPr>
          <p:cNvSpPr/>
          <p:nvPr/>
        </p:nvSpPr>
        <p:spPr bwMode="auto">
          <a:xfrm>
            <a:off x="1697574" y="5025045"/>
            <a:ext cx="1981200" cy="6858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finally</a:t>
            </a:r>
          </a:p>
        </p:txBody>
      </p:sp>
      <p:sp>
        <p:nvSpPr>
          <p:cNvPr id="11" name="Rectangle: Rounded Corners 10">
            <a:extLst>
              <a:ext uri="{FF2B5EF4-FFF2-40B4-BE49-F238E27FC236}">
                <a16:creationId xmlns:a16="http://schemas.microsoft.com/office/drawing/2014/main" id="{93CF82C2-396E-439A-9E3D-BCA338504CCE}"/>
              </a:ext>
            </a:extLst>
          </p:cNvPr>
          <p:cNvSpPr/>
          <p:nvPr/>
        </p:nvSpPr>
        <p:spPr bwMode="auto">
          <a:xfrm>
            <a:off x="5916000" y="5025045"/>
            <a:ext cx="4724400" cy="838200"/>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800" b="1" dirty="0">
                <a:solidFill>
                  <a:srgbClr val="FFFFFF"/>
                </a:solidFill>
              </a:rPr>
              <a:t>Винаги изпълнявай този код</a:t>
            </a:r>
            <a:endParaRPr lang="en-US" sz="2800" b="1" dirty="0">
              <a:solidFill>
                <a:srgbClr val="FFFFFF"/>
              </a:solidFill>
            </a:endParaRPr>
          </a:p>
        </p:txBody>
      </p:sp>
      <p:sp>
        <p:nvSpPr>
          <p:cNvPr id="12" name="Left Brace 11">
            <a:extLst>
              <a:ext uri="{FF2B5EF4-FFF2-40B4-BE49-F238E27FC236}">
                <a16:creationId xmlns:a16="http://schemas.microsoft.com/office/drawing/2014/main" id="{EDF56447-7D9F-48E7-8818-EAD9946C6951}"/>
              </a:ext>
            </a:extLst>
          </p:cNvPr>
          <p:cNvSpPr/>
          <p:nvPr/>
        </p:nvSpPr>
        <p:spPr>
          <a:xfrm>
            <a:off x="4753229" y="3614526"/>
            <a:ext cx="381000" cy="838200"/>
          </a:xfrm>
          <a:prstGeom prst="leftBrace">
            <a:avLst/>
          </a:prstGeom>
          <a:ln w="857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8A496470-A997-4DF3-B1E1-BC8610878B45}"/>
              </a:ext>
            </a:extLst>
          </p:cNvPr>
          <p:cNvSpPr/>
          <p:nvPr/>
        </p:nvSpPr>
        <p:spPr>
          <a:xfrm>
            <a:off x="4755730" y="4948845"/>
            <a:ext cx="381000" cy="838200"/>
          </a:xfrm>
          <a:prstGeom prst="leftBrace">
            <a:avLst/>
          </a:prstGeom>
          <a:ln w="8572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Slide Number">
            <a:extLst>
              <a:ext uri="{FF2B5EF4-FFF2-40B4-BE49-F238E27FC236}">
                <a16:creationId xmlns:a16="http://schemas.microsoft.com/office/drawing/2014/main" id="{5E5CBF47-A119-4B93-82AD-C31636EB197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215</a:t>
            </a:fld>
            <a:endParaRPr lang="en-US" noProof="0" dirty="0"/>
          </a:p>
        </p:txBody>
      </p:sp>
    </p:spTree>
    <p:extLst>
      <p:ext uri="{BB962C8B-B14F-4D97-AF65-F5344CB8AC3E}">
        <p14:creationId xmlns:p14="http://schemas.microsoft.com/office/powerpoint/2010/main" val="22776246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Ð¡Ð²ÑÑÐ·Ð°Ð½Ð¾ Ð¸Ð·Ð¾Ð±ÑÐ°Ð¶ÐµÐ½Ð¸Ðµ">
            <a:extLst>
              <a:ext uri="{FF2B5EF4-FFF2-40B4-BE49-F238E27FC236}">
                <a16:creationId xmlns:a16="http://schemas.microsoft.com/office/drawing/2014/main" id="{C5893118-B276-42EE-AA0B-EAF300179354}"/>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95404" y="1828800"/>
            <a:ext cx="4001192"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A9AE8E16-9A9A-4DED-8BB3-AE9B78606B30}"/>
              </a:ext>
            </a:extLst>
          </p:cNvPr>
          <p:cNvSpPr>
            <a:spLocks noGrp="1"/>
          </p:cNvSpPr>
          <p:nvPr>
            <p:ph type="title" sz="quarter" idx="10"/>
          </p:nvPr>
        </p:nvSpPr>
        <p:spPr/>
        <p:txBody>
          <a:bodyPr/>
          <a:lstStyle/>
          <a:p>
            <a:r>
              <a:rPr lang="bg-BG" dirty="0"/>
              <a:t>Обработка на изключения</a:t>
            </a:r>
            <a:endParaRPr lang="en-US" dirty="0"/>
          </a:p>
        </p:txBody>
      </p:sp>
    </p:spTree>
    <p:extLst>
      <p:ext uri="{BB962C8B-B14F-4D97-AF65-F5344CB8AC3E}">
        <p14:creationId xmlns:p14="http://schemas.microsoft.com/office/powerpoint/2010/main" val="29040700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Ð ÐµÐ·ÑÐ»ÑÐ°Ñ Ñ Ð¸Ð·Ð¾Ð±ÑÐ°Ð¶ÐµÐ½Ð¸Ðµ Ð·Ð° exception png">
            <a:extLst>
              <a:ext uri="{FF2B5EF4-FFF2-40B4-BE49-F238E27FC236}">
                <a16:creationId xmlns:a16="http://schemas.microsoft.com/office/drawing/2014/main" id="{C80D3C62-45FC-4E2B-B484-01C105B2B6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65213" y="990601"/>
            <a:ext cx="5061575" cy="284721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7ECADEF-4536-482E-BA0F-64823AC6B2B7}"/>
              </a:ext>
            </a:extLst>
          </p:cNvPr>
          <p:cNvSpPr>
            <a:spLocks noGrp="1"/>
          </p:cNvSpPr>
          <p:nvPr>
            <p:ph type="title" sz="quarter" idx="10"/>
          </p:nvPr>
        </p:nvSpPr>
        <p:spPr/>
        <p:txBody>
          <a:bodyPr/>
          <a:lstStyle/>
          <a:p>
            <a:r>
              <a:rPr lang="bg-BG" dirty="0"/>
              <a:t>Хвърляне на изключения</a:t>
            </a:r>
            <a:endParaRPr lang="en-US" dirty="0"/>
          </a:p>
        </p:txBody>
      </p:sp>
    </p:spTree>
    <p:extLst>
      <p:ext uri="{BB962C8B-B14F-4D97-AF65-F5344CB8AC3E}">
        <p14:creationId xmlns:p14="http://schemas.microsoft.com/office/powerpoint/2010/main" val="2872507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9" name="Rectangle 3"/>
          <p:cNvSpPr>
            <a:spLocks noGrp="1" noChangeArrowheads="1"/>
          </p:cNvSpPr>
          <p:nvPr>
            <p:ph type="body" sz="quarter" idx="10"/>
          </p:nvPr>
        </p:nvSpPr>
        <p:spPr/>
        <p:txBody>
          <a:bodyPr>
            <a:normAutofit lnSpcReduction="10000"/>
          </a:bodyPr>
          <a:lstStyle/>
          <a:p>
            <a:pPr>
              <a:lnSpc>
                <a:spcPct val="100000"/>
              </a:lnSpc>
            </a:pPr>
            <a:r>
              <a:rPr lang="ru-RU" sz="3400" dirty="0"/>
              <a:t>Изключенията се хвърлят от ключовата дума </a:t>
            </a:r>
            <a:r>
              <a:rPr lang="en-US" sz="3400" b="1" dirty="0">
                <a:solidFill>
                  <a:schemeClr val="bg1"/>
                </a:solidFill>
                <a:latin typeface="Consolas" pitchFamily="49" charset="0"/>
                <a:cs typeface="Consolas" pitchFamily="49" charset="0"/>
              </a:rPr>
              <a:t>throw</a:t>
            </a:r>
            <a:endParaRPr lang="en-US" sz="3400" dirty="0"/>
          </a:p>
          <a:p>
            <a:pPr>
              <a:lnSpc>
                <a:spcPct val="100000"/>
              </a:lnSpc>
            </a:pPr>
            <a:r>
              <a:rPr lang="ru-RU" sz="3400" dirty="0"/>
              <a:t>Използва се за уведомяване на кода за повикване в случай на грешка или необичайна ситуация</a:t>
            </a:r>
          </a:p>
          <a:p>
            <a:pPr>
              <a:lnSpc>
                <a:spcPct val="100000"/>
              </a:lnSpc>
            </a:pPr>
            <a:r>
              <a:rPr lang="ru-RU" sz="3400" dirty="0"/>
              <a:t>Когато се изведе изключение:</a:t>
            </a:r>
          </a:p>
          <a:p>
            <a:pPr lvl="1">
              <a:lnSpc>
                <a:spcPct val="100000"/>
              </a:lnSpc>
            </a:pPr>
            <a:r>
              <a:rPr lang="ru-RU" sz="3200" dirty="0"/>
              <a:t>Изпълнението на програмата спира</a:t>
            </a:r>
          </a:p>
          <a:p>
            <a:pPr lvl="1">
              <a:lnSpc>
                <a:spcPct val="100000"/>
              </a:lnSpc>
            </a:pPr>
            <a:r>
              <a:rPr lang="ru-RU" sz="3200" dirty="0"/>
              <a:t>Изключението пътува над стека</a:t>
            </a:r>
          </a:p>
          <a:p>
            <a:pPr>
              <a:lnSpc>
                <a:spcPct val="100000"/>
              </a:lnSpc>
            </a:pPr>
            <a:r>
              <a:rPr lang="ru-RU" sz="3400" dirty="0"/>
              <a:t>Докато не се достигне съвпадащ блок за хващане, за да се справи с него</a:t>
            </a:r>
          </a:p>
          <a:p>
            <a:pPr>
              <a:lnSpc>
                <a:spcPct val="100000"/>
              </a:lnSpc>
            </a:pPr>
            <a:r>
              <a:rPr lang="bg-BG" sz="3400" dirty="0"/>
              <a:t>Необработените изключения показват грешка</a:t>
            </a:r>
          </a:p>
        </p:txBody>
      </p:sp>
      <p:sp>
        <p:nvSpPr>
          <p:cNvPr id="562178" name="Rectangle 2"/>
          <p:cNvSpPr>
            <a:spLocks noGrp="1" noChangeArrowheads="1"/>
          </p:cNvSpPr>
          <p:nvPr>
            <p:ph type="title"/>
          </p:nvPr>
        </p:nvSpPr>
        <p:spPr/>
        <p:txBody>
          <a:bodyPr/>
          <a:lstStyle/>
          <a:p>
            <a:r>
              <a:rPr lang="bg-BG" dirty="0"/>
              <a:t>Хвърляне на изключения</a:t>
            </a:r>
          </a:p>
        </p:txBody>
      </p:sp>
      <p:sp>
        <p:nvSpPr>
          <p:cNvPr id="5" name="Slide Number">
            <a:extLst>
              <a:ext uri="{FF2B5EF4-FFF2-40B4-BE49-F238E27FC236}">
                <a16:creationId xmlns:a16="http://schemas.microsoft.com/office/drawing/2014/main" id="{F06CDE02-700F-4282-987E-23B4E841AA4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218</a:t>
            </a:fld>
            <a:endParaRPr lang="en-US" noProof="0" dirty="0"/>
          </a:p>
        </p:txBody>
      </p:sp>
    </p:spTree>
    <p:extLst>
      <p:ext uri="{BB962C8B-B14F-4D97-AF65-F5344CB8AC3E}">
        <p14:creationId xmlns:p14="http://schemas.microsoft.com/office/powerpoint/2010/main" val="32909921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621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217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217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6217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217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62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7" name="Rectangle 3"/>
          <p:cNvSpPr>
            <a:spLocks noGrp="1" noChangeArrowheads="1"/>
          </p:cNvSpPr>
          <p:nvPr>
            <p:ph type="body" sz="quarter" idx="10"/>
          </p:nvPr>
        </p:nvSpPr>
        <p:spPr/>
        <p:txBody>
          <a:bodyPr>
            <a:noAutofit/>
          </a:bodyPr>
          <a:lstStyle/>
          <a:p>
            <a:pPr>
              <a:spcBef>
                <a:spcPct val="30000"/>
              </a:spcBef>
            </a:pPr>
            <a:r>
              <a:rPr lang="ru-RU" sz="3400" dirty="0">
                <a:solidFill>
                  <a:schemeClr val="tx2">
                    <a:lumMod val="75000"/>
                  </a:schemeClr>
                </a:solidFill>
              </a:rPr>
              <a:t>Изхвърляне на изключение със съобщение за грешка:</a:t>
            </a:r>
          </a:p>
          <a:p>
            <a:pPr>
              <a:spcBef>
                <a:spcPct val="30000"/>
              </a:spcBef>
            </a:pPr>
            <a:endParaRPr lang="bg-BG" sz="3400" dirty="0"/>
          </a:p>
          <a:p>
            <a:pPr>
              <a:spcBef>
                <a:spcPct val="0"/>
              </a:spcBef>
            </a:pPr>
            <a:r>
              <a:rPr lang="ru-RU" sz="3400" dirty="0"/>
              <a:t>Изключенията могат да приемат съобщение и да причинят:</a:t>
            </a:r>
          </a:p>
          <a:p>
            <a:pPr>
              <a:spcBef>
                <a:spcPct val="0"/>
              </a:spcBef>
            </a:pPr>
            <a:endParaRPr lang="en-US" sz="3400" dirty="0"/>
          </a:p>
          <a:p>
            <a:pPr marL="0" indent="0">
              <a:spcBef>
                <a:spcPct val="0"/>
              </a:spcBef>
              <a:buNone/>
            </a:pPr>
            <a:endParaRPr lang="en-US" sz="3400" dirty="0"/>
          </a:p>
          <a:p>
            <a:pPr marL="0" indent="0">
              <a:spcBef>
                <a:spcPts val="1200"/>
              </a:spcBef>
              <a:buNone/>
            </a:pPr>
            <a:endParaRPr lang="en-US" sz="3400" dirty="0"/>
          </a:p>
          <a:p>
            <a:pPr>
              <a:buClr>
                <a:schemeClr val="tx1"/>
              </a:buClr>
            </a:pPr>
            <a:r>
              <a:rPr lang="ru-RU" sz="3400" b="1" dirty="0">
                <a:solidFill>
                  <a:schemeClr val="bg1"/>
                </a:solidFill>
              </a:rPr>
              <a:t>Забележка: ако оригиналното изключение не бъде предадено, първоначалната причина за изключението се губи</a:t>
            </a:r>
            <a:endParaRPr lang="bg-BG" sz="3400" dirty="0"/>
          </a:p>
        </p:txBody>
      </p:sp>
      <p:sp>
        <p:nvSpPr>
          <p:cNvPr id="564226" name="Rectangle 2"/>
          <p:cNvSpPr>
            <a:spLocks noGrp="1" noChangeArrowheads="1"/>
          </p:cNvSpPr>
          <p:nvPr>
            <p:ph type="title"/>
          </p:nvPr>
        </p:nvSpPr>
        <p:spPr/>
        <p:txBody>
          <a:bodyPr>
            <a:normAutofit/>
          </a:bodyPr>
          <a:lstStyle/>
          <a:p>
            <a:r>
              <a:rPr lang="bg-BG" dirty="0"/>
              <a:t>Използване на ключавота дума</a:t>
            </a:r>
            <a:r>
              <a:rPr lang="en-US" dirty="0"/>
              <a:t> Throw</a:t>
            </a:r>
            <a:endParaRPr lang="bg-BG" dirty="0"/>
          </a:p>
        </p:txBody>
      </p:sp>
      <p:sp>
        <p:nvSpPr>
          <p:cNvPr id="7" name="Slide Number">
            <a:extLst>
              <a:ext uri="{FF2B5EF4-FFF2-40B4-BE49-F238E27FC236}">
                <a16:creationId xmlns:a16="http://schemas.microsoft.com/office/drawing/2014/main" id="{F8082802-2971-4ED3-98B7-D6C71142C5F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219</a:t>
            </a:fld>
            <a:endParaRPr lang="en-US" noProof="0" dirty="0"/>
          </a:p>
        </p:txBody>
      </p:sp>
      <p:sp>
        <p:nvSpPr>
          <p:cNvPr id="8" name="Rectangle 7"/>
          <p:cNvSpPr>
            <a:spLocks noChangeArrowheads="1"/>
          </p:cNvSpPr>
          <p:nvPr/>
        </p:nvSpPr>
        <p:spPr bwMode="auto">
          <a:xfrm>
            <a:off x="597034" y="1887943"/>
            <a:ext cx="11155996" cy="46166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solidFill>
                  <a:schemeClr val="bg1"/>
                </a:solidFill>
                <a:latin typeface="Consolas" pitchFamily="49" charset="0"/>
                <a:cs typeface="Consolas" pitchFamily="49" charset="0"/>
              </a:rPr>
              <a:t>throw new IllegalArgumentException</a:t>
            </a:r>
            <a:r>
              <a:rPr lang="en-US" sz="2400" b="1" noProof="1">
                <a:solidFill>
                  <a:schemeClr val="tx2"/>
                </a:solidFill>
                <a:latin typeface="Consolas" pitchFamily="49" charset="0"/>
                <a:cs typeface="Consolas" pitchFamily="49" charset="0"/>
              </a:rPr>
              <a:t>("Invalid amount!");</a:t>
            </a:r>
          </a:p>
        </p:txBody>
      </p:sp>
      <p:sp>
        <p:nvSpPr>
          <p:cNvPr id="9" name="Rectangle 8"/>
          <p:cNvSpPr>
            <a:spLocks noChangeArrowheads="1"/>
          </p:cNvSpPr>
          <p:nvPr/>
        </p:nvSpPr>
        <p:spPr bwMode="auto">
          <a:xfrm>
            <a:off x="597034" y="3201804"/>
            <a:ext cx="11155996" cy="193899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try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catch (SQLException sqlEx)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throw new IllegalStateException</a:t>
            </a:r>
            <a:r>
              <a:rPr lang="en-US" sz="2400" b="1" noProof="1">
                <a:solidFill>
                  <a:schemeClr val="tx2"/>
                </a:solidFill>
                <a:latin typeface="Consolas" pitchFamily="49" charset="0"/>
                <a:cs typeface="Consolas" pitchFamily="49" charset="0"/>
              </a:rPr>
              <a:t>("Cannot save invoice.", sqlEx);</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35163212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643EC51-9EF5-4956-B400-4A42BED115B6}"/>
              </a:ext>
            </a:extLst>
          </p:cNvPr>
          <p:cNvSpPr>
            <a:spLocks noGrp="1"/>
          </p:cNvSpPr>
          <p:nvPr>
            <p:ph type="body" sz="quarter" idx="10"/>
          </p:nvPr>
        </p:nvSpPr>
        <p:spPr>
          <a:xfrm>
            <a:off x="2065510" y="1121144"/>
            <a:ext cx="9929724" cy="5276048"/>
          </a:xfrm>
        </p:spPr>
        <p:txBody>
          <a:bodyPr/>
          <a:lstStyle/>
          <a:p>
            <a:r>
              <a:rPr lang="bg-BG" dirty="0"/>
              <a:t>Набор от </a:t>
            </a:r>
            <a:r>
              <a:rPr lang="bg-BG" b="1" dirty="0">
                <a:solidFill>
                  <a:schemeClr val="bg1"/>
                </a:solidFill>
              </a:rPr>
              <a:t>оператири</a:t>
            </a:r>
            <a:r>
              <a:rPr lang="en-US" dirty="0"/>
              <a:t>, </a:t>
            </a:r>
            <a:r>
              <a:rPr lang="bg-BG" dirty="0"/>
              <a:t>които ще се изпълнят от </a:t>
            </a:r>
            <a:br>
              <a:rPr lang="en-US" dirty="0"/>
            </a:br>
            <a:r>
              <a:rPr lang="en-US" dirty="0"/>
              <a:t>JVM </a:t>
            </a:r>
            <a:r>
              <a:rPr lang="bg-BG" dirty="0"/>
              <a:t>приди изпълнението на </a:t>
            </a:r>
            <a:r>
              <a:rPr lang="en-US" b="1" dirty="0">
                <a:solidFill>
                  <a:schemeClr val="bg1"/>
                </a:solidFill>
                <a:latin typeface="Consolas" panose="020B0609020204030204" pitchFamily="49" charset="0"/>
              </a:rPr>
              <a:t>main</a:t>
            </a:r>
            <a:r>
              <a:rPr lang="en-US" dirty="0"/>
              <a:t> </a:t>
            </a:r>
            <a:r>
              <a:rPr lang="bg-BG" dirty="0"/>
              <a:t>метода</a:t>
            </a:r>
            <a:endParaRPr lang="en-US" dirty="0"/>
          </a:p>
          <a:p>
            <a:r>
              <a:rPr lang="bg-BG" dirty="0"/>
              <a:t>Изпълнението на</a:t>
            </a:r>
            <a:r>
              <a:rPr lang="en-US" dirty="0"/>
              <a:t> </a:t>
            </a:r>
            <a:r>
              <a:rPr lang="bg-BG" b="1" dirty="0">
                <a:solidFill>
                  <a:schemeClr val="bg1"/>
                </a:solidFill>
              </a:rPr>
              <a:t>статичния блок </a:t>
            </a:r>
            <a:r>
              <a:rPr lang="bg-BG" dirty="0"/>
              <a:t>е в момента на зареждане на класа</a:t>
            </a:r>
            <a:endParaRPr lang="en-US" dirty="0"/>
          </a:p>
          <a:p>
            <a:r>
              <a:rPr lang="bg-BG" dirty="0"/>
              <a:t>Един клас може да приеме произволен брой статични блокове</a:t>
            </a:r>
            <a:r>
              <a:rPr lang="en-US" dirty="0"/>
              <a:t>, </a:t>
            </a:r>
            <a:r>
              <a:rPr lang="bg-BG" dirty="0"/>
              <a:t>но висчки блокове ще се изпълнят </a:t>
            </a:r>
            <a:r>
              <a:rPr lang="bg-BG" b="1" dirty="0">
                <a:solidFill>
                  <a:schemeClr val="bg1"/>
                </a:solidFill>
              </a:rPr>
              <a:t>от горе на долу</a:t>
            </a:r>
          </a:p>
          <a:p>
            <a:endParaRPr lang="en-US" b="1" dirty="0">
              <a:solidFill>
                <a:schemeClr val="bg1"/>
              </a:solidFill>
            </a:endParaRPr>
          </a:p>
        </p:txBody>
      </p:sp>
      <p:sp>
        <p:nvSpPr>
          <p:cNvPr id="6" name="Title 5">
            <a:extLst>
              <a:ext uri="{FF2B5EF4-FFF2-40B4-BE49-F238E27FC236}">
                <a16:creationId xmlns:a16="http://schemas.microsoft.com/office/drawing/2014/main" id="{E1DF7215-36F1-4F31-9B5E-503713A43E06}"/>
              </a:ext>
            </a:extLst>
          </p:cNvPr>
          <p:cNvSpPr>
            <a:spLocks noGrp="1"/>
          </p:cNvSpPr>
          <p:nvPr>
            <p:ph type="title"/>
          </p:nvPr>
        </p:nvSpPr>
        <p:spPr/>
        <p:txBody>
          <a:bodyPr/>
          <a:lstStyle/>
          <a:p>
            <a:r>
              <a:rPr lang="bg-BG" dirty="0"/>
              <a:t>Статичен блок</a:t>
            </a:r>
            <a:endParaRPr lang="en-US" dirty="0"/>
          </a:p>
        </p:txBody>
      </p:sp>
      <p:sp>
        <p:nvSpPr>
          <p:cNvPr id="8" name="Slide Number">
            <a:extLst>
              <a:ext uri="{FF2B5EF4-FFF2-40B4-BE49-F238E27FC236}">
                <a16:creationId xmlns:a16="http://schemas.microsoft.com/office/drawing/2014/main" id="{7F21FD8B-8FB8-4570-AE07-0E782E524BC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22</a:t>
            </a:fld>
            <a:endParaRPr lang="en-US" dirty="0"/>
          </a:p>
        </p:txBody>
      </p:sp>
    </p:spTree>
    <p:extLst>
      <p:ext uri="{BB962C8B-B14F-4D97-AF65-F5344CB8AC3E}">
        <p14:creationId xmlns:p14="http://schemas.microsoft.com/office/powerpoint/2010/main" val="12521900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955" name="Rectangle 3"/>
          <p:cNvSpPr>
            <a:spLocks noGrp="1" noChangeArrowheads="1"/>
          </p:cNvSpPr>
          <p:nvPr>
            <p:ph type="body" sz="quarter" idx="10"/>
          </p:nvPr>
        </p:nvSpPr>
        <p:spPr>
          <a:xfrm>
            <a:off x="190406" y="1233645"/>
            <a:ext cx="11804822" cy="5570355"/>
          </a:xfrm>
        </p:spPr>
        <p:txBody>
          <a:bodyPr/>
          <a:lstStyle/>
          <a:p>
            <a:pPr>
              <a:lnSpc>
                <a:spcPct val="100000"/>
              </a:lnSpc>
            </a:pPr>
            <a:r>
              <a:rPr lang="ru-RU" dirty="0"/>
              <a:t>Уловените изключения могат да бъдат прехвърлени отново </a:t>
            </a:r>
            <a:r>
              <a:rPr lang="en-US" dirty="0"/>
              <a:t>:</a:t>
            </a:r>
          </a:p>
        </p:txBody>
      </p:sp>
      <p:sp>
        <p:nvSpPr>
          <p:cNvPr id="637954" name="Rectangle 2"/>
          <p:cNvSpPr>
            <a:spLocks noGrp="1" noChangeArrowheads="1"/>
          </p:cNvSpPr>
          <p:nvPr>
            <p:ph type="title"/>
          </p:nvPr>
        </p:nvSpPr>
        <p:spPr/>
        <p:txBody>
          <a:bodyPr/>
          <a:lstStyle/>
          <a:p>
            <a:r>
              <a:rPr lang="bg-BG" dirty="0"/>
              <a:t>Повторно хвърляне на изключения</a:t>
            </a:r>
          </a:p>
        </p:txBody>
      </p:sp>
      <p:sp>
        <p:nvSpPr>
          <p:cNvPr id="7" name="Slide Number">
            <a:extLst>
              <a:ext uri="{FF2B5EF4-FFF2-40B4-BE49-F238E27FC236}">
                <a16:creationId xmlns:a16="http://schemas.microsoft.com/office/drawing/2014/main" id="{A3F5B7D2-6EA5-4477-B418-6DB15996869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220</a:t>
            </a:fld>
            <a:endParaRPr lang="en-US" noProof="0" dirty="0"/>
          </a:p>
        </p:txBody>
      </p:sp>
      <p:sp>
        <p:nvSpPr>
          <p:cNvPr id="6" name="Rectangle 5"/>
          <p:cNvSpPr>
            <a:spLocks noChangeArrowheads="1"/>
          </p:cNvSpPr>
          <p:nvPr/>
        </p:nvSpPr>
        <p:spPr bwMode="auto">
          <a:xfrm>
            <a:off x="780741" y="1989000"/>
            <a:ext cx="9320259" cy="267765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try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Integer.parseInt(str);</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catch (NumberFormatException ex)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System.out.println("Parse failed!");</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throw ex</a:t>
            </a:r>
            <a:r>
              <a:rPr lang="en-US" sz="2800" b="1" noProof="1">
                <a:solidFill>
                  <a:schemeClr val="tx2"/>
                </a:solidFill>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Re-throw the caught exception</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p>
        </p:txBody>
      </p:sp>
    </p:spTree>
    <p:extLst>
      <p:ext uri="{BB962C8B-B14F-4D97-AF65-F5344CB8AC3E}">
        <p14:creationId xmlns:p14="http://schemas.microsoft.com/office/powerpoint/2010/main" val="2777109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bg-BG" sz="3800" dirty="0"/>
              <a:t>Хващане на изключение </a:t>
            </a:r>
            <a:r>
              <a:rPr lang="en-US" sz="3800" dirty="0"/>
              <a:t>– </a:t>
            </a:r>
            <a:r>
              <a:rPr lang="bg-BG" sz="3800" dirty="0"/>
              <a:t>Пример</a:t>
            </a:r>
          </a:p>
        </p:txBody>
      </p:sp>
      <p:sp>
        <p:nvSpPr>
          <p:cNvPr id="5" name="Slide Number">
            <a:extLst>
              <a:ext uri="{FF2B5EF4-FFF2-40B4-BE49-F238E27FC236}">
                <a16:creationId xmlns:a16="http://schemas.microsoft.com/office/drawing/2014/main" id="{3D0CABFD-B5A8-4E31-9DC0-C86C8318EF8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221</a:t>
            </a:fld>
            <a:endParaRPr lang="en-US" noProof="0" dirty="0"/>
          </a:p>
        </p:txBody>
      </p:sp>
      <p:sp>
        <p:nvSpPr>
          <p:cNvPr id="6" name="Rectangle 5"/>
          <p:cNvSpPr>
            <a:spLocks noChangeArrowheads="1"/>
          </p:cNvSpPr>
          <p:nvPr/>
        </p:nvSpPr>
        <p:spPr bwMode="auto">
          <a:xfrm>
            <a:off x="651000" y="1392521"/>
            <a:ext cx="10530000" cy="526297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static double sqrt(double value)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if (value &lt; 0)</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r>
              <a:rPr lang="en-US" sz="2400" b="1" noProof="1">
                <a:solidFill>
                  <a:schemeClr val="bg1"/>
                </a:solidFill>
                <a:latin typeface="Consolas" pitchFamily="49" charset="0"/>
                <a:cs typeface="Consolas" pitchFamily="49" charset="0"/>
              </a:rPr>
              <a:t>throw new IllegalArgumentException(</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"Sqrt for negative numbers is undefined!"</a:t>
            </a:r>
            <a:r>
              <a:rPr lang="en-US" sz="2400" b="1" noProof="1">
                <a:solidFill>
                  <a:schemeClr val="bg1"/>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return Math.sqrt(value);</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public static void main(String[] args)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try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sqrt(-1);</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 catch (IllegalArgumentException ex) {</a:t>
            </a:r>
          </a:p>
          <a:p>
            <a:pPr eaLnBrk="0" hangingPunct="0">
              <a:buClr>
                <a:schemeClr val="accent5">
                  <a:lumMod val="40000"/>
                  <a:lumOff val="60000"/>
                </a:schemeClr>
              </a:buClr>
              <a:buSzPct val="70000"/>
            </a:pPr>
            <a:r>
              <a:rPr lang="en-US" sz="2400" b="1" noProof="1">
                <a:solidFill>
                  <a:schemeClr val="bg1"/>
                </a:solidFill>
                <a:latin typeface="Consolas" pitchFamily="49" charset="0"/>
                <a:cs typeface="Consolas" pitchFamily="49" charset="0"/>
              </a:rPr>
              <a:t>     System.err.println(</a:t>
            </a:r>
            <a:r>
              <a:rPr lang="en-US" sz="2400" b="1" noProof="1">
                <a:solidFill>
                  <a:schemeClr val="tx2"/>
                </a:solidFill>
                <a:latin typeface="Consolas" pitchFamily="49" charset="0"/>
                <a:cs typeface="Consolas" pitchFamily="49" charset="0"/>
              </a:rPr>
              <a:t>"Error: " + ex.getMessage()</a:t>
            </a:r>
            <a:r>
              <a:rPr lang="en-US" sz="2400" b="1" noProof="1">
                <a:solidFill>
                  <a:schemeClr val="bg1"/>
                </a:solidFill>
                <a:latin typeface="Consolas" pitchFamily="49" charset="0"/>
                <a:cs typeface="Consolas" pitchFamily="49" charset="0"/>
              </a:rPr>
              <a:t>)</a:t>
            </a:r>
            <a:r>
              <a:rPr lang="en-US" sz="2400" b="1" noProof="1">
                <a:solidFill>
                  <a:schemeClr val="tx2"/>
                </a:solidFill>
                <a:latin typeface="Consolas" pitchFamily="49" charset="0"/>
                <a:cs typeface="Consolas" pitchFamily="49" charset="0"/>
              </a:rPr>
              <a:t>;</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ex.printStackTrace();</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400" b="1" noProof="1">
                <a:solidFill>
                  <a:schemeClr val="tx2"/>
                </a:solidFill>
                <a:latin typeface="Consolas" pitchFamily="49" charset="0"/>
                <a:cs typeface="Consolas" pitchFamily="49" charset="0"/>
              </a:rPr>
              <a:t>}</a:t>
            </a:r>
            <a:endParaRPr lang="bg-BG" sz="2400" b="1" noProof="1">
              <a:solidFill>
                <a:schemeClr val="tx2"/>
              </a:solidFill>
              <a:latin typeface="Consolas" pitchFamily="49" charset="0"/>
              <a:cs typeface="Consolas" pitchFamily="49" charset="0"/>
            </a:endParaRPr>
          </a:p>
        </p:txBody>
      </p:sp>
    </p:spTree>
    <p:extLst>
      <p:ext uri="{BB962C8B-B14F-4D97-AF65-F5344CB8AC3E}">
        <p14:creationId xmlns:p14="http://schemas.microsoft.com/office/powerpoint/2010/main" val="2868976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Ð ÐµÐ·ÑÐ»ÑÐ°Ñ Ñ Ð¸Ð·Ð¾Ð±ÑÐ°Ð¶ÐµÐ½Ð¸Ðµ Ð·Ð° throw png">
            <a:extLst>
              <a:ext uri="{FF2B5EF4-FFF2-40B4-BE49-F238E27FC236}">
                <a16:creationId xmlns:a16="http://schemas.microsoft.com/office/drawing/2014/main" id="{E3C60B04-10F9-403D-9B15-9DD0803170B4}"/>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402868" y="1600201"/>
            <a:ext cx="3386266" cy="215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296E99E-191C-429B-83D8-F1BEF02CAD29}"/>
              </a:ext>
            </a:extLst>
          </p:cNvPr>
          <p:cNvSpPr>
            <a:spLocks noGrp="1"/>
          </p:cNvSpPr>
          <p:nvPr>
            <p:ph type="title" sz="quarter" idx="10"/>
          </p:nvPr>
        </p:nvSpPr>
        <p:spPr/>
        <p:txBody>
          <a:bodyPr/>
          <a:lstStyle/>
          <a:p>
            <a:r>
              <a:rPr lang="bg-BG" dirty="0"/>
              <a:t>Хвърляне на изключения</a:t>
            </a:r>
            <a:endParaRPr lang="en-US" dirty="0"/>
          </a:p>
        </p:txBody>
      </p:sp>
    </p:spTree>
    <p:extLst>
      <p:ext uri="{BB962C8B-B14F-4D97-AF65-F5344CB8AC3E}">
        <p14:creationId xmlns:p14="http://schemas.microsoft.com/office/powerpoint/2010/main" val="9938952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Ð ÐµÐ·ÑÐ»ÑÐ°Ñ Ñ Ð¸Ð·Ð¾Ð±ÑÐ°Ð¶ÐµÐ½Ð¸Ðµ Ð·Ð° brain training png">
            <a:extLst>
              <a:ext uri="{FF2B5EF4-FFF2-40B4-BE49-F238E27FC236}">
                <a16:creationId xmlns:a16="http://schemas.microsoft.com/office/drawing/2014/main" id="{41F5FE03-FB2E-43BC-A169-24A5512DEF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2376" y="1219200"/>
            <a:ext cx="3407251" cy="29718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5617428-4CE6-44DD-916E-E181EB8C58CF}"/>
              </a:ext>
            </a:extLst>
          </p:cNvPr>
          <p:cNvSpPr>
            <a:spLocks noGrp="1"/>
          </p:cNvSpPr>
          <p:nvPr>
            <p:ph type="title" sz="quarter" idx="10"/>
          </p:nvPr>
        </p:nvSpPr>
        <p:spPr/>
        <p:txBody>
          <a:bodyPr/>
          <a:lstStyle/>
          <a:p>
            <a:r>
              <a:rPr lang="bg-BG" dirty="0"/>
              <a:t>Добри практики</a:t>
            </a:r>
            <a:endParaRPr lang="en-US" dirty="0"/>
          </a:p>
        </p:txBody>
      </p:sp>
    </p:spTree>
    <p:extLst>
      <p:ext uri="{BB962C8B-B14F-4D97-AF65-F5344CB8AC3E}">
        <p14:creationId xmlns:p14="http://schemas.microsoft.com/office/powerpoint/2010/main" val="28481345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1" name="Rectangle 3"/>
          <p:cNvSpPr>
            <a:spLocks noGrp="1" noChangeArrowheads="1"/>
          </p:cNvSpPr>
          <p:nvPr>
            <p:ph type="body" sz="quarter" idx="10"/>
          </p:nvPr>
        </p:nvSpPr>
        <p:spPr/>
        <p:txBody>
          <a:bodyPr>
            <a:normAutofit fontScale="92500" lnSpcReduction="10000"/>
          </a:bodyPr>
          <a:lstStyle/>
          <a:p>
            <a:pPr>
              <a:lnSpc>
                <a:spcPct val="100000"/>
              </a:lnSpc>
              <a:buClr>
                <a:schemeClr val="tx1"/>
              </a:buClr>
            </a:pPr>
            <a:r>
              <a:rPr lang="en-US" sz="3500" b="1" dirty="0">
                <a:solidFill>
                  <a:schemeClr val="bg1"/>
                </a:solidFill>
                <a:latin typeface="Consolas" pitchFamily="49" charset="0"/>
                <a:cs typeface="Consolas" pitchFamily="49" charset="0"/>
              </a:rPr>
              <a:t>Catch</a:t>
            </a:r>
            <a:r>
              <a:rPr lang="en-US" sz="3500" dirty="0">
                <a:solidFill>
                  <a:schemeClr val="tx2">
                    <a:lumMod val="75000"/>
                  </a:schemeClr>
                </a:solidFill>
              </a:rPr>
              <a:t> </a:t>
            </a:r>
            <a:r>
              <a:rPr lang="bg-BG" sz="3500" dirty="0"/>
              <a:t>блокът трябва</a:t>
            </a:r>
            <a:r>
              <a:rPr lang="en-US" sz="3500" dirty="0"/>
              <a:t>: </a:t>
            </a:r>
          </a:p>
          <a:p>
            <a:pPr lvl="1">
              <a:lnSpc>
                <a:spcPct val="100000"/>
              </a:lnSpc>
              <a:buClr>
                <a:schemeClr val="tx1"/>
              </a:buClr>
            </a:pPr>
            <a:r>
              <a:rPr lang="ru-RU" dirty="0"/>
              <a:t>Започнете с най-ниските изключения в йерархията</a:t>
            </a:r>
          </a:p>
          <a:p>
            <a:pPr lvl="1">
              <a:lnSpc>
                <a:spcPct val="100000"/>
              </a:lnSpc>
              <a:buClr>
                <a:schemeClr val="tx1"/>
              </a:buClr>
            </a:pPr>
            <a:r>
              <a:rPr lang="ru-RU" dirty="0"/>
              <a:t>Продължете с по-общите изключения</a:t>
            </a:r>
          </a:p>
          <a:p>
            <a:pPr lvl="1">
              <a:lnSpc>
                <a:spcPct val="100000"/>
              </a:lnSpc>
              <a:buClr>
                <a:schemeClr val="tx1"/>
              </a:buClr>
            </a:pPr>
            <a:r>
              <a:rPr lang="ru-RU" dirty="0"/>
              <a:t>В противен случай ще възникне грешка при компилация</a:t>
            </a:r>
            <a:endParaRPr lang="en-US" dirty="0"/>
          </a:p>
          <a:p>
            <a:pPr>
              <a:lnSpc>
                <a:spcPct val="100000"/>
              </a:lnSpc>
              <a:buClr>
                <a:schemeClr val="tx1"/>
              </a:buClr>
            </a:pPr>
            <a:r>
              <a:rPr lang="ru-RU" sz="3500" dirty="0"/>
              <a:t>Всеки блок за хващане трябва да обработва само тези изключения, които очаква</a:t>
            </a:r>
          </a:p>
          <a:p>
            <a:pPr lvl="1">
              <a:lnSpc>
                <a:spcPct val="100000"/>
              </a:lnSpc>
              <a:buClr>
                <a:schemeClr val="tx1"/>
              </a:buClr>
            </a:pPr>
            <a:r>
              <a:rPr lang="ru-RU" dirty="0"/>
              <a:t>Ако методът не е компетентен да обработва изключение, той трябва да го остави необработен</a:t>
            </a:r>
          </a:p>
          <a:p>
            <a:pPr lvl="1">
              <a:lnSpc>
                <a:spcPct val="100000"/>
              </a:lnSpc>
              <a:buClr>
                <a:schemeClr val="tx1"/>
              </a:buClr>
            </a:pPr>
            <a:r>
              <a:rPr lang="ru-RU" dirty="0"/>
              <a:t>Обработката на всички изключения, без да се съобразява с техния тип, е популярна </a:t>
            </a:r>
            <a:r>
              <a:rPr lang="bg-BG" b="1" dirty="0">
                <a:solidFill>
                  <a:schemeClr val="bg1"/>
                </a:solidFill>
              </a:rPr>
              <a:t>лоша практика</a:t>
            </a:r>
            <a:r>
              <a:rPr lang="en-US" dirty="0"/>
              <a:t>(</a:t>
            </a:r>
            <a:r>
              <a:rPr lang="bg-BG" dirty="0"/>
              <a:t>анти патърн</a:t>
            </a:r>
            <a:r>
              <a:rPr lang="en-US" dirty="0"/>
              <a:t>)!</a:t>
            </a:r>
          </a:p>
        </p:txBody>
      </p:sp>
      <p:sp>
        <p:nvSpPr>
          <p:cNvPr id="590850" name="Rectangle 2"/>
          <p:cNvSpPr>
            <a:spLocks noGrp="1" noChangeArrowheads="1"/>
          </p:cNvSpPr>
          <p:nvPr>
            <p:ph type="title"/>
          </p:nvPr>
        </p:nvSpPr>
        <p:spPr/>
        <p:txBody>
          <a:bodyPr/>
          <a:lstStyle/>
          <a:p>
            <a:r>
              <a:rPr lang="bg-BG" dirty="0"/>
              <a:t>Използване на </a:t>
            </a:r>
            <a:r>
              <a:rPr lang="en-US" dirty="0"/>
              <a:t>catch </a:t>
            </a:r>
            <a:r>
              <a:rPr lang="bg-BG" dirty="0"/>
              <a:t>блок</a:t>
            </a:r>
          </a:p>
        </p:txBody>
      </p:sp>
      <p:sp>
        <p:nvSpPr>
          <p:cNvPr id="5" name="Slide Number">
            <a:extLst>
              <a:ext uri="{FF2B5EF4-FFF2-40B4-BE49-F238E27FC236}">
                <a16:creationId xmlns:a16="http://schemas.microsoft.com/office/drawing/2014/main" id="{3DD66761-3678-471B-B4BB-8A074372E1E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224</a:t>
            </a:fld>
            <a:endParaRPr lang="en-US" noProof="0" dirty="0"/>
          </a:p>
        </p:txBody>
      </p:sp>
    </p:spTree>
    <p:extLst>
      <p:ext uri="{BB962C8B-B14F-4D97-AF65-F5344CB8AC3E}">
        <p14:creationId xmlns:p14="http://schemas.microsoft.com/office/powerpoint/2010/main" val="4907931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08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8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85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08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085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08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normAutofit/>
          </a:bodyPr>
          <a:lstStyle/>
          <a:p>
            <a:pPr>
              <a:lnSpc>
                <a:spcPct val="100000"/>
              </a:lnSpc>
              <a:spcBef>
                <a:spcPts val="1200"/>
              </a:spcBef>
              <a:buClr>
                <a:schemeClr val="tx1"/>
              </a:buClr>
            </a:pPr>
            <a:r>
              <a:rPr lang="ru-RU" sz="3400" noProof="1">
                <a:cs typeface="Consolas" pitchFamily="49" charset="0"/>
              </a:rPr>
              <a:t>Когато приложение се опитва да използва </a:t>
            </a:r>
            <a:r>
              <a:rPr lang="ru-RU" sz="3400" b="1" noProof="1">
                <a:solidFill>
                  <a:schemeClr val="bg1">
                    <a:lumMod val="60000"/>
                    <a:lumOff val="40000"/>
                  </a:schemeClr>
                </a:solidFill>
                <a:cs typeface="Consolas" pitchFamily="49" charset="0"/>
              </a:rPr>
              <a:t>null</a:t>
            </a:r>
            <a:r>
              <a:rPr lang="ru-RU" sz="3400" noProof="1">
                <a:cs typeface="Consolas" pitchFamily="49" charset="0"/>
              </a:rPr>
              <a:t> в случай, когато се изисква обект</a:t>
            </a:r>
            <a:r>
              <a:rPr lang="en-US" sz="3400" noProof="1">
                <a:cs typeface="Consolas" pitchFamily="49" charset="0"/>
              </a:rPr>
              <a:t> – </a:t>
            </a:r>
            <a:r>
              <a:rPr lang="en-US" sz="3400" b="1" noProof="1">
                <a:solidFill>
                  <a:schemeClr val="bg1"/>
                </a:solidFill>
                <a:latin typeface="Consolas" panose="020B0609020204030204" pitchFamily="49" charset="0"/>
                <a:cs typeface="Consolas" pitchFamily="49" charset="0"/>
              </a:rPr>
              <a:t>NullPointerException</a:t>
            </a:r>
          </a:p>
          <a:p>
            <a:pPr>
              <a:lnSpc>
                <a:spcPct val="100000"/>
              </a:lnSpc>
              <a:spcBef>
                <a:spcPts val="1200"/>
              </a:spcBef>
              <a:buClr>
                <a:schemeClr val="tx1"/>
              </a:buClr>
            </a:pPr>
            <a:r>
              <a:rPr lang="ru-RU" sz="3400" noProof="1">
                <a:cs typeface="Consolas" pitchFamily="49" charset="0"/>
              </a:rPr>
              <a:t>Достъпът до масив е бил с несъществуващ индекс</a:t>
            </a:r>
            <a:r>
              <a:rPr lang="en-US" sz="3400" noProof="1">
                <a:cs typeface="Consolas" pitchFamily="49" charset="0"/>
              </a:rPr>
              <a:t>– </a:t>
            </a:r>
            <a:br>
              <a:rPr lang="en-US" sz="3400" noProof="1">
                <a:cs typeface="Consolas" pitchFamily="49" charset="0"/>
              </a:rPr>
            </a:br>
            <a:r>
              <a:rPr lang="en-US" sz="3400" b="1" noProof="1">
                <a:solidFill>
                  <a:schemeClr val="bg1"/>
                </a:solidFill>
                <a:latin typeface="Consolas" panose="020B0609020204030204" pitchFamily="49" charset="0"/>
                <a:cs typeface="Consolas" pitchFamily="49" charset="0"/>
              </a:rPr>
              <a:t>ArrayIndexOutOfBoundsException</a:t>
            </a:r>
          </a:p>
          <a:p>
            <a:pPr>
              <a:lnSpc>
                <a:spcPct val="100000"/>
              </a:lnSpc>
              <a:spcBef>
                <a:spcPts val="1200"/>
              </a:spcBef>
              <a:buClr>
                <a:schemeClr val="tx1"/>
              </a:buClr>
            </a:pPr>
            <a:r>
              <a:rPr lang="ru-RU" sz="3400" noProof="1">
                <a:cs typeface="Consolas" pitchFamily="49" charset="0"/>
              </a:rPr>
              <a:t>Индексът е отрицателен или по-голям от размера на низа</a:t>
            </a:r>
            <a:r>
              <a:rPr lang="en-US" sz="3400" noProof="1">
                <a:cs typeface="Consolas" pitchFamily="49" charset="0"/>
              </a:rPr>
              <a:t>– </a:t>
            </a:r>
            <a:r>
              <a:rPr lang="en-US" sz="3400" b="1" noProof="1">
                <a:solidFill>
                  <a:schemeClr val="bg1"/>
                </a:solidFill>
                <a:latin typeface="Consolas" panose="020B0609020204030204" pitchFamily="49" charset="0"/>
                <a:cs typeface="Consolas" pitchFamily="49" charset="0"/>
              </a:rPr>
              <a:t>StringIndexOutOfBoundsException</a:t>
            </a:r>
          </a:p>
          <a:p>
            <a:pPr>
              <a:lnSpc>
                <a:spcPct val="100000"/>
              </a:lnSpc>
              <a:spcBef>
                <a:spcPts val="1200"/>
              </a:spcBef>
              <a:buClr>
                <a:schemeClr val="tx1"/>
              </a:buClr>
            </a:pPr>
            <a:r>
              <a:rPr lang="ru-RU" sz="3400" noProof="1">
                <a:cs typeface="Consolas" pitchFamily="49" charset="0"/>
              </a:rPr>
              <a:t>Опит за преобразуване на неподходящ низ в един от числовите типове </a:t>
            </a:r>
            <a:r>
              <a:rPr lang="en-US" sz="3400" noProof="1">
                <a:cs typeface="Consolas" pitchFamily="49" charset="0"/>
              </a:rPr>
              <a:t>- </a:t>
            </a:r>
            <a:r>
              <a:rPr lang="en-US" sz="3400" b="1" noProof="1">
                <a:solidFill>
                  <a:schemeClr val="bg1"/>
                </a:solidFill>
                <a:latin typeface="Consolas" panose="020B0609020204030204" pitchFamily="49" charset="0"/>
                <a:cs typeface="Consolas" pitchFamily="49" charset="0"/>
              </a:rPr>
              <a:t>NumberFormatException</a:t>
            </a:r>
          </a:p>
        </p:txBody>
      </p:sp>
      <p:sp>
        <p:nvSpPr>
          <p:cNvPr id="2" name="Title 1"/>
          <p:cNvSpPr>
            <a:spLocks noGrp="1"/>
          </p:cNvSpPr>
          <p:nvPr>
            <p:ph type="title"/>
          </p:nvPr>
        </p:nvSpPr>
        <p:spPr/>
        <p:txBody>
          <a:bodyPr/>
          <a:lstStyle/>
          <a:p>
            <a:r>
              <a:rPr lang="bg-BG" dirty="0"/>
              <a:t>Избор на тип изключение</a:t>
            </a:r>
            <a:r>
              <a:rPr lang="en-US" dirty="0"/>
              <a:t>(1)</a:t>
            </a:r>
          </a:p>
        </p:txBody>
      </p:sp>
      <p:sp>
        <p:nvSpPr>
          <p:cNvPr id="5" name="Slide Number">
            <a:extLst>
              <a:ext uri="{FF2B5EF4-FFF2-40B4-BE49-F238E27FC236}">
                <a16:creationId xmlns:a16="http://schemas.microsoft.com/office/drawing/2014/main" id="{C447D1C6-06C3-4F09-A095-25B7A257AE0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225</a:t>
            </a:fld>
            <a:endParaRPr lang="en-US" noProof="0" dirty="0"/>
          </a:p>
        </p:txBody>
      </p:sp>
    </p:spTree>
    <p:extLst>
      <p:ext uri="{BB962C8B-B14F-4D97-AF65-F5344CB8AC3E}">
        <p14:creationId xmlns:p14="http://schemas.microsoft.com/office/powerpoint/2010/main" val="11942286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p:txBody>
          <a:bodyPr>
            <a:normAutofit/>
          </a:bodyPr>
          <a:lstStyle/>
          <a:p>
            <a:pPr>
              <a:lnSpc>
                <a:spcPct val="100000"/>
              </a:lnSpc>
              <a:spcBef>
                <a:spcPts val="1200"/>
              </a:spcBef>
              <a:buClr>
                <a:schemeClr val="tx1"/>
              </a:buClr>
            </a:pPr>
            <a:r>
              <a:rPr lang="ru-RU" sz="3400" noProof="1"/>
              <a:t>Когато е настъпило изключително аритметично условие</a:t>
            </a:r>
            <a:r>
              <a:rPr lang="en-US" sz="3400" noProof="1"/>
              <a:t>– </a:t>
            </a:r>
            <a:br>
              <a:rPr lang="en-US" sz="3400" noProof="1"/>
            </a:br>
            <a:r>
              <a:rPr lang="en-US" sz="3400" b="1" noProof="1">
                <a:solidFill>
                  <a:schemeClr val="bg1"/>
                </a:solidFill>
                <a:latin typeface="Consolas" panose="020B0609020204030204" pitchFamily="49" charset="0"/>
              </a:rPr>
              <a:t>ArithmeticException</a:t>
            </a:r>
          </a:p>
          <a:p>
            <a:pPr>
              <a:lnSpc>
                <a:spcPct val="100000"/>
              </a:lnSpc>
              <a:spcBef>
                <a:spcPts val="1200"/>
              </a:spcBef>
              <a:buClr>
                <a:schemeClr val="tx1"/>
              </a:buClr>
            </a:pPr>
            <a:r>
              <a:rPr lang="ru-RU" sz="3400" noProof="1"/>
              <a:t>Опит за прехвърляне на обект към подклас, чийто екземпляр не е</a:t>
            </a:r>
            <a:r>
              <a:rPr lang="en-US" sz="3400" noProof="1"/>
              <a:t>– </a:t>
            </a:r>
            <a:r>
              <a:rPr lang="en-US" sz="3400" b="1" noProof="1">
                <a:solidFill>
                  <a:schemeClr val="bg1"/>
                </a:solidFill>
                <a:latin typeface="Consolas" panose="020B0609020204030204" pitchFamily="49" charset="0"/>
              </a:rPr>
              <a:t>ClassCastException</a:t>
            </a:r>
          </a:p>
          <a:p>
            <a:pPr>
              <a:lnSpc>
                <a:spcPct val="100000"/>
              </a:lnSpc>
              <a:spcBef>
                <a:spcPts val="1200"/>
              </a:spcBef>
              <a:buClr>
                <a:schemeClr val="tx1"/>
              </a:buClr>
            </a:pPr>
            <a:r>
              <a:rPr lang="ru-RU" sz="3400" noProof="1"/>
              <a:t>Методът е прехвърлен на несъществуващ или неподходящ аргумент </a:t>
            </a:r>
            <a:r>
              <a:rPr lang="en-US" sz="3400" noProof="1"/>
              <a:t>- </a:t>
            </a:r>
            <a:r>
              <a:rPr lang="en-US" sz="3400" b="1" noProof="1">
                <a:solidFill>
                  <a:schemeClr val="bg1"/>
                </a:solidFill>
                <a:latin typeface="Consolas" panose="020B0609020204030204" pitchFamily="49" charset="0"/>
              </a:rPr>
              <a:t>IllegalArgumentException</a:t>
            </a:r>
          </a:p>
        </p:txBody>
      </p:sp>
      <p:sp>
        <p:nvSpPr>
          <p:cNvPr id="2" name="Title 1"/>
          <p:cNvSpPr>
            <a:spLocks noGrp="1"/>
          </p:cNvSpPr>
          <p:nvPr>
            <p:ph type="title"/>
          </p:nvPr>
        </p:nvSpPr>
        <p:spPr/>
        <p:txBody>
          <a:bodyPr/>
          <a:lstStyle/>
          <a:p>
            <a:r>
              <a:rPr lang="bg-BG" dirty="0"/>
              <a:t>Избор на тип изключение</a:t>
            </a:r>
            <a:r>
              <a:rPr lang="en-US" dirty="0"/>
              <a:t>(2)</a:t>
            </a:r>
          </a:p>
        </p:txBody>
      </p:sp>
      <p:sp>
        <p:nvSpPr>
          <p:cNvPr id="5" name="Slide Number">
            <a:extLst>
              <a:ext uri="{FF2B5EF4-FFF2-40B4-BE49-F238E27FC236}">
                <a16:creationId xmlns:a16="http://schemas.microsoft.com/office/drawing/2014/main" id="{C7D121E8-CA85-4B86-9DA4-4B8672D4397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226</a:t>
            </a:fld>
            <a:endParaRPr lang="en-US" noProof="0" dirty="0"/>
          </a:p>
        </p:txBody>
      </p:sp>
    </p:spTree>
    <p:extLst>
      <p:ext uri="{BB962C8B-B14F-4D97-AF65-F5344CB8AC3E}">
        <p14:creationId xmlns:p14="http://schemas.microsoft.com/office/powerpoint/2010/main" val="28683842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196125"/>
            <a:ext cx="11818096" cy="5509916"/>
          </a:xfrm>
        </p:spPr>
        <p:txBody>
          <a:bodyPr>
            <a:normAutofit fontScale="92500"/>
          </a:bodyPr>
          <a:lstStyle/>
          <a:p>
            <a:r>
              <a:rPr lang="ru-RU" sz="3700" dirty="0"/>
              <a:t>Когато повдигате изключение, винаги преминавайте към конструктора </a:t>
            </a:r>
            <a:r>
              <a:rPr lang="bg-BG" sz="3700" b="1" dirty="0">
                <a:solidFill>
                  <a:schemeClr val="bg1"/>
                </a:solidFill>
              </a:rPr>
              <a:t>добро обяснение</a:t>
            </a:r>
          </a:p>
          <a:p>
            <a:pPr>
              <a:lnSpc>
                <a:spcPct val="100000"/>
              </a:lnSpc>
            </a:pPr>
            <a:r>
              <a:rPr lang="ru-RU" sz="3700" dirty="0"/>
              <a:t>Когато хвърляте изключение, винаги предавайте добро описание на проблема</a:t>
            </a:r>
          </a:p>
          <a:p>
            <a:pPr lvl="1">
              <a:lnSpc>
                <a:spcPct val="100000"/>
              </a:lnSpc>
            </a:pPr>
            <a:r>
              <a:rPr lang="ru-RU" sz="3500" dirty="0"/>
              <a:t>Съобщението за изключение трябва да обясни какво причинява проблема и как да го разрешите</a:t>
            </a:r>
          </a:p>
          <a:p>
            <a:pPr lvl="1">
              <a:lnSpc>
                <a:spcPct val="100000"/>
              </a:lnSpc>
            </a:pPr>
            <a:r>
              <a:rPr lang="ru-RU" sz="3500" dirty="0"/>
              <a:t>Добре: "Размерът трябва да е цяло число в диапазон [1…15]«</a:t>
            </a:r>
          </a:p>
          <a:p>
            <a:pPr lvl="1">
              <a:lnSpc>
                <a:spcPct val="100000"/>
              </a:lnSpc>
            </a:pPr>
            <a:r>
              <a:rPr lang="ru-RU" sz="3500" dirty="0"/>
              <a:t>Добре: "Невалидно състояние. Първо извикване Initialize()«</a:t>
            </a:r>
          </a:p>
          <a:p>
            <a:pPr lvl="1">
              <a:lnSpc>
                <a:spcPct val="100000"/>
              </a:lnSpc>
            </a:pPr>
            <a:r>
              <a:rPr lang="ru-RU" sz="3500" dirty="0"/>
              <a:t>Лошо: "Неочаквана грешка"Лошо: "Невалиден аргумент"</a:t>
            </a:r>
            <a:endParaRPr lang="en-US" sz="3000" dirty="0"/>
          </a:p>
        </p:txBody>
      </p:sp>
      <p:sp>
        <p:nvSpPr>
          <p:cNvPr id="2" name="Title 1"/>
          <p:cNvSpPr>
            <a:spLocks noGrp="1"/>
          </p:cNvSpPr>
          <p:nvPr>
            <p:ph type="title"/>
          </p:nvPr>
        </p:nvSpPr>
        <p:spPr/>
        <p:txBody>
          <a:bodyPr/>
          <a:lstStyle/>
          <a:p>
            <a:r>
              <a:rPr lang="bg-BG" dirty="0"/>
              <a:t>изключения</a:t>
            </a:r>
            <a:r>
              <a:rPr lang="en-US" dirty="0"/>
              <a:t> – </a:t>
            </a:r>
            <a:r>
              <a:rPr lang="bg-BG" dirty="0"/>
              <a:t>Добри практики</a:t>
            </a:r>
            <a:r>
              <a:rPr lang="en-US" dirty="0"/>
              <a:t>(1)</a:t>
            </a:r>
          </a:p>
        </p:txBody>
      </p:sp>
      <p:pic>
        <p:nvPicPr>
          <p:cNvPr id="13" name="Picture 2" descr="accept, accord, check, correct, green, ok, success, yes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000" y="4779000"/>
            <a:ext cx="1230782" cy="9946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ancel, close, cross, delete, exit, no, remov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989" y="5789916"/>
            <a:ext cx="1230782" cy="9398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a:extLst>
              <a:ext uri="{FF2B5EF4-FFF2-40B4-BE49-F238E27FC236}">
                <a16:creationId xmlns:a16="http://schemas.microsoft.com/office/drawing/2014/main" id="{D314EE20-801F-4EF8-A45C-E5AA42C9546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227</a:t>
            </a:fld>
            <a:endParaRPr lang="en-US" noProof="0" dirty="0"/>
          </a:p>
        </p:txBody>
      </p:sp>
    </p:spTree>
    <p:extLst>
      <p:ext uri="{BB962C8B-B14F-4D97-AF65-F5344CB8AC3E}">
        <p14:creationId xmlns:p14="http://schemas.microsoft.com/office/powerpoint/2010/main" val="12759942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3"/>
          <p:cNvSpPr>
            <a:spLocks noGrp="1" noChangeArrowheads="1"/>
          </p:cNvSpPr>
          <p:nvPr>
            <p:ph type="body" sz="quarter" idx="10"/>
          </p:nvPr>
        </p:nvSpPr>
        <p:spPr/>
        <p:txBody>
          <a:bodyPr/>
          <a:lstStyle/>
          <a:p>
            <a:pPr>
              <a:lnSpc>
                <a:spcPct val="110000"/>
              </a:lnSpc>
            </a:pPr>
            <a:r>
              <a:rPr lang="ru-RU" dirty="0"/>
              <a:t>Изключенията могат да намалят производителността на приложението</a:t>
            </a:r>
          </a:p>
          <a:p>
            <a:pPr>
              <a:lnSpc>
                <a:spcPct val="110000"/>
              </a:lnSpc>
            </a:pPr>
            <a:r>
              <a:rPr lang="ru-RU" dirty="0"/>
              <a:t>Хвърляйте изключения само в ситуации, които са наистина изключителни и трябва да се обработват</a:t>
            </a:r>
          </a:p>
          <a:p>
            <a:pPr lvl="1">
              <a:lnSpc>
                <a:spcPct val="110000"/>
              </a:lnSpc>
            </a:pPr>
            <a:r>
              <a:rPr lang="ru-RU" dirty="0"/>
              <a:t>Не хвърляйте изключения в нормалния поток за управление на програматаJVM може да хвърля изключения по всяко време без начин да ги предвиди</a:t>
            </a:r>
          </a:p>
          <a:p>
            <a:pPr lvl="1">
              <a:lnSpc>
                <a:spcPct val="110000"/>
              </a:lnSpc>
            </a:pPr>
            <a:r>
              <a:rPr lang="en-US" sz="2800" dirty="0"/>
              <a:t>E.g. </a:t>
            </a:r>
            <a:r>
              <a:rPr lang="en-US" sz="2800" b="1" dirty="0" err="1">
                <a:solidFill>
                  <a:schemeClr val="bg1"/>
                </a:solidFill>
                <a:latin typeface="Consolas" panose="020B0609020204030204" pitchFamily="49" charset="0"/>
              </a:rPr>
              <a:t>StackOverflowError</a:t>
            </a:r>
            <a:endParaRPr lang="bg-BG" sz="2800" b="1" dirty="0">
              <a:solidFill>
                <a:schemeClr val="bg1"/>
              </a:solidFill>
              <a:latin typeface="Consolas" panose="020B0609020204030204" pitchFamily="49" charset="0"/>
            </a:endParaRPr>
          </a:p>
        </p:txBody>
      </p:sp>
      <p:sp>
        <p:nvSpPr>
          <p:cNvPr id="594946" name="Rectangle 2"/>
          <p:cNvSpPr>
            <a:spLocks noGrp="1" noChangeArrowheads="1"/>
          </p:cNvSpPr>
          <p:nvPr>
            <p:ph type="title"/>
          </p:nvPr>
        </p:nvSpPr>
        <p:spPr/>
        <p:txBody>
          <a:bodyPr/>
          <a:lstStyle/>
          <a:p>
            <a:r>
              <a:rPr lang="bg-BG" dirty="0"/>
              <a:t>Изключения</a:t>
            </a:r>
            <a:r>
              <a:rPr lang="en-US" dirty="0"/>
              <a:t> – </a:t>
            </a:r>
            <a:r>
              <a:rPr lang="bg-BG" dirty="0"/>
              <a:t>Добри практики</a:t>
            </a:r>
            <a:r>
              <a:rPr lang="en-US" dirty="0"/>
              <a:t>(2)</a:t>
            </a:r>
            <a:endParaRPr lang="bg-BG" dirty="0"/>
          </a:p>
        </p:txBody>
      </p:sp>
      <p:sp>
        <p:nvSpPr>
          <p:cNvPr id="5" name="Slide Number">
            <a:extLst>
              <a:ext uri="{FF2B5EF4-FFF2-40B4-BE49-F238E27FC236}">
                <a16:creationId xmlns:a16="http://schemas.microsoft.com/office/drawing/2014/main" id="{AB27C66F-F722-4307-81D6-2BFC5B4ED3A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228</a:t>
            </a:fld>
            <a:endParaRPr lang="en-US" noProof="0" dirty="0"/>
          </a:p>
        </p:txBody>
      </p:sp>
    </p:spTree>
    <p:extLst>
      <p:ext uri="{BB962C8B-B14F-4D97-AF65-F5344CB8AC3E}">
        <p14:creationId xmlns:p14="http://schemas.microsoft.com/office/powerpoint/2010/main" val="1371969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949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49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494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49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Ð ÐµÐ·ÑÐ»ÑÐ°Ñ Ñ Ð¸Ð·Ð¾Ð±ÑÐ°Ð¶ÐµÐ½Ð¸Ðµ Ð·Ð° exception png">
            <a:extLst>
              <a:ext uri="{FF2B5EF4-FFF2-40B4-BE49-F238E27FC236}">
                <a16:creationId xmlns:a16="http://schemas.microsoft.com/office/drawing/2014/main" id="{CB11C0DF-1CA8-407B-83F8-A09E003F08E3}"/>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507576" y="989214"/>
            <a:ext cx="3176847" cy="317684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839D893A-55E7-43DA-ACFF-29C9F43CCD02}"/>
              </a:ext>
            </a:extLst>
          </p:cNvPr>
          <p:cNvSpPr>
            <a:spLocks noGrp="1"/>
          </p:cNvSpPr>
          <p:nvPr>
            <p:ph type="title" sz="quarter" idx="10"/>
          </p:nvPr>
        </p:nvSpPr>
        <p:spPr/>
        <p:txBody>
          <a:bodyPr/>
          <a:lstStyle/>
          <a:p>
            <a:r>
              <a:rPr lang="bg-BG" dirty="0"/>
              <a:t>Персонализирани изключения</a:t>
            </a:r>
            <a:endParaRPr lang="en-US" dirty="0"/>
          </a:p>
        </p:txBody>
      </p:sp>
    </p:spTree>
    <p:extLst>
      <p:ext uri="{BB962C8B-B14F-4D97-AF65-F5344CB8AC3E}">
        <p14:creationId xmlns:p14="http://schemas.microsoft.com/office/powerpoint/2010/main" val="36730463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504B6ED-BCA9-4C80-A4C1-27C62E96CC2D}"/>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83823" y="1384042"/>
            <a:ext cx="2054095" cy="2369375"/>
          </a:xfrm>
          <a:prstGeom prst="rect">
            <a:avLst/>
          </a:prstGeom>
        </p:spPr>
      </p:pic>
      <p:sp>
        <p:nvSpPr>
          <p:cNvPr id="3" name="Title 2">
            <a:extLst>
              <a:ext uri="{FF2B5EF4-FFF2-40B4-BE49-F238E27FC236}">
                <a16:creationId xmlns:a16="http://schemas.microsoft.com/office/drawing/2014/main" id="{CFE857C6-5EBD-4F64-B0B9-8AE60CDCE02E}"/>
              </a:ext>
            </a:extLst>
          </p:cNvPr>
          <p:cNvSpPr>
            <a:spLocks noGrp="1"/>
          </p:cNvSpPr>
          <p:nvPr>
            <p:ph type="title" sz="quarter" idx="10"/>
          </p:nvPr>
        </p:nvSpPr>
        <p:spPr/>
        <p:txBody>
          <a:bodyPr/>
          <a:lstStyle/>
          <a:p>
            <a:r>
              <a:rPr lang="bg-BG" dirty="0"/>
              <a:t>Пакети</a:t>
            </a:r>
            <a:endParaRPr lang="en-US" dirty="0"/>
          </a:p>
        </p:txBody>
      </p:sp>
    </p:spTree>
    <p:extLst>
      <p:ext uri="{BB962C8B-B14F-4D97-AF65-F5344CB8AC3E}">
        <p14:creationId xmlns:p14="http://schemas.microsoft.com/office/powerpoint/2010/main" val="20976858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ru-RU" sz="3400" dirty="0"/>
              <a:t>Персонализираните изключения наследяват клас изключения (обикновено </a:t>
            </a:r>
            <a:r>
              <a:rPr lang="en-US" sz="3400" dirty="0"/>
              <a:t>– </a:t>
            </a:r>
            <a:r>
              <a:rPr lang="en-US" sz="3400" b="1" noProof="1">
                <a:solidFill>
                  <a:schemeClr val="bg1"/>
                </a:solidFill>
                <a:latin typeface="Consolas" panose="020B0609020204030204" pitchFamily="49" charset="0"/>
                <a:cs typeface="Consolas" panose="020B0609020204030204" pitchFamily="49" charset="0"/>
              </a:rPr>
              <a:t>Exception</a:t>
            </a:r>
            <a:r>
              <a:rPr lang="en-US" sz="3400" dirty="0"/>
              <a:t>)</a:t>
            </a:r>
          </a:p>
          <a:p>
            <a:pPr marL="0" indent="0">
              <a:buNone/>
            </a:pPr>
            <a:endParaRPr lang="en-US" sz="3400" dirty="0"/>
          </a:p>
          <a:p>
            <a:pPr marL="0" indent="0">
              <a:buNone/>
            </a:pPr>
            <a:endParaRPr lang="en-US" sz="3400" dirty="0"/>
          </a:p>
          <a:p>
            <a:pPr marL="0" indent="0">
              <a:spcBef>
                <a:spcPts val="4200"/>
              </a:spcBef>
              <a:buNone/>
            </a:pPr>
            <a:endParaRPr lang="en-US" sz="3400" dirty="0"/>
          </a:p>
          <a:p>
            <a:r>
              <a:rPr lang="ru-RU" sz="3400" dirty="0"/>
              <a:t>Хвърли се като всяко друго изключение</a:t>
            </a:r>
            <a:endParaRPr lang="en-US" sz="3400" dirty="0"/>
          </a:p>
        </p:txBody>
      </p:sp>
      <p:sp>
        <p:nvSpPr>
          <p:cNvPr id="4" name="Title 3"/>
          <p:cNvSpPr>
            <a:spLocks noGrp="1"/>
          </p:cNvSpPr>
          <p:nvPr>
            <p:ph type="title"/>
          </p:nvPr>
        </p:nvSpPr>
        <p:spPr/>
        <p:txBody>
          <a:bodyPr>
            <a:normAutofit fontScale="90000"/>
          </a:bodyPr>
          <a:lstStyle/>
          <a:p>
            <a:r>
              <a:rPr lang="bg-BG" dirty="0"/>
              <a:t>Създаване на персонализирани изключения</a:t>
            </a:r>
            <a:endParaRPr lang="en-US" dirty="0"/>
          </a:p>
        </p:txBody>
      </p:sp>
      <p:sp>
        <p:nvSpPr>
          <p:cNvPr id="8" name="Slide Number">
            <a:extLst>
              <a:ext uri="{FF2B5EF4-FFF2-40B4-BE49-F238E27FC236}">
                <a16:creationId xmlns:a16="http://schemas.microsoft.com/office/drawing/2014/main" id="{A0367262-1EF3-4810-9054-2820FDC32F4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230</a:t>
            </a:fld>
            <a:endParaRPr lang="en-US" noProof="0" dirty="0"/>
          </a:p>
        </p:txBody>
      </p:sp>
      <p:sp>
        <p:nvSpPr>
          <p:cNvPr id="9" name="Rectangle 8"/>
          <p:cNvSpPr>
            <a:spLocks noChangeArrowheads="1"/>
          </p:cNvSpPr>
          <p:nvPr/>
        </p:nvSpPr>
        <p:spPr bwMode="auto">
          <a:xfrm>
            <a:off x="620290" y="2484000"/>
            <a:ext cx="9320259" cy="224676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public class TankException extends </a:t>
            </a:r>
            <a:r>
              <a:rPr lang="en-US" sz="2800" b="1" noProof="1">
                <a:solidFill>
                  <a:schemeClr val="bg1"/>
                </a:solidFill>
                <a:latin typeface="Consolas" pitchFamily="49" charset="0"/>
                <a:cs typeface="Consolas" pitchFamily="49" charset="0"/>
              </a:rPr>
              <a:t>Exception </a:t>
            </a:r>
            <a:r>
              <a:rPr lang="en-US" sz="2800" b="1" noProof="1">
                <a:solidFill>
                  <a:schemeClr val="tx2"/>
                </a:solidFill>
                <a:latin typeface="Consolas" pitchFamily="49" charset="0"/>
                <a:cs typeface="Consolas" pitchFamily="49" charset="0"/>
              </a:rPr>
              <a:t>{</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public TankException(String msg) {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super(msg)</a:t>
            </a:r>
            <a:r>
              <a:rPr lang="en-US" sz="2800" b="1" noProof="1">
                <a:solidFill>
                  <a:schemeClr val="tx2"/>
                </a:solidFill>
                <a:latin typeface="Consolas" pitchFamily="49" charset="0"/>
              </a:rPr>
              <a:t>;</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  }</a:t>
            </a:r>
          </a:p>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a:t>
            </a:r>
          </a:p>
        </p:txBody>
      </p:sp>
      <p:sp>
        <p:nvSpPr>
          <p:cNvPr id="10" name="Rectangle 9"/>
          <p:cNvSpPr>
            <a:spLocks noChangeArrowheads="1"/>
          </p:cNvSpPr>
          <p:nvPr/>
        </p:nvSpPr>
        <p:spPr bwMode="auto">
          <a:xfrm>
            <a:off x="607363" y="5679000"/>
            <a:ext cx="10588310" cy="523220"/>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2800" b="1" noProof="1">
                <a:solidFill>
                  <a:schemeClr val="tx2"/>
                </a:solidFill>
                <a:latin typeface="Consolas" pitchFamily="49" charset="0"/>
                <a:cs typeface="Consolas" pitchFamily="49" charset="0"/>
              </a:rPr>
              <a:t>throw new </a:t>
            </a:r>
            <a:r>
              <a:rPr lang="en-US" sz="2800" b="1" noProof="1">
                <a:solidFill>
                  <a:schemeClr val="bg1"/>
                </a:solidFill>
                <a:latin typeface="Consolas" pitchFamily="49" charset="0"/>
                <a:cs typeface="Consolas" pitchFamily="49" charset="0"/>
              </a:rPr>
              <a:t>TankException</a:t>
            </a:r>
            <a:r>
              <a:rPr lang="en-US" sz="2800" b="1" noProof="1">
                <a:solidFill>
                  <a:schemeClr val="tx2"/>
                </a:solidFill>
                <a:latin typeface="Consolas" pitchFamily="49" charset="0"/>
                <a:cs typeface="Consolas" pitchFamily="49" charset="0"/>
              </a:rPr>
              <a:t>("Not enough fuel to travel");</a:t>
            </a:r>
          </a:p>
        </p:txBody>
      </p:sp>
    </p:spTree>
    <p:extLst>
      <p:ext uri="{BB962C8B-B14F-4D97-AF65-F5344CB8AC3E}">
        <p14:creationId xmlns:p14="http://schemas.microsoft.com/office/powerpoint/2010/main" val="7325577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688"/>
            <a:ext cx="7579238" cy="4771126"/>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20275"/>
            <a:ext cx="8630747" cy="529895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ko-KR" altLang="en-US" sz="2398"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ko-KR" altLang="en-US" sz="2398">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ko-KR" altLang="en-US" sz="2398">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82"/>
            <a:ext cx="2881926" cy="3118969"/>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7086" y="1607188"/>
            <a:ext cx="11811941" cy="5199712"/>
          </a:xfrm>
          <a:prstGeom prst="rect">
            <a:avLst/>
          </a:prstGeom>
        </p:spPr>
        <p:txBody>
          <a:bodyPr vert="horz" lIns="107972" tIns="35991" rIns="107972" bIns="35991"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456778" indent="-456778" defTabSz="1218072">
              <a:lnSpc>
                <a:spcPct val="100000"/>
              </a:lnSpc>
              <a:buClr>
                <a:srgbClr val="FFFFFF"/>
              </a:buClr>
              <a:defRPr/>
            </a:pPr>
            <a:endParaRPr lang="en-US" sz="2799" dirty="0">
              <a:solidFill>
                <a:schemeClr val="bg2"/>
              </a:solidFill>
              <a:latin typeface="Calibri" panose="020F0502020204030204"/>
            </a:endParaRPr>
          </a:p>
        </p:txBody>
      </p:sp>
      <p:sp>
        <p:nvSpPr>
          <p:cNvPr id="2" name="Rectangle 1"/>
          <p:cNvSpPr/>
          <p:nvPr/>
        </p:nvSpPr>
        <p:spPr>
          <a:xfrm>
            <a:off x="700690" y="1752601"/>
            <a:ext cx="7984954" cy="3939540"/>
          </a:xfrm>
          <a:prstGeom prst="rect">
            <a:avLst/>
          </a:prstGeom>
        </p:spPr>
        <p:txBody>
          <a:bodyPr wrap="square">
            <a:spAutoFit/>
          </a:bodyPr>
          <a:lstStyle/>
          <a:p>
            <a:pPr marL="457063" indent="-457063">
              <a:buFont typeface="Wingdings" panose="05000000000000000000" pitchFamily="2" charset="2"/>
              <a:buChar char="§"/>
            </a:pPr>
            <a:r>
              <a:rPr lang="bg-BG" sz="3600" dirty="0">
                <a:solidFill>
                  <a:schemeClr val="bg2"/>
                </a:solidFill>
              </a:rPr>
              <a:t>Изключенията осигуряват </a:t>
            </a:r>
            <a:r>
              <a:rPr lang="bg-BG" sz="3600" b="1" dirty="0">
                <a:solidFill>
                  <a:schemeClr val="bg1"/>
                </a:solidFill>
              </a:rPr>
              <a:t>гъвкав</a:t>
            </a:r>
            <a:r>
              <a:rPr lang="en-US" sz="3600" dirty="0">
                <a:solidFill>
                  <a:schemeClr val="bg2"/>
                </a:solidFill>
              </a:rPr>
              <a:t> </a:t>
            </a:r>
            <a:r>
              <a:rPr lang="bg-BG" sz="3600" dirty="0">
                <a:solidFill>
                  <a:schemeClr val="bg2"/>
                </a:solidFill>
              </a:rPr>
              <a:t>механизъм за обработка на грешки</a:t>
            </a:r>
            <a:endParaRPr lang="en-US" sz="3600" dirty="0">
              <a:solidFill>
                <a:schemeClr val="bg2"/>
              </a:solidFill>
            </a:endParaRPr>
          </a:p>
          <a:p>
            <a:pPr marL="457063" indent="-457063">
              <a:buFont typeface="Wingdings" panose="05000000000000000000" pitchFamily="2" charset="2"/>
              <a:buChar char="§"/>
            </a:pPr>
            <a:r>
              <a:rPr lang="ru-RU" sz="3600" dirty="0">
                <a:solidFill>
                  <a:schemeClr val="bg2"/>
                </a:solidFill>
              </a:rPr>
              <a:t>Необработените изключения причиняват съобщения за грешка</a:t>
            </a:r>
          </a:p>
          <a:p>
            <a:pPr marL="457063" indent="-457063">
              <a:buFont typeface="Wingdings" panose="05000000000000000000" pitchFamily="2" charset="2"/>
              <a:buChar char="§"/>
            </a:pPr>
            <a:r>
              <a:rPr lang="en-US" sz="3600" b="1" dirty="0">
                <a:solidFill>
                  <a:schemeClr val="bg1"/>
                </a:solidFill>
                <a:latin typeface="Consolas" panose="020B0609020204030204" pitchFamily="49" charset="0"/>
              </a:rPr>
              <a:t>try-finally</a:t>
            </a:r>
            <a:r>
              <a:rPr lang="en-US" sz="3600" dirty="0">
                <a:solidFill>
                  <a:schemeClr val="bg2"/>
                </a:solidFill>
              </a:rPr>
              <a:t> </a:t>
            </a:r>
            <a:r>
              <a:rPr lang="ru-RU" sz="3600" dirty="0">
                <a:solidFill>
                  <a:schemeClr val="bg2"/>
                </a:solidFill>
              </a:rPr>
              <a:t>гарантира, че даден кодов блок винаги се изпълнява</a:t>
            </a:r>
            <a:endParaRPr lang="en-US" sz="3600" dirty="0">
              <a:solidFill>
                <a:schemeClr val="bg2"/>
              </a:solidFill>
            </a:endParaRPr>
          </a:p>
          <a:p>
            <a:pPr marL="914263" lvl="1" indent="-457063">
              <a:buClr>
                <a:schemeClr val="bg2"/>
              </a:buClr>
              <a:buFont typeface="Wingdings" panose="05000000000000000000" pitchFamily="2" charset="2"/>
              <a:buChar char="§"/>
            </a:pPr>
            <a:r>
              <a:rPr lang="ru-RU" sz="3400" dirty="0">
                <a:solidFill>
                  <a:schemeClr val="bg2"/>
                </a:solidFill>
              </a:rPr>
              <a:t>Дори когато е хвърлено изключение</a:t>
            </a:r>
            <a:endParaRPr lang="en-US" sz="3400" dirty="0">
              <a:solidFill>
                <a:schemeClr val="bg2"/>
              </a:solidFill>
            </a:endParaRPr>
          </a:p>
        </p:txBody>
      </p:sp>
      <p:sp>
        <p:nvSpPr>
          <p:cNvPr id="16" name="Slide Number">
            <a:extLst>
              <a:ext uri="{FF2B5EF4-FFF2-40B4-BE49-F238E27FC236}">
                <a16:creationId xmlns:a16="http://schemas.microsoft.com/office/drawing/2014/main" id="{C95DB065-4CC2-4091-80D5-5C2023AA855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231</a:t>
            </a:fld>
            <a:endParaRPr lang="en-US" noProof="0" dirty="0"/>
          </a:p>
        </p:txBody>
      </p:sp>
    </p:spTree>
    <p:extLst>
      <p:ext uri="{BB962C8B-B14F-4D97-AF65-F5344CB8AC3E}">
        <p14:creationId xmlns:p14="http://schemas.microsoft.com/office/powerpoint/2010/main" val="1447110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Autofit/>
          </a:bodyPr>
          <a:lstStyle/>
          <a:p>
            <a:pPr>
              <a:spcAft>
                <a:spcPts val="0"/>
              </a:spcAft>
            </a:pPr>
            <a:r>
              <a:rPr lang="bg-BG" sz="4400" dirty="0"/>
              <a:t>Създаване на солиден софтуер</a:t>
            </a:r>
            <a:endParaRPr lang="en-US" sz="3000" dirty="0"/>
          </a:p>
        </p:txBody>
      </p:sp>
      <p:sp>
        <p:nvSpPr>
          <p:cNvPr id="5" name="Title 4"/>
          <p:cNvSpPr>
            <a:spLocks noGrp="1"/>
          </p:cNvSpPr>
          <p:nvPr>
            <p:ph type="title"/>
          </p:nvPr>
        </p:nvSpPr>
        <p:spPr/>
        <p:txBody>
          <a:bodyPr>
            <a:normAutofit fontScale="90000"/>
          </a:bodyPr>
          <a:lstStyle/>
          <a:p>
            <a:r>
              <a:rPr lang="en-US" sz="6000" dirty="0"/>
              <a:t>Unit Testing/</a:t>
            </a:r>
            <a:r>
              <a:rPr lang="bg-BG" sz="6000" dirty="0"/>
              <a:t>Единично тестване</a:t>
            </a:r>
            <a:endParaRPr lang="en-US" sz="6000" dirty="0"/>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a:hlinkClick r:id="rId3"/>
              </a:rPr>
              <a:t>https://softuni.bg</a:t>
            </a:r>
            <a:endParaRPr lang="en-US" dirty="0"/>
          </a:p>
        </p:txBody>
      </p:sp>
      <p:sp>
        <p:nvSpPr>
          <p:cNvPr id="3" name="Text Placeholder 2"/>
          <p:cNvSpPr>
            <a:spLocks noGrp="1"/>
          </p:cNvSpPr>
          <p:nvPr>
            <p:ph type="body" sz="quarter" idx="19"/>
          </p:nvPr>
        </p:nvSpPr>
        <p:spPr>
          <a:xfrm>
            <a:off x="672561" y="4641738"/>
            <a:ext cx="2950749" cy="976925"/>
          </a:xfrm>
        </p:spPr>
        <p:txBody>
          <a:bodyPr/>
          <a:lstStyle/>
          <a:p>
            <a:r>
              <a:rPr lang="en-US" dirty="0"/>
              <a:t>SoftUni Team</a:t>
            </a:r>
          </a:p>
          <a:p>
            <a:endParaRPr lang="bg-BG" dirty="0"/>
          </a:p>
        </p:txBody>
      </p:sp>
      <p:sp>
        <p:nvSpPr>
          <p:cNvPr id="4" name="Text Placeholder 3"/>
          <p:cNvSpPr>
            <a:spLocks noGrp="1"/>
          </p:cNvSpPr>
          <p:nvPr>
            <p:ph type="body" sz="quarter" idx="20"/>
          </p:nvPr>
        </p:nvSpPr>
        <p:spPr>
          <a:xfrm>
            <a:off x="672561" y="5167309"/>
            <a:ext cx="2950749" cy="847659"/>
          </a:xfrm>
        </p:spPr>
        <p:txBody>
          <a:bodyPr/>
          <a:lstStyle/>
          <a:p>
            <a:r>
              <a:rPr lang="en-US" dirty="0"/>
              <a:t>Technical Trainers</a:t>
            </a:r>
          </a:p>
          <a:p>
            <a:endParaRPr lang="bg-BG" dirty="0"/>
          </a:p>
        </p:txBody>
      </p:sp>
      <p:grpSp>
        <p:nvGrpSpPr>
          <p:cNvPr id="7" name="Group 6">
            <a:extLst>
              <a:ext uri="{FF2B5EF4-FFF2-40B4-BE49-F238E27FC236}">
                <a16:creationId xmlns:a16="http://schemas.microsoft.com/office/drawing/2014/main" id="{ED9F1BDA-F97C-4297-B733-9377B9EBC4AA}"/>
              </a:ext>
            </a:extLst>
          </p:cNvPr>
          <p:cNvGrpSpPr/>
          <p:nvPr/>
        </p:nvGrpSpPr>
        <p:grpSpPr>
          <a:xfrm>
            <a:off x="554182" y="3127574"/>
            <a:ext cx="2725769" cy="1224857"/>
            <a:chOff x="3954672" y="2553477"/>
            <a:chExt cx="4282656" cy="1729714"/>
          </a:xfrm>
        </p:grpSpPr>
        <p:grpSp>
          <p:nvGrpSpPr>
            <p:cNvPr id="13" name="Group 12"/>
            <p:cNvGrpSpPr/>
            <p:nvPr/>
          </p:nvGrpSpPr>
          <p:grpSpPr>
            <a:xfrm>
              <a:off x="3954672" y="2613531"/>
              <a:ext cx="1786155" cy="1600500"/>
              <a:chOff x="9845969" y="4403679"/>
              <a:chExt cx="1564686" cy="1447800"/>
            </a:xfrm>
          </p:grpSpPr>
          <p:sp>
            <p:nvSpPr>
              <p:cNvPr id="30" name="Oval 29"/>
              <p:cNvSpPr/>
              <p:nvPr/>
            </p:nvSpPr>
            <p:spPr>
              <a:xfrm>
                <a:off x="9904412" y="4403679"/>
                <a:ext cx="1447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31" name="Picture 3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45969" y="4411479"/>
                <a:ext cx="1564686" cy="1440000"/>
              </a:xfrm>
              <a:prstGeom prst="rect">
                <a:avLst/>
              </a:prstGeom>
            </p:spPr>
          </p:pic>
        </p:grpSp>
        <p:grpSp>
          <p:nvGrpSpPr>
            <p:cNvPr id="15" name="Group 14"/>
            <p:cNvGrpSpPr/>
            <p:nvPr/>
          </p:nvGrpSpPr>
          <p:grpSpPr>
            <a:xfrm>
              <a:off x="6584603" y="2553477"/>
              <a:ext cx="1652725" cy="1729714"/>
              <a:chOff x="9542415" y="4380964"/>
              <a:chExt cx="1733597" cy="1873556"/>
            </a:xfrm>
          </p:grpSpPr>
          <p:grpSp>
            <p:nvGrpSpPr>
              <p:cNvPr id="23" name="Group 22"/>
              <p:cNvGrpSpPr/>
              <p:nvPr/>
            </p:nvGrpSpPr>
            <p:grpSpPr>
              <a:xfrm rot="5400000">
                <a:off x="9472436" y="4450943"/>
                <a:ext cx="1873556" cy="1733597"/>
                <a:chOff x="9845969" y="4403679"/>
                <a:chExt cx="1564686" cy="1447800"/>
              </a:xfrm>
            </p:grpSpPr>
            <p:sp>
              <p:nvSpPr>
                <p:cNvPr id="28" name="Oval 27"/>
                <p:cNvSpPr/>
                <p:nvPr/>
              </p:nvSpPr>
              <p:spPr>
                <a:xfrm>
                  <a:off x="9904412" y="4403679"/>
                  <a:ext cx="14478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29" name="Picture 2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845969" y="4411479"/>
                  <a:ext cx="1564686" cy="1440000"/>
                </a:xfrm>
                <a:prstGeom prst="rect">
                  <a:avLst/>
                </a:prstGeom>
              </p:spPr>
            </p:pic>
          </p:grpSp>
          <p:cxnSp>
            <p:nvCxnSpPr>
              <p:cNvPr id="24" name="Straight Connector 23"/>
              <p:cNvCxnSpPr/>
              <p:nvPr/>
            </p:nvCxnSpPr>
            <p:spPr>
              <a:xfrm flipH="1">
                <a:off x="10824676" y="5106363"/>
                <a:ext cx="91242" cy="1293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10822395" y="5388452"/>
                <a:ext cx="91242" cy="1293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flipV="1">
                <a:off x="10824676" y="5106363"/>
                <a:ext cx="91242" cy="1293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flipV="1">
                <a:off x="10822395" y="5383890"/>
                <a:ext cx="91242" cy="129319"/>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6" name="Arrow: Down 21"/>
            <p:cNvSpPr/>
            <p:nvPr/>
          </p:nvSpPr>
          <p:spPr>
            <a:xfrm rot="16200000">
              <a:off x="5983016" y="3195475"/>
              <a:ext cx="359397" cy="534205"/>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2800" b="1" dirty="0">
                <a:solidFill>
                  <a:srgbClr val="FFFFFF"/>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1657381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noChangeArrowheads="1"/>
          </p:cNvSpPr>
          <p:nvPr>
            <p:ph type="body" sz="quarter" idx="10"/>
          </p:nvPr>
        </p:nvSpPr>
        <p:spPr/>
        <p:txBody>
          <a:bodyPr>
            <a:normAutofit/>
          </a:bodyPr>
          <a:lstStyle/>
          <a:p>
            <a:pPr marL="514350" indent="-514350">
              <a:lnSpc>
                <a:spcPct val="110000"/>
              </a:lnSpc>
              <a:buFont typeface="+mj-lt"/>
              <a:buAutoNum type="arabicPeriod"/>
            </a:pPr>
            <a:r>
              <a:rPr lang="bg-BG" dirty="0"/>
              <a:t>Седем принципа на тестване</a:t>
            </a:r>
            <a:endParaRPr lang="en-GB" dirty="0"/>
          </a:p>
          <a:p>
            <a:pPr marL="514350" indent="-514350">
              <a:lnSpc>
                <a:spcPct val="110000"/>
              </a:lnSpc>
              <a:buFont typeface="+mj-lt"/>
              <a:buAutoNum type="arabicPeriod"/>
            </a:pPr>
            <a:r>
              <a:rPr lang="bg-BG" dirty="0"/>
              <a:t>Какаво е юнит тестване</a:t>
            </a:r>
            <a:r>
              <a:rPr lang="en-GB" dirty="0"/>
              <a:t>?</a:t>
            </a:r>
          </a:p>
          <a:p>
            <a:pPr marL="761946" lvl="1" indent="-457200">
              <a:lnSpc>
                <a:spcPct val="110000"/>
              </a:lnSpc>
            </a:pPr>
            <a:r>
              <a:rPr lang="en-GB" dirty="0"/>
              <a:t>Unit Testing Frameworks - JUnit</a:t>
            </a:r>
          </a:p>
          <a:p>
            <a:pPr marL="761946" lvl="1" indent="-457200">
              <a:lnSpc>
                <a:spcPct val="110000"/>
              </a:lnSpc>
            </a:pPr>
            <a:r>
              <a:rPr lang="en-GB" dirty="0"/>
              <a:t>3A Pattern</a:t>
            </a:r>
          </a:p>
          <a:p>
            <a:pPr marL="286030" indent="-514350">
              <a:lnSpc>
                <a:spcPct val="110000"/>
              </a:lnSpc>
              <a:buFont typeface="+mj-lt"/>
              <a:buAutoNum type="arabicPeriod"/>
            </a:pPr>
            <a:r>
              <a:rPr lang="bg-BG" dirty="0"/>
              <a:t>Добри практитки</a:t>
            </a:r>
            <a:endParaRPr lang="en-GB" dirty="0"/>
          </a:p>
          <a:p>
            <a:pPr marL="514350" indent="-514350">
              <a:lnSpc>
                <a:spcPct val="110000"/>
              </a:lnSpc>
              <a:buFont typeface="+mj-lt"/>
              <a:buAutoNum type="arabicPeriod"/>
            </a:pPr>
            <a:r>
              <a:rPr lang="bg-BG" dirty="0"/>
              <a:t>Инжектиране на зависимост</a:t>
            </a:r>
          </a:p>
          <a:p>
            <a:pPr marL="514350" indent="-514350">
              <a:lnSpc>
                <a:spcPct val="110000"/>
              </a:lnSpc>
              <a:buFont typeface="+mj-lt"/>
              <a:buAutoNum type="arabicPeriod"/>
            </a:pPr>
            <a:r>
              <a:rPr lang="bg-BG" dirty="0"/>
              <a:t>Мокинг</a:t>
            </a:r>
            <a:r>
              <a:rPr lang="en-GB" dirty="0"/>
              <a:t> and Mock </a:t>
            </a:r>
            <a:r>
              <a:rPr lang="bg-BG" dirty="0"/>
              <a:t>обекти</a:t>
            </a:r>
            <a:endParaRPr lang="en-GB" dirty="0"/>
          </a:p>
        </p:txBody>
      </p:sp>
      <p:sp>
        <p:nvSpPr>
          <p:cNvPr id="423938" name="Rectangle 2"/>
          <p:cNvSpPr>
            <a:spLocks noGrp="1" noChangeArrowheads="1"/>
          </p:cNvSpPr>
          <p:nvPr>
            <p:ph type="title"/>
          </p:nvPr>
        </p:nvSpPr>
        <p:spPr/>
        <p:txBody>
          <a:bodyPr/>
          <a:lstStyle/>
          <a:p>
            <a:r>
              <a:rPr lang="bg-BG" dirty="0"/>
              <a:t>Съдържание</a:t>
            </a:r>
          </a:p>
        </p:txBody>
      </p:sp>
      <p:pic>
        <p:nvPicPr>
          <p:cNvPr id="6" name="Picture 5" descr="A drawing of a cartoon character&#10;&#10;Description generated with high confidence">
            <a:extLst>
              <a:ext uri="{FF2B5EF4-FFF2-40B4-BE49-F238E27FC236}">
                <a16:creationId xmlns:a16="http://schemas.microsoft.com/office/drawing/2014/main" id="{8A4321C1-0DAC-40C4-A4A0-54B7CB929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24660" y="1371601"/>
            <a:ext cx="3572162" cy="4385137"/>
          </a:xfrm>
          <a:prstGeom prst="rect">
            <a:avLst/>
          </a:prstGeom>
        </p:spPr>
      </p:pic>
      <p:sp>
        <p:nvSpPr>
          <p:cNvPr id="7" name="Slide Number">
            <a:extLst>
              <a:ext uri="{FF2B5EF4-FFF2-40B4-BE49-F238E27FC236}">
                <a16:creationId xmlns:a16="http://schemas.microsoft.com/office/drawing/2014/main" id="{B59ED70D-B8DA-49FF-BFD9-908863DBA0E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233</a:t>
            </a:fld>
            <a:endParaRPr lang="en-US" noProof="0" dirty="0"/>
          </a:p>
        </p:txBody>
      </p:sp>
    </p:spTree>
    <p:extLst>
      <p:ext uri="{BB962C8B-B14F-4D97-AF65-F5344CB8AC3E}">
        <p14:creationId xmlns:p14="http://schemas.microsoft.com/office/powerpoint/2010/main" val="1996571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93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393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393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393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393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39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5815" y="857793"/>
            <a:ext cx="3725573" cy="3702552"/>
          </a:xfrm>
          <a:prstGeom prst="rect">
            <a:avLst/>
          </a:prstGeom>
        </p:spPr>
      </p:pic>
      <p:sp>
        <p:nvSpPr>
          <p:cNvPr id="4" name="Title 3">
            <a:extLst>
              <a:ext uri="{FF2B5EF4-FFF2-40B4-BE49-F238E27FC236}">
                <a16:creationId xmlns:a16="http://schemas.microsoft.com/office/drawing/2014/main" id="{E3AFB5E5-E137-4940-AFF2-97311450BF54}"/>
              </a:ext>
            </a:extLst>
          </p:cNvPr>
          <p:cNvSpPr>
            <a:spLocks noGrp="1"/>
          </p:cNvSpPr>
          <p:nvPr>
            <p:ph type="title" sz="quarter" idx="10"/>
          </p:nvPr>
        </p:nvSpPr>
        <p:spPr/>
        <p:txBody>
          <a:bodyPr/>
          <a:lstStyle/>
          <a:p>
            <a:r>
              <a:rPr lang="en-US"/>
              <a:t>Seven Testing Principles</a:t>
            </a:r>
          </a:p>
        </p:txBody>
      </p:sp>
    </p:spTree>
    <p:extLst>
      <p:ext uri="{BB962C8B-B14F-4D97-AF65-F5344CB8AC3E}">
        <p14:creationId xmlns:p14="http://schemas.microsoft.com/office/powerpoint/2010/main" val="19580283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62766" y="1210663"/>
            <a:ext cx="10129234" cy="5546589"/>
          </a:xfrm>
        </p:spPr>
        <p:txBody>
          <a:bodyPr/>
          <a:lstStyle/>
          <a:p>
            <a:pPr>
              <a:lnSpc>
                <a:spcPct val="100000"/>
              </a:lnSpc>
              <a:buSzPct val="90000"/>
            </a:pPr>
            <a:r>
              <a:rPr lang="ru-RU" dirty="0"/>
              <a:t>Тестването зависи от контекста</a:t>
            </a:r>
          </a:p>
          <a:p>
            <a:pPr lvl="2">
              <a:lnSpc>
                <a:spcPct val="100000"/>
              </a:lnSpc>
              <a:buSzPct val="90000"/>
            </a:pPr>
            <a:r>
              <a:rPr lang="ru-RU" dirty="0"/>
              <a:t>Тестването се извършва по различен начин при </a:t>
            </a:r>
            <a:r>
              <a:rPr lang="bg-BG" b="1" dirty="0">
                <a:solidFill>
                  <a:schemeClr val="bg1"/>
                </a:solidFill>
              </a:rPr>
              <a:t>различен контекст</a:t>
            </a:r>
            <a:endParaRPr lang="en-US" dirty="0">
              <a:solidFill>
                <a:schemeClr val="tx2">
                  <a:lumMod val="75000"/>
                </a:schemeClr>
              </a:solidFill>
            </a:endParaRPr>
          </a:p>
          <a:p>
            <a:pPr>
              <a:lnSpc>
                <a:spcPct val="100000"/>
              </a:lnSpc>
            </a:pPr>
            <a:r>
              <a:rPr lang="bg-BG" dirty="0"/>
              <a:t>Например</a:t>
            </a:r>
            <a:r>
              <a:rPr lang="en-US" dirty="0"/>
              <a:t>: </a:t>
            </a:r>
          </a:p>
          <a:p>
            <a:pPr lvl="1">
              <a:lnSpc>
                <a:spcPct val="100000"/>
              </a:lnSpc>
            </a:pPr>
            <a:r>
              <a:rPr lang="ru-RU" dirty="0"/>
              <a:t>Критичният за безопасността </a:t>
            </a:r>
          </a:p>
          <a:p>
            <a:pPr marL="442912" lvl="1" indent="0">
              <a:lnSpc>
                <a:spcPct val="100000"/>
              </a:lnSpc>
              <a:buNone/>
            </a:pPr>
            <a:r>
              <a:rPr lang="ru-RU" dirty="0"/>
              <a:t>софтуер се тества по различен </a:t>
            </a:r>
          </a:p>
          <a:p>
            <a:pPr marL="442912" lvl="1" indent="0">
              <a:lnSpc>
                <a:spcPct val="100000"/>
              </a:lnSpc>
              <a:buNone/>
            </a:pPr>
            <a:r>
              <a:rPr lang="ru-RU" dirty="0"/>
              <a:t>начин от сайт за електронна</a:t>
            </a:r>
          </a:p>
          <a:p>
            <a:pPr marL="442912" lvl="1" indent="0">
              <a:lnSpc>
                <a:spcPct val="100000"/>
              </a:lnSpc>
              <a:buNone/>
            </a:pPr>
            <a:r>
              <a:rPr lang="ru-RU" dirty="0"/>
              <a:t> търговия</a:t>
            </a:r>
            <a:endParaRPr lang="en-US" dirty="0"/>
          </a:p>
        </p:txBody>
      </p:sp>
      <p:sp>
        <p:nvSpPr>
          <p:cNvPr id="2" name="Title 1"/>
          <p:cNvSpPr>
            <a:spLocks noGrp="1"/>
          </p:cNvSpPr>
          <p:nvPr>
            <p:ph type="title"/>
          </p:nvPr>
        </p:nvSpPr>
        <p:spPr/>
        <p:txBody>
          <a:bodyPr/>
          <a:lstStyle/>
          <a:p>
            <a:r>
              <a:rPr lang="bg-BG" dirty="0"/>
              <a:t>Седем принципа на тестване</a:t>
            </a:r>
            <a:r>
              <a:rPr lang="en-US" dirty="0"/>
              <a:t>(1)</a:t>
            </a:r>
          </a:p>
        </p:txBody>
      </p:sp>
      <p:pic>
        <p:nvPicPr>
          <p:cNvPr id="614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636948" y="3549057"/>
            <a:ext cx="3116082" cy="2844313"/>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a:extLst>
              <a:ext uri="{FF2B5EF4-FFF2-40B4-BE49-F238E27FC236}">
                <a16:creationId xmlns:a16="http://schemas.microsoft.com/office/drawing/2014/main" id="{4D350948-DA28-4D9E-81A4-17534F8E66F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235</a:t>
            </a:fld>
            <a:endParaRPr lang="en-US" dirty="0"/>
          </a:p>
        </p:txBody>
      </p:sp>
    </p:spTree>
    <p:extLst>
      <p:ext uri="{BB962C8B-B14F-4D97-AF65-F5344CB8AC3E}">
        <p14:creationId xmlns:p14="http://schemas.microsoft.com/office/powerpoint/2010/main" val="15656294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vert="horz" lIns="108000" tIns="36000" rIns="108000" bIns="36000" rtlCol="0">
            <a:normAutofit/>
          </a:bodyPr>
          <a:lstStyle/>
          <a:p>
            <a:pPr>
              <a:lnSpc>
                <a:spcPct val="100000"/>
              </a:lnSpc>
              <a:buSzPct val="90000"/>
            </a:pPr>
            <a:r>
              <a:rPr lang="bg-BG" sz="3600" dirty="0"/>
              <a:t>Изчерпателното тестване е </a:t>
            </a:r>
            <a:r>
              <a:rPr lang="bg-BG" sz="3600" b="1" dirty="0">
                <a:solidFill>
                  <a:schemeClr val="bg1"/>
                </a:solidFill>
              </a:rPr>
              <a:t>невъзможно</a:t>
            </a:r>
            <a:endParaRPr lang="en-US" sz="3600" b="1" dirty="0">
              <a:solidFill>
                <a:schemeClr val="bg1"/>
              </a:solidFill>
            </a:endParaRPr>
          </a:p>
          <a:p>
            <a:pPr lvl="1">
              <a:lnSpc>
                <a:spcPct val="100000"/>
              </a:lnSpc>
            </a:pPr>
            <a:r>
              <a:rPr lang="ru-RU" sz="3400" dirty="0"/>
              <a:t>Всички комбинации от входове и предварителни условия обикновено са почти </a:t>
            </a:r>
            <a:r>
              <a:rPr lang="bg-BG" sz="3400" b="1" dirty="0">
                <a:solidFill>
                  <a:schemeClr val="bg1"/>
                </a:solidFill>
              </a:rPr>
              <a:t>безкраен брой</a:t>
            </a:r>
            <a:endParaRPr lang="en-US" sz="3400" b="1" dirty="0">
              <a:solidFill>
                <a:schemeClr val="bg1"/>
              </a:solidFill>
            </a:endParaRPr>
          </a:p>
          <a:p>
            <a:pPr lvl="1">
              <a:lnSpc>
                <a:spcPct val="100000"/>
              </a:lnSpc>
            </a:pPr>
            <a:r>
              <a:rPr lang="ru-RU" sz="3400" dirty="0"/>
              <a:t>Тестването на всичко не е възможно</a:t>
            </a:r>
          </a:p>
          <a:p>
            <a:pPr lvl="2">
              <a:lnSpc>
                <a:spcPct val="100000"/>
              </a:lnSpc>
            </a:pPr>
            <a:r>
              <a:rPr lang="ru-RU" sz="2800" dirty="0"/>
              <a:t>С изключение на тривиалните случаи</a:t>
            </a:r>
          </a:p>
          <a:p>
            <a:pPr lvl="1">
              <a:lnSpc>
                <a:spcPct val="100000"/>
              </a:lnSpc>
            </a:pPr>
            <a:r>
              <a:rPr lang="ru-RU" sz="3400" dirty="0"/>
              <a:t>Анализът на риска и приоритетите трябва да се използват за фокусиране на усилията за тестване</a:t>
            </a:r>
            <a:endParaRPr lang="en-US" sz="3400" dirty="0"/>
          </a:p>
        </p:txBody>
      </p:sp>
      <p:sp>
        <p:nvSpPr>
          <p:cNvPr id="2" name="Title 1"/>
          <p:cNvSpPr>
            <a:spLocks noGrp="1"/>
          </p:cNvSpPr>
          <p:nvPr>
            <p:ph type="title"/>
          </p:nvPr>
        </p:nvSpPr>
        <p:spPr/>
        <p:txBody>
          <a:bodyPr/>
          <a:lstStyle/>
          <a:p>
            <a:r>
              <a:rPr lang="bg-BG" dirty="0"/>
              <a:t>Седем принципа на тестване</a:t>
            </a:r>
            <a:r>
              <a:rPr lang="en-US" dirty="0"/>
              <a:t>(2)</a:t>
            </a:r>
          </a:p>
        </p:txBody>
      </p:sp>
      <p:sp>
        <p:nvSpPr>
          <p:cNvPr id="6" name="Slide Number">
            <a:extLst>
              <a:ext uri="{FF2B5EF4-FFF2-40B4-BE49-F238E27FC236}">
                <a16:creationId xmlns:a16="http://schemas.microsoft.com/office/drawing/2014/main" id="{D83571FA-F0BD-4DA4-B860-22EF22D31FB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236</a:t>
            </a:fld>
            <a:endParaRPr lang="en-US" noProof="0" dirty="0"/>
          </a:p>
        </p:txBody>
      </p:sp>
    </p:spTree>
    <p:extLst>
      <p:ext uri="{BB962C8B-B14F-4D97-AF65-F5344CB8AC3E}">
        <p14:creationId xmlns:p14="http://schemas.microsoft.com/office/powerpoint/2010/main" val="8066497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vert="horz" lIns="108000" tIns="36000" rIns="108000" bIns="36000" rtlCol="0">
            <a:normAutofit/>
          </a:bodyPr>
          <a:lstStyle/>
          <a:p>
            <a:pPr>
              <a:lnSpc>
                <a:spcPct val="100000"/>
              </a:lnSpc>
              <a:buSzPct val="90000"/>
            </a:pPr>
            <a:r>
              <a:rPr lang="ru-RU" sz="3600" dirty="0"/>
              <a:t>Групиране на дефекти</a:t>
            </a:r>
          </a:p>
          <a:p>
            <a:pPr lvl="1">
              <a:lnSpc>
                <a:spcPct val="100000"/>
              </a:lnSpc>
              <a:buSzPct val="90000"/>
            </a:pPr>
            <a:r>
              <a:rPr lang="ru-RU" sz="3400" dirty="0"/>
              <a:t>Усилията за изпитване трябва да бъдат насочени </a:t>
            </a:r>
            <a:r>
              <a:rPr lang="bg-BG" sz="3200" b="1" dirty="0">
                <a:solidFill>
                  <a:schemeClr val="bg1"/>
                </a:solidFill>
              </a:rPr>
              <a:t>пропорционално</a:t>
            </a:r>
            <a:r>
              <a:rPr lang="en-US" sz="3200" dirty="0"/>
              <a:t> </a:t>
            </a:r>
          </a:p>
          <a:p>
            <a:pPr lvl="2"/>
            <a:r>
              <a:rPr lang="ru-RU" sz="3200" dirty="0"/>
              <a:t>До очакваната и по-късно наблюдавана плътност на дефектите на модулите</a:t>
            </a:r>
            <a:endParaRPr lang="en-US" sz="3200" dirty="0"/>
          </a:p>
          <a:p>
            <a:pPr lvl="1">
              <a:lnSpc>
                <a:spcPct val="100000"/>
              </a:lnSpc>
            </a:pPr>
            <a:r>
              <a:rPr lang="bg-BG" sz="3400" dirty="0"/>
              <a:t>Малките числа на модулите обикновено съдържат </a:t>
            </a:r>
            <a:r>
              <a:rPr lang="bg-BG" sz="3400" b="1" dirty="0">
                <a:solidFill>
                  <a:schemeClr val="bg1"/>
                </a:solidFill>
              </a:rPr>
              <a:t>повечето от откритите дефекти </a:t>
            </a:r>
            <a:endParaRPr lang="en-US" sz="3400" dirty="0"/>
          </a:p>
          <a:p>
            <a:pPr lvl="2"/>
            <a:r>
              <a:rPr lang="ru-RU" sz="3200" dirty="0"/>
              <a:t>Отговорен за повечето от оперативните неуспехи</a:t>
            </a:r>
            <a:endParaRPr lang="en-US" sz="3200" dirty="0"/>
          </a:p>
        </p:txBody>
      </p:sp>
      <p:sp>
        <p:nvSpPr>
          <p:cNvPr id="2" name="Title 1"/>
          <p:cNvSpPr>
            <a:spLocks noGrp="1"/>
          </p:cNvSpPr>
          <p:nvPr>
            <p:ph type="title"/>
          </p:nvPr>
        </p:nvSpPr>
        <p:spPr/>
        <p:txBody>
          <a:bodyPr/>
          <a:lstStyle/>
          <a:p>
            <a:r>
              <a:rPr lang="bg-BG" dirty="0"/>
              <a:t>Седем принципа на тестване</a:t>
            </a:r>
            <a:r>
              <a:rPr lang="en-US" dirty="0"/>
              <a:t>(3)</a:t>
            </a:r>
          </a:p>
        </p:txBody>
      </p:sp>
      <p:sp>
        <p:nvSpPr>
          <p:cNvPr id="6" name="Slide Number">
            <a:extLst>
              <a:ext uri="{FF2B5EF4-FFF2-40B4-BE49-F238E27FC236}">
                <a16:creationId xmlns:a16="http://schemas.microsoft.com/office/drawing/2014/main" id="{C12F7415-1C97-4872-9728-9E92B5F8AD7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237</a:t>
            </a:fld>
            <a:endParaRPr lang="en-US" noProof="0" dirty="0"/>
          </a:p>
        </p:txBody>
      </p:sp>
    </p:spTree>
    <p:extLst>
      <p:ext uri="{BB962C8B-B14F-4D97-AF65-F5344CB8AC3E}">
        <p14:creationId xmlns:p14="http://schemas.microsoft.com/office/powerpoint/2010/main" val="24580124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vert="horz" lIns="108000" tIns="36000" rIns="108000" bIns="36000" rtlCol="0">
            <a:normAutofit/>
          </a:bodyPr>
          <a:lstStyle/>
          <a:p>
            <a:pPr>
              <a:lnSpc>
                <a:spcPct val="100000"/>
              </a:lnSpc>
              <a:buSzPct val="90000"/>
            </a:pPr>
            <a:r>
              <a:rPr lang="bg-BG" dirty="0"/>
              <a:t>Ранното тестване е </a:t>
            </a:r>
            <a:r>
              <a:rPr lang="bg-BG" b="1" dirty="0">
                <a:solidFill>
                  <a:schemeClr val="bg1"/>
                </a:solidFill>
              </a:rPr>
              <a:t>винаги за предпочитане</a:t>
            </a:r>
            <a:endParaRPr lang="en-US" b="1" dirty="0">
              <a:solidFill>
                <a:schemeClr val="bg1"/>
              </a:solidFill>
            </a:endParaRPr>
          </a:p>
          <a:p>
            <a:pPr lvl="1">
              <a:lnSpc>
                <a:spcPct val="100000"/>
              </a:lnSpc>
            </a:pPr>
            <a:r>
              <a:rPr lang="ru-RU" dirty="0"/>
              <a:t>Дейностите по тестване трябва да започнат възможно най-рано</a:t>
            </a:r>
          </a:p>
          <a:p>
            <a:pPr lvl="3">
              <a:lnSpc>
                <a:spcPct val="100000"/>
              </a:lnSpc>
            </a:pPr>
            <a:r>
              <a:rPr lang="ru-RU" dirty="0"/>
              <a:t>И трябва да се фокусира върху определени цели</a:t>
            </a:r>
          </a:p>
          <a:p>
            <a:pPr lvl="1">
              <a:lnSpc>
                <a:spcPct val="100000"/>
              </a:lnSpc>
            </a:pPr>
            <a:r>
              <a:rPr lang="ru-RU" dirty="0"/>
              <a:t>Колкото по-късно се открие грешка – толкова повече струва!</a:t>
            </a:r>
            <a:endParaRPr lang="en-US" dirty="0"/>
          </a:p>
        </p:txBody>
      </p:sp>
      <p:sp>
        <p:nvSpPr>
          <p:cNvPr id="2" name="Title 1"/>
          <p:cNvSpPr>
            <a:spLocks noGrp="1"/>
          </p:cNvSpPr>
          <p:nvPr>
            <p:ph type="title"/>
          </p:nvPr>
        </p:nvSpPr>
        <p:spPr/>
        <p:txBody>
          <a:bodyPr/>
          <a:lstStyle/>
          <a:p>
            <a:r>
              <a:rPr lang="bg-BG" dirty="0"/>
              <a:t>Седем принципа на тестване</a:t>
            </a:r>
            <a:r>
              <a:rPr lang="en-US" dirty="0"/>
              <a:t>(4)</a:t>
            </a:r>
          </a:p>
        </p:txBody>
      </p:sp>
      <p:pic>
        <p:nvPicPr>
          <p:cNvPr id="5" name="Picture 4" descr="Software Testi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261000" y="4303246"/>
            <a:ext cx="3976895" cy="2346358"/>
          </a:xfrm>
          <a:prstGeom prst="rect">
            <a:avLst/>
          </a:prstGeom>
          <a:ln>
            <a:noFill/>
          </a:ln>
          <a:effectLst>
            <a:outerShdw blurRad="292100" dist="139700" dir="2700000" algn="tl" rotWithShape="0">
              <a:srgbClr val="333333">
                <a:alpha val="65000"/>
              </a:srgbClr>
            </a:outerShdw>
          </a:effectLst>
        </p:spPr>
      </p:pic>
      <p:sp>
        <p:nvSpPr>
          <p:cNvPr id="7" name="Slide Number">
            <a:extLst>
              <a:ext uri="{FF2B5EF4-FFF2-40B4-BE49-F238E27FC236}">
                <a16:creationId xmlns:a16="http://schemas.microsoft.com/office/drawing/2014/main" id="{9DEE1641-1FB2-4B8C-A816-E6D3B3CA230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238</a:t>
            </a:fld>
            <a:endParaRPr lang="en-US" noProof="0" dirty="0"/>
          </a:p>
        </p:txBody>
      </p:sp>
    </p:spTree>
    <p:extLst>
      <p:ext uri="{BB962C8B-B14F-4D97-AF65-F5344CB8AC3E}">
        <p14:creationId xmlns:p14="http://schemas.microsoft.com/office/powerpoint/2010/main" val="36162245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lnSpc>
                <a:spcPct val="100000"/>
              </a:lnSpc>
              <a:buSzPct val="90000"/>
            </a:pPr>
            <a:r>
              <a:rPr lang="bg-BG" sz="3600" dirty="0"/>
              <a:t>Пестициден</a:t>
            </a:r>
            <a:r>
              <a:rPr lang="en-US" sz="3600" dirty="0"/>
              <a:t> </a:t>
            </a:r>
            <a:r>
              <a:rPr lang="bg-BG" sz="3600" dirty="0"/>
              <a:t>парадокс</a:t>
            </a:r>
            <a:endParaRPr lang="en-US" sz="3600" dirty="0"/>
          </a:p>
          <a:p>
            <a:pPr lvl="1">
              <a:lnSpc>
                <a:spcPct val="100000"/>
              </a:lnSpc>
            </a:pPr>
            <a:r>
              <a:rPr lang="bg-BG" sz="3400" dirty="0"/>
              <a:t>Едни и същи тестове </a:t>
            </a:r>
            <a:r>
              <a:rPr lang="bg-BG" sz="3400" b="1" dirty="0">
                <a:solidFill>
                  <a:schemeClr val="bg1"/>
                </a:solidFill>
              </a:rPr>
              <a:t>повтаряни отново и отново </a:t>
            </a:r>
            <a:r>
              <a:rPr lang="bg-BG" sz="3400" dirty="0"/>
              <a:t>губат </a:t>
            </a:r>
            <a:r>
              <a:rPr lang="bg-BG" sz="3400" b="1" dirty="0">
                <a:solidFill>
                  <a:schemeClr val="bg1"/>
                </a:solidFill>
              </a:rPr>
              <a:t>своята ефективост</a:t>
            </a:r>
            <a:endParaRPr lang="en-US" sz="3400" b="1" dirty="0">
              <a:solidFill>
                <a:schemeClr val="bg1"/>
              </a:solidFill>
            </a:endParaRPr>
          </a:p>
          <a:p>
            <a:pPr lvl="1">
              <a:lnSpc>
                <a:spcPct val="100000"/>
              </a:lnSpc>
            </a:pPr>
            <a:r>
              <a:rPr lang="bg-BG" sz="3400" dirty="0"/>
              <a:t>Предишни</a:t>
            </a:r>
            <a:r>
              <a:rPr lang="en-US" sz="3400" dirty="0"/>
              <a:t> </a:t>
            </a:r>
            <a:r>
              <a:rPr lang="bg-BG" sz="3400" b="1" dirty="0">
                <a:solidFill>
                  <a:schemeClr val="bg1"/>
                </a:solidFill>
              </a:rPr>
              <a:t>неоткрити</a:t>
            </a:r>
            <a:r>
              <a:rPr lang="en-US" sz="3400" dirty="0"/>
              <a:t> </a:t>
            </a:r>
            <a:r>
              <a:rPr lang="bg-BG" sz="3400" dirty="0"/>
              <a:t>дефекти остават </a:t>
            </a:r>
            <a:r>
              <a:rPr lang="bg-BG" sz="3400" b="1" dirty="0">
                <a:solidFill>
                  <a:schemeClr val="bg1"/>
                </a:solidFill>
              </a:rPr>
              <a:t>неоткрити</a:t>
            </a:r>
            <a:endParaRPr lang="en-US" sz="3400" b="1" dirty="0">
              <a:solidFill>
                <a:schemeClr val="bg1"/>
              </a:solidFill>
            </a:endParaRPr>
          </a:p>
          <a:p>
            <a:pPr lvl="1">
              <a:lnSpc>
                <a:spcPct val="100000"/>
              </a:lnSpc>
            </a:pPr>
            <a:r>
              <a:rPr lang="ru-RU" sz="3400" dirty="0"/>
              <a:t>Трябва да се разработят нови и модифицирани тестови случаи</a:t>
            </a:r>
            <a:endParaRPr lang="en-US" sz="3400" dirty="0"/>
          </a:p>
        </p:txBody>
      </p:sp>
      <p:sp>
        <p:nvSpPr>
          <p:cNvPr id="2" name="Title 1"/>
          <p:cNvSpPr>
            <a:spLocks noGrp="1"/>
          </p:cNvSpPr>
          <p:nvPr>
            <p:ph type="title"/>
          </p:nvPr>
        </p:nvSpPr>
        <p:spPr/>
        <p:txBody>
          <a:bodyPr/>
          <a:lstStyle/>
          <a:p>
            <a:r>
              <a:rPr lang="bg-BG" dirty="0"/>
              <a:t>Седем принципа на тестване</a:t>
            </a:r>
            <a:r>
              <a:rPr lang="en-US" dirty="0"/>
              <a:t>(5)</a:t>
            </a:r>
          </a:p>
        </p:txBody>
      </p:sp>
      <p:sp>
        <p:nvSpPr>
          <p:cNvPr id="6" name="Slide Number">
            <a:extLst>
              <a:ext uri="{FF2B5EF4-FFF2-40B4-BE49-F238E27FC236}">
                <a16:creationId xmlns:a16="http://schemas.microsoft.com/office/drawing/2014/main" id="{54CED961-00AB-426D-BC79-1DC427D9C27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239</a:t>
            </a:fld>
            <a:endParaRPr lang="en-US" noProof="0" dirty="0"/>
          </a:p>
        </p:txBody>
      </p:sp>
    </p:spTree>
    <p:extLst>
      <p:ext uri="{BB962C8B-B14F-4D97-AF65-F5344CB8AC3E}">
        <p14:creationId xmlns:p14="http://schemas.microsoft.com/office/powerpoint/2010/main" val="1096699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D9921BC-6598-4DFE-875D-C1D8C03DB9F0}"/>
              </a:ext>
            </a:extLst>
          </p:cNvPr>
          <p:cNvSpPr>
            <a:spLocks noGrp="1"/>
          </p:cNvSpPr>
          <p:nvPr>
            <p:ph type="body" sz="quarter" idx="10"/>
          </p:nvPr>
        </p:nvSpPr>
        <p:spPr>
          <a:xfrm>
            <a:off x="2075693" y="1108911"/>
            <a:ext cx="9677337" cy="5546589"/>
          </a:xfrm>
        </p:spPr>
        <p:txBody>
          <a:bodyPr>
            <a:normAutofit lnSpcReduction="10000"/>
          </a:bodyPr>
          <a:lstStyle/>
          <a:p>
            <a:r>
              <a:rPr lang="bg-BG" dirty="0"/>
              <a:t>Използва се за групиране на свързани класове</a:t>
            </a:r>
            <a:endParaRPr lang="en-US" dirty="0"/>
          </a:p>
          <a:p>
            <a:pPr lvl="1"/>
            <a:r>
              <a:rPr lang="bg-BG" dirty="0"/>
              <a:t>Като папка в файлова директория</a:t>
            </a:r>
            <a:endParaRPr lang="en-US" dirty="0"/>
          </a:p>
          <a:p>
            <a:r>
              <a:rPr lang="bg-BG" dirty="0"/>
              <a:t>Използваме пакетите за да избегнем конфликти в имената и да напишем по-добре поддържан код</a:t>
            </a:r>
            <a:endParaRPr lang="en-US" dirty="0"/>
          </a:p>
          <a:p>
            <a:r>
              <a:rPr lang="bg-BG" dirty="0"/>
              <a:t>Пакетите са разделени на две категории</a:t>
            </a:r>
            <a:r>
              <a:rPr lang="en-US" dirty="0"/>
              <a:t>:</a:t>
            </a:r>
          </a:p>
          <a:p>
            <a:pPr lvl="1">
              <a:buClr>
                <a:schemeClr val="tx1"/>
              </a:buClr>
            </a:pPr>
            <a:r>
              <a:rPr lang="bg-BG" b="1" dirty="0">
                <a:solidFill>
                  <a:schemeClr val="bg1"/>
                </a:solidFill>
              </a:rPr>
              <a:t>Вградени пакети</a:t>
            </a:r>
            <a:r>
              <a:rPr lang="en-US" dirty="0"/>
              <a:t>(</a:t>
            </a:r>
            <a:r>
              <a:rPr lang="bg-BG" dirty="0"/>
              <a:t>пакети от </a:t>
            </a:r>
            <a:r>
              <a:rPr lang="en-US" b="1" dirty="0">
                <a:solidFill>
                  <a:schemeClr val="bg1"/>
                </a:solidFill>
              </a:rPr>
              <a:t>Java API</a:t>
            </a:r>
            <a:r>
              <a:rPr lang="en-US" dirty="0"/>
              <a:t>)</a:t>
            </a:r>
          </a:p>
          <a:p>
            <a:pPr lvl="1"/>
            <a:r>
              <a:rPr lang="bg-BG" dirty="0"/>
              <a:t>Дефинирани от потребителя пакети </a:t>
            </a:r>
            <a:r>
              <a:rPr lang="en-US" dirty="0"/>
              <a:t>(</a:t>
            </a:r>
            <a:r>
              <a:rPr lang="bg-BG" dirty="0"/>
              <a:t>създаване на собсвени пакети</a:t>
            </a:r>
            <a:r>
              <a:rPr lang="en-US" dirty="0"/>
              <a:t>)</a:t>
            </a:r>
          </a:p>
        </p:txBody>
      </p:sp>
      <p:sp>
        <p:nvSpPr>
          <p:cNvPr id="4" name="Title 3">
            <a:extLst>
              <a:ext uri="{FF2B5EF4-FFF2-40B4-BE49-F238E27FC236}">
                <a16:creationId xmlns:a16="http://schemas.microsoft.com/office/drawing/2014/main" id="{0F999633-6B7F-4054-B45F-4B2D71B4FA5F}"/>
              </a:ext>
            </a:extLst>
          </p:cNvPr>
          <p:cNvSpPr>
            <a:spLocks noGrp="1"/>
          </p:cNvSpPr>
          <p:nvPr>
            <p:ph type="title"/>
          </p:nvPr>
        </p:nvSpPr>
        <p:spPr/>
        <p:txBody>
          <a:bodyPr/>
          <a:lstStyle/>
          <a:p>
            <a:r>
              <a:rPr lang="bg-BG" dirty="0"/>
              <a:t>Пакети в </a:t>
            </a:r>
            <a:r>
              <a:rPr lang="en-US" dirty="0"/>
              <a:t>Java</a:t>
            </a:r>
          </a:p>
        </p:txBody>
      </p:sp>
      <p:sp>
        <p:nvSpPr>
          <p:cNvPr id="6" name="Slide Number">
            <a:extLst>
              <a:ext uri="{FF2B5EF4-FFF2-40B4-BE49-F238E27FC236}">
                <a16:creationId xmlns:a16="http://schemas.microsoft.com/office/drawing/2014/main" id="{3E849E73-3586-48AA-A25E-F09BE591DE8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24</a:t>
            </a:fld>
            <a:endParaRPr lang="en-US" dirty="0"/>
          </a:p>
        </p:txBody>
      </p:sp>
    </p:spTree>
    <p:extLst>
      <p:ext uri="{BB962C8B-B14F-4D97-AF65-F5344CB8AC3E}">
        <p14:creationId xmlns:p14="http://schemas.microsoft.com/office/powerpoint/2010/main" val="33842790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vert="horz" lIns="108000" tIns="36000" rIns="108000" bIns="36000" rtlCol="0">
            <a:normAutofit/>
          </a:bodyPr>
          <a:lstStyle/>
          <a:p>
            <a:pPr>
              <a:lnSpc>
                <a:spcPct val="100000"/>
              </a:lnSpc>
              <a:buSzPct val="90000"/>
            </a:pPr>
            <a:r>
              <a:rPr lang="bg-BG" sz="3600" dirty="0"/>
              <a:t>Тестването показва наличие на дефекти</a:t>
            </a:r>
            <a:endParaRPr lang="en-US" sz="3600" dirty="0"/>
          </a:p>
          <a:p>
            <a:pPr lvl="1">
              <a:lnSpc>
                <a:spcPct val="100000"/>
              </a:lnSpc>
            </a:pPr>
            <a:r>
              <a:rPr lang="bg-BG" sz="3400" dirty="0"/>
              <a:t>Тестването може да </a:t>
            </a:r>
            <a:r>
              <a:rPr lang="bg-BG" sz="3400" b="1" dirty="0">
                <a:solidFill>
                  <a:schemeClr val="bg1"/>
                </a:solidFill>
              </a:rPr>
              <a:t>покаже</a:t>
            </a:r>
            <a:r>
              <a:rPr lang="en-US" sz="3400" b="1" dirty="0">
                <a:solidFill>
                  <a:schemeClr val="bg1"/>
                </a:solidFill>
              </a:rPr>
              <a:t>, </a:t>
            </a:r>
            <a:r>
              <a:rPr lang="bg-BG" sz="3400" b="1" dirty="0">
                <a:solidFill>
                  <a:schemeClr val="bg1"/>
                </a:solidFill>
              </a:rPr>
              <a:t>че има дефекти</a:t>
            </a:r>
            <a:endParaRPr lang="en-US" sz="3400" b="1" dirty="0">
              <a:solidFill>
                <a:schemeClr val="bg1"/>
              </a:solidFill>
            </a:endParaRPr>
          </a:p>
          <a:p>
            <a:pPr lvl="1">
              <a:lnSpc>
                <a:spcPct val="100000"/>
              </a:lnSpc>
            </a:pPr>
            <a:r>
              <a:rPr lang="bg-BG" sz="3400" dirty="0"/>
              <a:t>Не може да покаже</a:t>
            </a:r>
            <a:r>
              <a:rPr lang="en-US" sz="3400" dirty="0"/>
              <a:t>,</a:t>
            </a:r>
            <a:r>
              <a:rPr lang="bg-BG" sz="3400" dirty="0"/>
              <a:t> че няма дефекти</a:t>
            </a:r>
            <a:endParaRPr lang="en-US" sz="3400" dirty="0"/>
          </a:p>
          <a:p>
            <a:pPr lvl="1">
              <a:lnSpc>
                <a:spcPct val="100000"/>
              </a:lnSpc>
            </a:pPr>
            <a:r>
              <a:rPr lang="bg-BG" sz="3400" dirty="0"/>
              <a:t>Подходящото тествени </a:t>
            </a:r>
            <a:r>
              <a:rPr lang="bg-BG" sz="3400" b="1" dirty="0">
                <a:solidFill>
                  <a:schemeClr val="bg1"/>
                </a:solidFill>
              </a:rPr>
              <a:t>намалява</a:t>
            </a:r>
            <a:r>
              <a:rPr lang="en-US" sz="3400" dirty="0"/>
              <a:t> </a:t>
            </a:r>
            <a:r>
              <a:rPr lang="bg-BG" sz="3400" dirty="0"/>
              <a:t>вероятноста от дефекти</a:t>
            </a:r>
            <a:endParaRPr lang="en-US" sz="3400" dirty="0"/>
          </a:p>
        </p:txBody>
      </p:sp>
      <p:sp>
        <p:nvSpPr>
          <p:cNvPr id="2" name="Title 1"/>
          <p:cNvSpPr>
            <a:spLocks noGrp="1"/>
          </p:cNvSpPr>
          <p:nvPr>
            <p:ph type="title"/>
          </p:nvPr>
        </p:nvSpPr>
        <p:spPr/>
        <p:txBody>
          <a:bodyPr/>
          <a:lstStyle/>
          <a:p>
            <a:r>
              <a:rPr lang="bg-BG" dirty="0"/>
              <a:t>Седем принципа на тестване</a:t>
            </a:r>
            <a:r>
              <a:rPr lang="en-US" dirty="0"/>
              <a:t>(6)</a:t>
            </a:r>
          </a:p>
        </p:txBody>
      </p:sp>
      <p:sp>
        <p:nvSpPr>
          <p:cNvPr id="6" name="Slide Number">
            <a:extLst>
              <a:ext uri="{FF2B5EF4-FFF2-40B4-BE49-F238E27FC236}">
                <a16:creationId xmlns:a16="http://schemas.microsoft.com/office/drawing/2014/main" id="{DF495C90-E03A-45FE-9272-40B001AAFE6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240</a:t>
            </a:fld>
            <a:endParaRPr lang="en-US" noProof="0" dirty="0"/>
          </a:p>
        </p:txBody>
      </p:sp>
    </p:spTree>
    <p:extLst>
      <p:ext uri="{BB962C8B-B14F-4D97-AF65-F5344CB8AC3E}">
        <p14:creationId xmlns:p14="http://schemas.microsoft.com/office/powerpoint/2010/main" val="19274715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vert="horz" lIns="108000" tIns="36000" rIns="108000" bIns="36000" rtlCol="0">
            <a:normAutofit/>
          </a:bodyPr>
          <a:lstStyle/>
          <a:p>
            <a:pPr>
              <a:lnSpc>
                <a:spcPct val="100000"/>
              </a:lnSpc>
              <a:buSzPct val="90000"/>
            </a:pPr>
            <a:r>
              <a:rPr lang="ru-RU" sz="3600" dirty="0"/>
              <a:t>Заблуда за отсъствие на грешки</a:t>
            </a:r>
          </a:p>
          <a:p>
            <a:pPr lvl="1">
              <a:lnSpc>
                <a:spcPct val="100000"/>
              </a:lnSpc>
              <a:buSzPct val="90000"/>
            </a:pPr>
            <a:r>
              <a:rPr lang="bg-BG" sz="3200" b="1" dirty="0">
                <a:solidFill>
                  <a:schemeClr val="bg1"/>
                </a:solidFill>
              </a:rPr>
              <a:t>Самото намиране</a:t>
            </a:r>
            <a:r>
              <a:rPr lang="en-US" sz="3200" dirty="0"/>
              <a:t> </a:t>
            </a:r>
            <a:r>
              <a:rPr lang="bg-BG" sz="3200" dirty="0"/>
              <a:t>и</a:t>
            </a:r>
            <a:r>
              <a:rPr lang="en-US" sz="3200" dirty="0"/>
              <a:t> </a:t>
            </a:r>
            <a:r>
              <a:rPr lang="bg-BG" sz="3200" b="1" dirty="0">
                <a:solidFill>
                  <a:schemeClr val="bg1"/>
                </a:solidFill>
              </a:rPr>
              <a:t>отстраняване</a:t>
            </a:r>
            <a:r>
              <a:rPr lang="en-US" sz="3200" dirty="0"/>
              <a:t> </a:t>
            </a:r>
            <a:r>
              <a:rPr lang="bg-BG" sz="3200" dirty="0"/>
              <a:t>на дефекти не помага в следните случаи</a:t>
            </a:r>
            <a:r>
              <a:rPr lang="en-US" sz="3200" dirty="0"/>
              <a:t>:</a:t>
            </a:r>
          </a:p>
          <a:p>
            <a:pPr lvl="2"/>
            <a:r>
              <a:rPr lang="ru-RU" sz="3200" dirty="0"/>
              <a:t>Изградената система е неизползваема</a:t>
            </a:r>
          </a:p>
          <a:p>
            <a:pPr lvl="2"/>
            <a:r>
              <a:rPr lang="ru-RU" sz="3200" dirty="0"/>
              <a:t>Не отговаря на нуждите и очакванията на потребителите</a:t>
            </a:r>
            <a:endParaRPr lang="en-US" sz="3200" dirty="0"/>
          </a:p>
        </p:txBody>
      </p:sp>
      <p:sp>
        <p:nvSpPr>
          <p:cNvPr id="2" name="Title 1"/>
          <p:cNvSpPr>
            <a:spLocks noGrp="1"/>
          </p:cNvSpPr>
          <p:nvPr>
            <p:ph type="title"/>
          </p:nvPr>
        </p:nvSpPr>
        <p:spPr/>
        <p:txBody>
          <a:bodyPr/>
          <a:lstStyle/>
          <a:p>
            <a:r>
              <a:rPr lang="bg-BG" dirty="0"/>
              <a:t>Седем принципа на тестване</a:t>
            </a:r>
            <a:r>
              <a:rPr lang="en-US" dirty="0"/>
              <a:t>(7)</a:t>
            </a:r>
          </a:p>
        </p:txBody>
      </p:sp>
      <p:sp>
        <p:nvSpPr>
          <p:cNvPr id="6" name="Slide Number">
            <a:extLst>
              <a:ext uri="{FF2B5EF4-FFF2-40B4-BE49-F238E27FC236}">
                <a16:creationId xmlns:a16="http://schemas.microsoft.com/office/drawing/2014/main" id="{87C99914-6235-45F5-B8B6-B3190FE105D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241</a:t>
            </a:fld>
            <a:endParaRPr lang="en-US" noProof="0" dirty="0"/>
          </a:p>
        </p:txBody>
      </p:sp>
    </p:spTree>
    <p:extLst>
      <p:ext uri="{BB962C8B-B14F-4D97-AF65-F5344CB8AC3E}">
        <p14:creationId xmlns:p14="http://schemas.microsoft.com/office/powerpoint/2010/main" val="40334764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746728" y="1150460"/>
            <a:ext cx="2695124" cy="2695826"/>
          </a:xfrm>
          <a:prstGeom prst="rect">
            <a:avLst/>
          </a:prstGeom>
        </p:spPr>
      </p:pic>
      <p:sp>
        <p:nvSpPr>
          <p:cNvPr id="3" name="Title 2">
            <a:extLst>
              <a:ext uri="{FF2B5EF4-FFF2-40B4-BE49-F238E27FC236}">
                <a16:creationId xmlns:a16="http://schemas.microsoft.com/office/drawing/2014/main" id="{DA67537C-E64F-411D-8152-2C48DAE439A1}"/>
              </a:ext>
            </a:extLst>
          </p:cNvPr>
          <p:cNvSpPr>
            <a:spLocks noGrp="1"/>
          </p:cNvSpPr>
          <p:nvPr>
            <p:ph type="title" sz="quarter" idx="10"/>
          </p:nvPr>
        </p:nvSpPr>
        <p:spPr/>
        <p:txBody>
          <a:bodyPr/>
          <a:lstStyle/>
          <a:p>
            <a:r>
              <a:rPr lang="bg-BG" dirty="0"/>
              <a:t>Какво е юнит тестването</a:t>
            </a:r>
            <a:endParaRPr lang="en-US" dirty="0"/>
          </a:p>
        </p:txBody>
      </p:sp>
    </p:spTree>
    <p:extLst>
      <p:ext uri="{BB962C8B-B14F-4D97-AF65-F5344CB8AC3E}">
        <p14:creationId xmlns:p14="http://schemas.microsoft.com/office/powerpoint/2010/main" val="38893071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62766" y="1113742"/>
            <a:ext cx="10129234" cy="5546589"/>
          </a:xfrm>
        </p:spPr>
        <p:txBody>
          <a:bodyPr>
            <a:normAutofit/>
          </a:bodyPr>
          <a:lstStyle/>
          <a:p>
            <a:pPr>
              <a:lnSpc>
                <a:spcPct val="100000"/>
              </a:lnSpc>
            </a:pPr>
            <a:r>
              <a:rPr lang="bg-BG" dirty="0"/>
              <a:t>Не е </a:t>
            </a:r>
            <a:r>
              <a:rPr lang="en-US" dirty="0"/>
              <a:t> </a:t>
            </a:r>
            <a:r>
              <a:rPr lang="bg-BG" b="1" dirty="0">
                <a:solidFill>
                  <a:schemeClr val="bg1"/>
                </a:solidFill>
              </a:rPr>
              <a:t>структорирано</a:t>
            </a:r>
            <a:endParaRPr lang="en-US" b="1" dirty="0">
              <a:solidFill>
                <a:schemeClr val="bg1"/>
              </a:solidFill>
            </a:endParaRPr>
          </a:p>
          <a:p>
            <a:pPr>
              <a:lnSpc>
                <a:spcPct val="100000"/>
              </a:lnSpc>
            </a:pPr>
            <a:r>
              <a:rPr lang="bg-BG" dirty="0"/>
              <a:t>Не се</a:t>
            </a:r>
            <a:r>
              <a:rPr lang="en-US" dirty="0"/>
              <a:t> </a:t>
            </a:r>
            <a:r>
              <a:rPr lang="bg-BG" b="1" dirty="0">
                <a:solidFill>
                  <a:schemeClr val="bg1"/>
                </a:solidFill>
              </a:rPr>
              <a:t>повтаря</a:t>
            </a:r>
            <a:endParaRPr lang="en-US" b="1" dirty="0">
              <a:solidFill>
                <a:schemeClr val="bg1"/>
              </a:solidFill>
            </a:endParaRPr>
          </a:p>
          <a:p>
            <a:pPr>
              <a:lnSpc>
                <a:spcPct val="100000"/>
              </a:lnSpc>
            </a:pPr>
            <a:r>
              <a:rPr lang="bg-BG" dirty="0"/>
              <a:t>Не може да</a:t>
            </a:r>
            <a:r>
              <a:rPr lang="en-US" dirty="0"/>
              <a:t> </a:t>
            </a:r>
            <a:r>
              <a:rPr lang="bg-BG" b="1" dirty="0">
                <a:solidFill>
                  <a:schemeClr val="bg1"/>
                </a:solidFill>
              </a:rPr>
              <a:t>покрие</a:t>
            </a:r>
            <a:r>
              <a:rPr lang="en-US" dirty="0"/>
              <a:t> </a:t>
            </a:r>
            <a:r>
              <a:rPr lang="bg-BG" dirty="0"/>
              <a:t>целия код</a:t>
            </a:r>
            <a:endParaRPr lang="en-US" dirty="0"/>
          </a:p>
          <a:p>
            <a:pPr>
              <a:lnSpc>
                <a:spcPct val="100000"/>
              </a:lnSpc>
              <a:buClr>
                <a:schemeClr val="tx1"/>
              </a:buClr>
            </a:pPr>
            <a:r>
              <a:rPr lang="bg-BG" b="1" dirty="0">
                <a:solidFill>
                  <a:schemeClr val="bg1"/>
                </a:solidFill>
              </a:rPr>
              <a:t>Не е </a:t>
            </a:r>
            <a:r>
              <a:rPr lang="bg-BG" dirty="0"/>
              <a:t>толкова </a:t>
            </a:r>
            <a:r>
              <a:rPr lang="bg-BG" b="1" dirty="0">
                <a:solidFill>
                  <a:schemeClr val="bg1"/>
                </a:solidFill>
              </a:rPr>
              <a:t>лесно </a:t>
            </a:r>
            <a:r>
              <a:rPr lang="en-US" dirty="0"/>
              <a:t> </a:t>
            </a:r>
            <a:r>
              <a:rPr lang="bg-BG" dirty="0"/>
              <a:t>колкото трябва да бъде</a:t>
            </a:r>
            <a:endParaRPr lang="en-US" dirty="0"/>
          </a:p>
        </p:txBody>
      </p:sp>
      <p:sp>
        <p:nvSpPr>
          <p:cNvPr id="2" name="Title 1"/>
          <p:cNvSpPr>
            <a:spLocks noGrp="1"/>
          </p:cNvSpPr>
          <p:nvPr>
            <p:ph type="title"/>
          </p:nvPr>
        </p:nvSpPr>
        <p:spPr/>
        <p:txBody>
          <a:bodyPr>
            <a:normAutofit/>
          </a:bodyPr>
          <a:lstStyle/>
          <a:p>
            <a:r>
              <a:rPr lang="bg-BG" dirty="0"/>
              <a:t>Ръчно тестване</a:t>
            </a:r>
            <a:r>
              <a:rPr lang="en-US" dirty="0"/>
              <a:t>(1)</a:t>
            </a:r>
          </a:p>
        </p:txBody>
      </p:sp>
      <p:sp>
        <p:nvSpPr>
          <p:cNvPr id="6" name="Rectangle 5"/>
          <p:cNvSpPr>
            <a:spLocks noChangeArrowheads="1"/>
          </p:cNvSpPr>
          <p:nvPr/>
        </p:nvSpPr>
        <p:spPr bwMode="auto">
          <a:xfrm>
            <a:off x="2489257" y="3887037"/>
            <a:ext cx="7636184" cy="22775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void testSum()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if (</a:t>
            </a:r>
            <a:r>
              <a:rPr lang="en-GB" sz="2800" b="1" noProof="1">
                <a:solidFill>
                  <a:schemeClr val="bg1"/>
                </a:solidFill>
                <a:latin typeface="Consolas" pitchFamily="49" charset="0"/>
                <a:cs typeface="Consolas" pitchFamily="49" charset="0"/>
              </a:rPr>
              <a:t>this.sum(1, 2) != 3</a:t>
            </a:r>
            <a:r>
              <a:rPr lang="en-GB" sz="28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r>
              <a:rPr lang="en-GB" sz="2800" b="1" noProof="1">
                <a:solidFill>
                  <a:schemeClr val="bg1"/>
                </a:solidFill>
                <a:latin typeface="Consolas" pitchFamily="49" charset="0"/>
                <a:cs typeface="Consolas" pitchFamily="49" charset="0"/>
              </a:rPr>
              <a:t>throw new Exception("1 + 2 != 3")</a:t>
            </a:r>
            <a:r>
              <a:rPr lang="en-GB" sz="28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7" name="Slide Number">
            <a:extLst>
              <a:ext uri="{FF2B5EF4-FFF2-40B4-BE49-F238E27FC236}">
                <a16:creationId xmlns:a16="http://schemas.microsoft.com/office/drawing/2014/main" id="{BC2161A2-F751-48D3-A50C-798534616EB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243</a:t>
            </a:fld>
            <a:endParaRPr lang="en-US" dirty="0"/>
          </a:p>
        </p:txBody>
      </p:sp>
    </p:spTree>
    <p:extLst>
      <p:ext uri="{BB962C8B-B14F-4D97-AF65-F5344CB8AC3E}">
        <p14:creationId xmlns:p14="http://schemas.microsoft.com/office/powerpoint/2010/main" val="24210173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bg-BG" dirty="0"/>
              <a:t>Нуждяум се от </a:t>
            </a:r>
            <a:r>
              <a:rPr lang="bg-BG" b="1" dirty="0">
                <a:solidFill>
                  <a:schemeClr val="bg1"/>
                </a:solidFill>
              </a:rPr>
              <a:t>структориран подход </a:t>
            </a:r>
            <a:r>
              <a:rPr lang="bg-BG" dirty="0"/>
              <a:t>който</a:t>
            </a:r>
            <a:r>
              <a:rPr lang="en-US" dirty="0"/>
              <a:t>:</a:t>
            </a:r>
          </a:p>
          <a:p>
            <a:pPr lvl="1"/>
            <a:r>
              <a:rPr lang="bg-BG" sz="3200" dirty="0"/>
              <a:t>Позволява </a:t>
            </a:r>
            <a:r>
              <a:rPr lang="en-US" sz="3200" dirty="0"/>
              <a:t> </a:t>
            </a:r>
            <a:r>
              <a:rPr lang="bg-BG" sz="3200" b="1" dirty="0">
                <a:solidFill>
                  <a:schemeClr val="bg1"/>
                </a:solidFill>
              </a:rPr>
              <a:t>рафакторинга</a:t>
            </a:r>
            <a:endParaRPr lang="en-US" sz="3200" b="1" dirty="0">
              <a:solidFill>
                <a:schemeClr val="bg1"/>
              </a:solidFill>
            </a:endParaRPr>
          </a:p>
          <a:p>
            <a:pPr lvl="1"/>
            <a:r>
              <a:rPr lang="bg-BG" sz="3200" dirty="0"/>
              <a:t>Намалява </a:t>
            </a:r>
            <a:r>
              <a:rPr lang="bg-BG" sz="3200" b="1" dirty="0">
                <a:solidFill>
                  <a:schemeClr val="bg1"/>
                </a:solidFill>
              </a:rPr>
              <a:t>разходите за промяна</a:t>
            </a:r>
            <a:endParaRPr lang="en-US" sz="3200" b="1" dirty="0">
              <a:solidFill>
                <a:schemeClr val="bg1"/>
              </a:solidFill>
            </a:endParaRPr>
          </a:p>
          <a:p>
            <a:pPr lvl="1">
              <a:lnSpc>
                <a:spcPct val="100000"/>
              </a:lnSpc>
              <a:buClr>
                <a:schemeClr val="tx1"/>
              </a:buClr>
            </a:pPr>
            <a:r>
              <a:rPr lang="bg-BG" sz="3200" b="1" dirty="0">
                <a:solidFill>
                  <a:schemeClr val="bg1"/>
                </a:solidFill>
              </a:rPr>
              <a:t>Намалява </a:t>
            </a:r>
            <a:r>
              <a:rPr lang="en-US" sz="3200" dirty="0"/>
              <a:t> </a:t>
            </a:r>
            <a:r>
              <a:rPr lang="bg-BG" sz="3200" dirty="0"/>
              <a:t>броя на </a:t>
            </a:r>
            <a:r>
              <a:rPr lang="bg-BG" sz="3200" b="1" dirty="0">
                <a:solidFill>
                  <a:schemeClr val="bg1"/>
                </a:solidFill>
              </a:rPr>
              <a:t>дефектите</a:t>
            </a:r>
            <a:r>
              <a:rPr lang="en-US" sz="3200" dirty="0"/>
              <a:t> </a:t>
            </a:r>
            <a:r>
              <a:rPr lang="bg-BG" sz="3200" dirty="0"/>
              <a:t>в кода</a:t>
            </a:r>
            <a:endParaRPr lang="en-US" sz="3200" dirty="0"/>
          </a:p>
          <a:p>
            <a:pPr>
              <a:lnSpc>
                <a:spcPct val="100000"/>
              </a:lnSpc>
            </a:pPr>
            <a:r>
              <a:rPr lang="bg-BG" sz="3400" dirty="0"/>
              <a:t>Бонус</a:t>
            </a:r>
            <a:r>
              <a:rPr lang="en-US" sz="3400" dirty="0"/>
              <a:t>:</a:t>
            </a:r>
          </a:p>
          <a:p>
            <a:pPr lvl="1">
              <a:lnSpc>
                <a:spcPct val="100000"/>
              </a:lnSpc>
            </a:pPr>
            <a:r>
              <a:rPr lang="bg-BG" sz="3200" dirty="0"/>
              <a:t>Подобрява</a:t>
            </a:r>
            <a:r>
              <a:rPr lang="en-US" sz="3200" dirty="0"/>
              <a:t> </a:t>
            </a:r>
            <a:r>
              <a:rPr lang="bg-BG" sz="3200" b="1" dirty="0">
                <a:solidFill>
                  <a:schemeClr val="bg1"/>
                </a:solidFill>
              </a:rPr>
              <a:t>дизайна</a:t>
            </a:r>
            <a:endParaRPr lang="en-US" sz="3200" b="1" dirty="0">
              <a:solidFill>
                <a:schemeClr val="bg1"/>
              </a:solidFill>
            </a:endParaRPr>
          </a:p>
        </p:txBody>
      </p:sp>
      <p:sp>
        <p:nvSpPr>
          <p:cNvPr id="4" name="Title 3"/>
          <p:cNvSpPr>
            <a:spLocks noGrp="1"/>
          </p:cNvSpPr>
          <p:nvPr>
            <p:ph type="title"/>
          </p:nvPr>
        </p:nvSpPr>
        <p:spPr>
          <a:xfrm>
            <a:off x="102508" y="119987"/>
            <a:ext cx="9715594" cy="882654"/>
          </a:xfrm>
        </p:spPr>
        <p:txBody>
          <a:bodyPr>
            <a:normAutofit/>
          </a:bodyPr>
          <a:lstStyle/>
          <a:p>
            <a:r>
              <a:rPr lang="bg-BG" dirty="0"/>
              <a:t>Ръчно тестване</a:t>
            </a:r>
            <a:r>
              <a:rPr lang="en-US" dirty="0"/>
              <a:t>(2)</a:t>
            </a:r>
          </a:p>
        </p:txBody>
      </p:sp>
      <p:sp>
        <p:nvSpPr>
          <p:cNvPr id="5" name="Slide Number">
            <a:extLst>
              <a:ext uri="{FF2B5EF4-FFF2-40B4-BE49-F238E27FC236}">
                <a16:creationId xmlns:a16="http://schemas.microsoft.com/office/drawing/2014/main" id="{7FDAC957-95CE-4E2D-8FBC-4349290BAA2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244</a:t>
            </a:fld>
            <a:endParaRPr lang="en-US" noProof="0" dirty="0"/>
          </a:p>
        </p:txBody>
      </p:sp>
    </p:spTree>
    <p:extLst>
      <p:ext uri="{BB962C8B-B14F-4D97-AF65-F5344CB8AC3E}">
        <p14:creationId xmlns:p14="http://schemas.microsoft.com/office/powerpoint/2010/main" val="32988773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bg-BG" b="1" dirty="0">
                <a:solidFill>
                  <a:schemeClr val="bg1"/>
                </a:solidFill>
              </a:rPr>
              <a:t>Системни</a:t>
            </a:r>
            <a:r>
              <a:rPr lang="en-US" dirty="0"/>
              <a:t> </a:t>
            </a:r>
            <a:r>
              <a:rPr lang="bg-BG" dirty="0"/>
              <a:t>тестове</a:t>
            </a:r>
            <a:endParaRPr lang="en-US" dirty="0"/>
          </a:p>
          <a:p>
            <a:pPr>
              <a:buClr>
                <a:schemeClr val="tx1"/>
              </a:buClr>
            </a:pPr>
            <a:r>
              <a:rPr lang="bg-BG" b="1" dirty="0">
                <a:solidFill>
                  <a:schemeClr val="bg1"/>
                </a:solidFill>
              </a:rPr>
              <a:t>Интеграционни</a:t>
            </a:r>
            <a:r>
              <a:rPr lang="en-US" dirty="0"/>
              <a:t> </a:t>
            </a:r>
            <a:r>
              <a:rPr lang="bg-BG" dirty="0"/>
              <a:t>тестове</a:t>
            </a:r>
            <a:endParaRPr lang="en-US" dirty="0"/>
          </a:p>
          <a:p>
            <a:pPr>
              <a:buClr>
                <a:schemeClr val="tx1"/>
              </a:buClr>
            </a:pPr>
            <a:r>
              <a:rPr lang="bg-BG" b="1" dirty="0">
                <a:solidFill>
                  <a:schemeClr val="bg1"/>
                </a:solidFill>
              </a:rPr>
              <a:t>Единични</a:t>
            </a:r>
            <a:r>
              <a:rPr lang="en-US" dirty="0"/>
              <a:t> </a:t>
            </a:r>
            <a:r>
              <a:rPr lang="bg-BG" dirty="0"/>
              <a:t>тестове</a:t>
            </a:r>
            <a:endParaRPr lang="en-US" dirty="0"/>
          </a:p>
        </p:txBody>
      </p:sp>
      <p:sp>
        <p:nvSpPr>
          <p:cNvPr id="4" name="Title 3"/>
          <p:cNvSpPr>
            <a:spLocks noGrp="1"/>
          </p:cNvSpPr>
          <p:nvPr>
            <p:ph type="title"/>
          </p:nvPr>
        </p:nvSpPr>
        <p:spPr/>
        <p:txBody>
          <a:bodyPr>
            <a:normAutofit/>
          </a:bodyPr>
          <a:lstStyle/>
          <a:p>
            <a:r>
              <a:rPr lang="bg-BG" dirty="0"/>
              <a:t>Автоматично тестване</a:t>
            </a:r>
            <a:endParaRPr lang="en-US" dirty="0"/>
          </a:p>
        </p:txBody>
      </p:sp>
      <p:sp>
        <p:nvSpPr>
          <p:cNvPr id="47" name="AutoShape 6"/>
          <p:cNvSpPr>
            <a:spLocks noChangeArrowheads="1"/>
          </p:cNvSpPr>
          <p:nvPr/>
        </p:nvSpPr>
        <p:spPr bwMode="auto">
          <a:xfrm>
            <a:off x="1326529" y="4952342"/>
            <a:ext cx="2096295" cy="1055608"/>
          </a:xfrm>
          <a:prstGeom prst="wedgeRoundRectCallout">
            <a:avLst>
              <a:gd name="adj1" fmla="val 60351"/>
              <a:gd name="adj2" fmla="val 403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800" b="1" dirty="0">
                <a:solidFill>
                  <a:srgbClr val="FFFFFF"/>
                </a:solidFill>
              </a:rPr>
              <a:t>Единичен клас</a:t>
            </a:r>
          </a:p>
        </p:txBody>
      </p:sp>
      <p:sp>
        <p:nvSpPr>
          <p:cNvPr id="48" name="AutoShape 6"/>
          <p:cNvSpPr>
            <a:spLocks noChangeArrowheads="1"/>
          </p:cNvSpPr>
          <p:nvPr/>
        </p:nvSpPr>
        <p:spPr bwMode="auto">
          <a:xfrm>
            <a:off x="9486901" y="1334860"/>
            <a:ext cx="2263095" cy="1055608"/>
          </a:xfrm>
          <a:prstGeom prst="wedgeRoundRectCallout">
            <a:avLst>
              <a:gd name="adj1" fmla="val -61293"/>
              <a:gd name="adj2" fmla="val 4240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800" b="1" dirty="0">
                <a:solidFill>
                  <a:srgbClr val="FFFFFF"/>
                </a:solidFill>
              </a:rPr>
              <a:t>Цялата система</a:t>
            </a:r>
          </a:p>
        </p:txBody>
      </p:sp>
      <p:sp>
        <p:nvSpPr>
          <p:cNvPr id="49" name="AutoShape 6"/>
          <p:cNvSpPr>
            <a:spLocks noChangeArrowheads="1"/>
          </p:cNvSpPr>
          <p:nvPr/>
        </p:nvSpPr>
        <p:spPr bwMode="auto">
          <a:xfrm>
            <a:off x="2571561" y="3179793"/>
            <a:ext cx="2263095" cy="1055608"/>
          </a:xfrm>
          <a:prstGeom prst="wedgeRoundRectCallout">
            <a:avLst>
              <a:gd name="adj1" fmla="val 57312"/>
              <a:gd name="adj2" fmla="val 37314"/>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800" b="1" dirty="0">
                <a:solidFill>
                  <a:srgbClr val="FFFFFF"/>
                </a:solidFill>
              </a:rPr>
              <a:t>Единичен модул</a:t>
            </a:r>
          </a:p>
        </p:txBody>
      </p:sp>
      <p:sp>
        <p:nvSpPr>
          <p:cNvPr id="12" name="Oval 11"/>
          <p:cNvSpPr/>
          <p:nvPr/>
        </p:nvSpPr>
        <p:spPr>
          <a:xfrm>
            <a:off x="6213468" y="2235452"/>
            <a:ext cx="4243854" cy="3624339"/>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800" b="1" dirty="0">
                <a:solidFill>
                  <a:srgbClr val="FFFFFF"/>
                </a:solidFill>
                <a:effectLst>
                  <a:outerShdw blurRad="38100" dist="38100" dir="2700000" algn="tl">
                    <a:srgbClr val="000000">
                      <a:alpha val="43137"/>
                    </a:srgbClr>
                  </a:outerShdw>
                </a:effectLst>
              </a:rPr>
              <a:t>Система</a:t>
            </a:r>
            <a:endParaRPr lang="en-GB" sz="2800" b="1" dirty="0">
              <a:solidFill>
                <a:srgbClr val="FFFFFF"/>
              </a:solidFill>
              <a:effectLst>
                <a:outerShdw blurRad="38100" dist="38100" dir="2700000" algn="tl">
                  <a:srgbClr val="000000">
                    <a:alpha val="43137"/>
                  </a:srgbClr>
                </a:outerShdw>
              </a:effectLst>
            </a:endParaRPr>
          </a:p>
        </p:txBody>
      </p:sp>
      <p:sp>
        <p:nvSpPr>
          <p:cNvPr id="13" name="Oval 12"/>
          <p:cNvSpPr/>
          <p:nvPr/>
        </p:nvSpPr>
        <p:spPr>
          <a:xfrm>
            <a:off x="4538073" y="3570736"/>
            <a:ext cx="2866658" cy="2289057"/>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800" b="1" dirty="0">
                <a:solidFill>
                  <a:srgbClr val="FFFFFF"/>
                </a:solidFill>
                <a:effectLst>
                  <a:outerShdw blurRad="38100" dist="38100" dir="2700000" algn="tl">
                    <a:srgbClr val="000000">
                      <a:alpha val="43137"/>
                    </a:srgbClr>
                  </a:outerShdw>
                </a:effectLst>
              </a:rPr>
              <a:t>Интегреция</a:t>
            </a:r>
            <a:endParaRPr lang="en-GB" sz="2800" b="1" dirty="0">
              <a:solidFill>
                <a:srgbClr val="FFFFFF"/>
              </a:solidFill>
              <a:effectLst>
                <a:outerShdw blurRad="38100" dist="38100" dir="2700000" algn="tl">
                  <a:srgbClr val="000000">
                    <a:alpha val="43137"/>
                  </a:srgbClr>
                </a:outerShdw>
              </a:effectLst>
            </a:endParaRPr>
          </a:p>
        </p:txBody>
      </p:sp>
      <p:sp>
        <p:nvSpPr>
          <p:cNvPr id="14" name="Oval 13"/>
          <p:cNvSpPr/>
          <p:nvPr/>
        </p:nvSpPr>
        <p:spPr>
          <a:xfrm>
            <a:off x="3306000" y="4798512"/>
            <a:ext cx="2263094" cy="1209438"/>
          </a:xfrm>
          <a:prstGeom prst="ellipse">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800" b="1" dirty="0">
                <a:solidFill>
                  <a:srgbClr val="FFFFFF"/>
                </a:solidFill>
                <a:effectLst>
                  <a:outerShdw blurRad="38100" dist="38100" dir="2700000" algn="tl">
                    <a:srgbClr val="000000">
                      <a:alpha val="43137"/>
                    </a:srgbClr>
                  </a:outerShdw>
                </a:effectLst>
              </a:rPr>
              <a:t>единица</a:t>
            </a:r>
            <a:endParaRPr lang="en-GB" sz="2800" b="1" dirty="0">
              <a:solidFill>
                <a:srgbClr val="FFFFFF"/>
              </a:solidFill>
              <a:effectLst>
                <a:outerShdw blurRad="38100" dist="38100" dir="2700000" algn="tl">
                  <a:srgbClr val="000000">
                    <a:alpha val="43137"/>
                  </a:srgbClr>
                </a:outerShdw>
              </a:effectLst>
            </a:endParaRPr>
          </a:p>
        </p:txBody>
      </p:sp>
      <p:sp>
        <p:nvSpPr>
          <p:cNvPr id="11" name="Slide Number">
            <a:extLst>
              <a:ext uri="{FF2B5EF4-FFF2-40B4-BE49-F238E27FC236}">
                <a16:creationId xmlns:a16="http://schemas.microsoft.com/office/drawing/2014/main" id="{C01CF327-A611-40B6-86BD-407A97F1028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245</a:t>
            </a:fld>
            <a:endParaRPr lang="en-US" noProof="0" dirty="0"/>
          </a:p>
        </p:txBody>
      </p:sp>
    </p:spTree>
    <p:extLst>
      <p:ext uri="{BB962C8B-B14F-4D97-AF65-F5344CB8AC3E}">
        <p14:creationId xmlns:p14="http://schemas.microsoft.com/office/powerpoint/2010/main" val="31704483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13" grpId="0" animBg="1"/>
      <p:bldP spid="14"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spcBef>
                <a:spcPts val="800"/>
              </a:spcBef>
            </a:pPr>
            <a:r>
              <a:rPr lang="ru-RU" noProof="1"/>
              <a:t>Първата популярна рамка за тестване на модули</a:t>
            </a:r>
          </a:p>
          <a:p>
            <a:pPr>
              <a:lnSpc>
                <a:spcPct val="100000"/>
              </a:lnSpc>
              <a:spcBef>
                <a:spcPts val="800"/>
              </a:spcBef>
            </a:pPr>
            <a:r>
              <a:rPr lang="bg-BG" dirty="0"/>
              <a:t>Най-популярната </a:t>
            </a:r>
            <a:r>
              <a:rPr lang="en-US" dirty="0"/>
              <a:t>Java </a:t>
            </a:r>
            <a:r>
              <a:rPr lang="bg-BG" dirty="0"/>
              <a:t>разработка</a:t>
            </a:r>
            <a:endParaRPr lang="en-US" dirty="0"/>
          </a:p>
          <a:p>
            <a:pPr>
              <a:lnSpc>
                <a:spcPct val="100000"/>
              </a:lnSpc>
              <a:spcBef>
                <a:spcPts val="800"/>
              </a:spcBef>
            </a:pPr>
            <a:r>
              <a:rPr lang="bg-BG" dirty="0"/>
              <a:t>Базирана на </a:t>
            </a:r>
            <a:r>
              <a:rPr lang="en-US" dirty="0"/>
              <a:t>Java, </a:t>
            </a:r>
            <a:r>
              <a:rPr lang="bg-BG" dirty="0"/>
              <a:t>написана от </a:t>
            </a:r>
            <a:r>
              <a:rPr lang="en-US" u="sng" dirty="0">
                <a:solidFill>
                  <a:schemeClr val="bg1"/>
                </a:solidFill>
                <a:effectLst/>
                <a:hlinkClick r:id="rId2" tooltip="Kent Beck"/>
              </a:rPr>
              <a:t>Kent Beck</a:t>
            </a:r>
            <a:r>
              <a:rPr lang="en-US" dirty="0">
                <a:solidFill>
                  <a:schemeClr val="bg1"/>
                </a:solidFill>
                <a:effectLst/>
              </a:rPr>
              <a:t> </a:t>
            </a:r>
            <a:r>
              <a:rPr lang="en-US" dirty="0">
                <a:effectLst/>
              </a:rPr>
              <a:t>&amp; Co.</a:t>
            </a:r>
            <a:endParaRPr lang="en-US" dirty="0"/>
          </a:p>
        </p:txBody>
      </p:sp>
      <p:sp>
        <p:nvSpPr>
          <p:cNvPr id="2" name="Title 1"/>
          <p:cNvSpPr>
            <a:spLocks noGrp="1"/>
          </p:cNvSpPr>
          <p:nvPr>
            <p:ph type="title"/>
          </p:nvPr>
        </p:nvSpPr>
        <p:spPr/>
        <p:txBody>
          <a:bodyPr>
            <a:normAutofit/>
          </a:bodyPr>
          <a:lstStyle/>
          <a:p>
            <a:r>
              <a:rPr lang="en-US" dirty="0"/>
              <a:t>Junit (1)</a:t>
            </a:r>
          </a:p>
        </p:txBody>
      </p:sp>
      <p:grpSp>
        <p:nvGrpSpPr>
          <p:cNvPr id="9" name="Group 8"/>
          <p:cNvGrpSpPr/>
          <p:nvPr/>
        </p:nvGrpSpPr>
        <p:grpSpPr>
          <a:xfrm>
            <a:off x="1371600" y="3343087"/>
            <a:ext cx="3657600" cy="3171145"/>
            <a:chOff x="6092824" y="3314700"/>
            <a:chExt cx="4497388" cy="3810000"/>
          </a:xfrm>
        </p:grpSpPr>
        <p:sp>
          <p:nvSpPr>
            <p:cNvPr id="8" name="Rectangle 7"/>
            <p:cNvSpPr/>
            <p:nvPr/>
          </p:nvSpPr>
          <p:spPr>
            <a:xfrm>
              <a:off x="6092824" y="4114800"/>
              <a:ext cx="4497388" cy="2209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6518" y="3314700"/>
              <a:ext cx="3810000" cy="3810000"/>
            </a:xfrm>
            <a:prstGeom prst="rect">
              <a:avLst/>
            </a:prstGeom>
          </p:spPr>
        </p:pic>
      </p:grpSp>
      <p:pic>
        <p:nvPicPr>
          <p:cNvPr id="5" name="Picture 4"/>
          <p:cNvPicPr>
            <a:picLocks noChangeAspect="1"/>
          </p:cNvPicPr>
          <p:nvPr/>
        </p:nvPicPr>
        <p:blipFill rotWithShape="1">
          <a:blip r:embed="rId4"/>
          <a:srcRect t="1944" b="1"/>
          <a:stretch/>
        </p:blipFill>
        <p:spPr>
          <a:xfrm>
            <a:off x="5410200" y="4009027"/>
            <a:ext cx="5434822" cy="1839264"/>
          </a:xfrm>
          <a:prstGeom prst="rect">
            <a:avLst/>
          </a:prstGeom>
        </p:spPr>
      </p:pic>
      <p:sp>
        <p:nvSpPr>
          <p:cNvPr id="10" name="Slide Number">
            <a:extLst>
              <a:ext uri="{FF2B5EF4-FFF2-40B4-BE49-F238E27FC236}">
                <a16:creationId xmlns:a16="http://schemas.microsoft.com/office/drawing/2014/main" id="{230317CE-0707-4E78-889F-77C96837B3F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246</a:t>
            </a:fld>
            <a:endParaRPr lang="en-US" noProof="0" dirty="0"/>
          </a:p>
        </p:txBody>
      </p:sp>
    </p:spTree>
    <p:extLst>
      <p:ext uri="{BB962C8B-B14F-4D97-AF65-F5344CB8AC3E}">
        <p14:creationId xmlns:p14="http://schemas.microsoft.com/office/powerpoint/2010/main" val="24615340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spcBef>
                <a:spcPts val="800"/>
              </a:spcBef>
            </a:pPr>
            <a:r>
              <a:rPr lang="en-US" dirty="0">
                <a:hlinkClick r:id="rId2"/>
              </a:rPr>
              <a:t>Maven Repository</a:t>
            </a:r>
            <a:r>
              <a:rPr lang="en-US" dirty="0"/>
              <a:t> – </a:t>
            </a:r>
            <a:r>
              <a:rPr lang="en-US" dirty="0">
                <a:hlinkClick r:id="rId3"/>
              </a:rPr>
              <a:t>Junit 4.12</a:t>
            </a:r>
            <a:endParaRPr lang="en-US" dirty="0"/>
          </a:p>
          <a:p>
            <a:pPr>
              <a:lnSpc>
                <a:spcPct val="100000"/>
              </a:lnSpc>
              <a:spcBef>
                <a:spcPts val="800"/>
              </a:spcBef>
            </a:pPr>
            <a:r>
              <a:rPr lang="en-US" dirty="0"/>
              <a:t>Copy JUnit repository and paste in </a:t>
            </a:r>
            <a:r>
              <a:rPr lang="en-US" b="1" dirty="0">
                <a:solidFill>
                  <a:schemeClr val="bg1"/>
                </a:solidFill>
                <a:latin typeface="Consolas" panose="020B0609020204030204" pitchFamily="49" charset="0"/>
              </a:rPr>
              <a:t>pom.xml</a:t>
            </a:r>
          </a:p>
        </p:txBody>
      </p:sp>
      <p:sp>
        <p:nvSpPr>
          <p:cNvPr id="2" name="Title 1"/>
          <p:cNvSpPr>
            <a:spLocks noGrp="1"/>
          </p:cNvSpPr>
          <p:nvPr>
            <p:ph type="title"/>
          </p:nvPr>
        </p:nvSpPr>
        <p:spPr/>
        <p:txBody>
          <a:bodyPr>
            <a:normAutofit/>
          </a:bodyPr>
          <a:lstStyle/>
          <a:p>
            <a:r>
              <a:rPr lang="en-US" dirty="0"/>
              <a:t>Junit (2)</a:t>
            </a:r>
          </a:p>
        </p:txBody>
      </p:sp>
      <p:sp>
        <p:nvSpPr>
          <p:cNvPr id="10" name="Rectangle 9">
            <a:extLst>
              <a:ext uri="{FF2B5EF4-FFF2-40B4-BE49-F238E27FC236}">
                <a16:creationId xmlns:a16="http://schemas.microsoft.com/office/drawing/2014/main" id="{39F83C5D-BE62-4004-877A-89186E1AEBE7}"/>
              </a:ext>
            </a:extLst>
          </p:cNvPr>
          <p:cNvSpPr>
            <a:spLocks noChangeArrowheads="1"/>
          </p:cNvSpPr>
          <p:nvPr/>
        </p:nvSpPr>
        <p:spPr bwMode="auto">
          <a:xfrm>
            <a:off x="621420" y="2509358"/>
            <a:ext cx="7444894" cy="415498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&lt;project …&gt;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&lt;dependencies&gt;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&lt;dependency&gt;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&lt;groupId&gt;junit&lt;/groupId&gt;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&lt;artifactId&gt;junit&lt;/artifactId&gt;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&lt;version&gt;4.12&lt;/version&gt;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&lt;scope&gt;test&lt;/scope&gt;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&lt;/dependency&gt;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&lt;/dependencies&gt;</a:t>
            </a:r>
          </a:p>
          <a:p>
            <a:pPr eaLnBrk="0" hangingPunct="0">
              <a:buClr>
                <a:schemeClr val="accent5">
                  <a:lumMod val="40000"/>
                  <a:lumOff val="60000"/>
                </a:schemeClr>
              </a:buClr>
              <a:buSzPct val="70000"/>
            </a:pPr>
            <a:r>
              <a:rPr lang="en-GB" sz="2400" b="1" noProof="1">
                <a:solidFill>
                  <a:schemeClr val="tx2"/>
                </a:solidFill>
                <a:latin typeface="Consolas" pitchFamily="49" charset="0"/>
                <a:cs typeface="Consolas" pitchFamily="49" charset="0"/>
              </a:rPr>
              <a:t>&lt;/project&gt;</a:t>
            </a:r>
          </a:p>
        </p:txBody>
      </p:sp>
      <p:sp>
        <p:nvSpPr>
          <p:cNvPr id="6" name="Slide Number">
            <a:extLst>
              <a:ext uri="{FF2B5EF4-FFF2-40B4-BE49-F238E27FC236}">
                <a16:creationId xmlns:a16="http://schemas.microsoft.com/office/drawing/2014/main" id="{D2417CF5-E97F-49DE-99B5-74B948AAA96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247</a:t>
            </a:fld>
            <a:endParaRPr lang="en-US" noProof="0" dirty="0"/>
          </a:p>
        </p:txBody>
      </p:sp>
    </p:spTree>
    <p:extLst>
      <p:ext uri="{BB962C8B-B14F-4D97-AF65-F5344CB8AC3E}">
        <p14:creationId xmlns:p14="http://schemas.microsoft.com/office/powerpoint/2010/main" val="28560107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spcBef>
                <a:spcPts val="800"/>
              </a:spcBef>
            </a:pPr>
            <a:r>
              <a:rPr lang="bg-BG" noProof="1"/>
              <a:t>Създайте нов пакет</a:t>
            </a:r>
            <a:r>
              <a:rPr lang="en-US" noProof="1"/>
              <a:t>(e.g. </a:t>
            </a:r>
            <a:r>
              <a:rPr lang="en-US" b="1" noProof="1">
                <a:solidFill>
                  <a:schemeClr val="bg1"/>
                </a:solidFill>
                <a:latin typeface="Consolas" panose="020B0609020204030204" pitchFamily="49" charset="0"/>
              </a:rPr>
              <a:t>tests</a:t>
            </a:r>
            <a:r>
              <a:rPr lang="en-US" noProof="1">
                <a:latin typeface="+mj-lt"/>
              </a:rPr>
              <a:t>)</a:t>
            </a:r>
          </a:p>
          <a:p>
            <a:pPr>
              <a:lnSpc>
                <a:spcPct val="100000"/>
              </a:lnSpc>
              <a:spcBef>
                <a:spcPts val="800"/>
              </a:spcBef>
            </a:pPr>
            <a:r>
              <a:rPr lang="ru-RU" noProof="1"/>
              <a:t>Създайте клас за тестови методи</a:t>
            </a:r>
            <a:r>
              <a:rPr lang="en-US" noProof="1"/>
              <a:t>(e.g. </a:t>
            </a:r>
            <a:r>
              <a:rPr lang="en-US" b="1" noProof="1">
                <a:solidFill>
                  <a:schemeClr val="bg1"/>
                </a:solidFill>
                <a:latin typeface="Consolas" panose="020B0609020204030204" pitchFamily="49" charset="0"/>
              </a:rPr>
              <a:t>BankAccountTests</a:t>
            </a:r>
            <a:r>
              <a:rPr lang="en-US" noProof="1"/>
              <a:t>)</a:t>
            </a:r>
            <a:endParaRPr lang="en-US" b="1" noProof="1">
              <a:solidFill>
                <a:schemeClr val="tx2">
                  <a:lumMod val="75000"/>
                </a:schemeClr>
              </a:solidFill>
              <a:latin typeface="Consolas" panose="020B0609020204030204" pitchFamily="49" charset="0"/>
            </a:endParaRPr>
          </a:p>
          <a:p>
            <a:pPr>
              <a:lnSpc>
                <a:spcPct val="100000"/>
              </a:lnSpc>
              <a:spcBef>
                <a:spcPts val="800"/>
              </a:spcBef>
            </a:pPr>
            <a:r>
              <a:rPr lang="bg-BG" noProof="1"/>
              <a:t>Създайте </a:t>
            </a:r>
            <a:r>
              <a:rPr lang="en-US" b="1" noProof="1">
                <a:solidFill>
                  <a:schemeClr val="bg1"/>
                </a:solidFill>
                <a:latin typeface="Consolas" panose="020B0609020204030204" pitchFamily="49" charset="0"/>
              </a:rPr>
              <a:t>public void</a:t>
            </a:r>
            <a:r>
              <a:rPr lang="en-US" noProof="1">
                <a:solidFill>
                  <a:schemeClr val="bg1"/>
                </a:solidFill>
              </a:rPr>
              <a:t> </a:t>
            </a:r>
            <a:r>
              <a:rPr lang="bg-BG" noProof="1"/>
              <a:t>метод </a:t>
            </a:r>
            <a:r>
              <a:rPr lang="en-US" noProof="1"/>
              <a:t> </a:t>
            </a:r>
            <a:r>
              <a:rPr lang="bg-BG" noProof="1"/>
              <a:t>с анотация </a:t>
            </a:r>
            <a:r>
              <a:rPr lang="en-US" b="1" noProof="1">
                <a:solidFill>
                  <a:schemeClr val="bg1"/>
                </a:solidFill>
                <a:latin typeface="Consolas" panose="020B0609020204030204" pitchFamily="49" charset="0"/>
              </a:rPr>
              <a:t>@Test</a:t>
            </a:r>
            <a:endParaRPr lang="en-US" b="1" dirty="0">
              <a:solidFill>
                <a:schemeClr val="bg1"/>
              </a:solidFill>
              <a:latin typeface="Consolas" panose="020B0609020204030204" pitchFamily="49" charset="0"/>
            </a:endParaRPr>
          </a:p>
        </p:txBody>
      </p:sp>
      <p:sp>
        <p:nvSpPr>
          <p:cNvPr id="2" name="Title 1"/>
          <p:cNvSpPr>
            <a:spLocks noGrp="1"/>
          </p:cNvSpPr>
          <p:nvPr>
            <p:ph type="title"/>
          </p:nvPr>
        </p:nvSpPr>
        <p:spPr/>
        <p:txBody>
          <a:bodyPr>
            <a:normAutofit/>
          </a:bodyPr>
          <a:lstStyle/>
          <a:p>
            <a:r>
              <a:rPr lang="en-US" dirty="0"/>
              <a:t>Junit – </a:t>
            </a:r>
            <a:r>
              <a:rPr lang="bg-BG" dirty="0"/>
              <a:t>Писане на тестове</a:t>
            </a:r>
            <a:endParaRPr lang="en-US" dirty="0"/>
          </a:p>
        </p:txBody>
      </p:sp>
      <p:sp>
        <p:nvSpPr>
          <p:cNvPr id="10" name="Rectangle 9"/>
          <p:cNvSpPr>
            <a:spLocks noChangeArrowheads="1"/>
          </p:cNvSpPr>
          <p:nvPr/>
        </p:nvSpPr>
        <p:spPr bwMode="auto">
          <a:xfrm>
            <a:off x="617014" y="3429000"/>
            <a:ext cx="8861722" cy="252376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32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public void </a:t>
            </a:r>
            <a:r>
              <a:rPr lang="en-GB" sz="3200" b="1" noProof="1">
                <a:solidFill>
                  <a:schemeClr val="bg1"/>
                </a:solidFill>
                <a:latin typeface="Consolas" pitchFamily="49" charset="0"/>
                <a:cs typeface="Consolas" pitchFamily="49" charset="0"/>
              </a:rPr>
              <a:t>depositShouldAddMoney() </a:t>
            </a:r>
            <a:r>
              <a:rPr lang="en-GB" sz="32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  </a:t>
            </a:r>
            <a:r>
              <a:rPr lang="bg-BG" sz="3200" b="1" noProof="1">
                <a:solidFill>
                  <a:schemeClr val="tx2"/>
                </a:solidFill>
                <a:latin typeface="Consolas" pitchFamily="49" charset="0"/>
                <a:cs typeface="Consolas" pitchFamily="49" charset="0"/>
              </a:rPr>
              <a:t>/*</a:t>
            </a:r>
            <a:r>
              <a:rPr lang="en-US" sz="3200" b="1" noProof="1">
                <a:solidFill>
                  <a:schemeClr val="tx2"/>
                </a:solidFill>
                <a:latin typeface="Consolas" pitchFamily="49" charset="0"/>
                <a:cs typeface="Consolas" pitchFamily="49" charset="0"/>
              </a:rPr>
              <a:t> magic */</a:t>
            </a:r>
            <a:endParaRPr lang="en-GB" sz="3200" b="1" noProof="1">
              <a:solidFill>
                <a:schemeClr val="tx2">
                  <a:lumMod val="75000"/>
                </a:schemeClr>
              </a:solidFill>
              <a:latin typeface="Consolas" pitchFamily="49" charset="0"/>
              <a:cs typeface="Consolas" pitchFamily="49" charset="0"/>
            </a:endParaRP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AB96E332-F917-45D4-85E6-1774E85496C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248</a:t>
            </a:fld>
            <a:endParaRPr lang="en-US" noProof="0" dirty="0"/>
          </a:p>
        </p:txBody>
      </p:sp>
    </p:spTree>
    <p:extLst>
      <p:ext uri="{BB962C8B-B14F-4D97-AF65-F5344CB8AC3E}">
        <p14:creationId xmlns:p14="http://schemas.microsoft.com/office/powerpoint/2010/main" val="9400242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6" y="1085145"/>
            <a:ext cx="11804822" cy="5570355"/>
          </a:xfrm>
        </p:spPr>
        <p:txBody>
          <a:bodyPr>
            <a:noAutofit/>
          </a:bodyPr>
          <a:lstStyle/>
          <a:p>
            <a:pPr>
              <a:buClr>
                <a:schemeClr val="tx1"/>
              </a:buClr>
            </a:pPr>
            <a:r>
              <a:rPr lang="en-US" b="1" dirty="0">
                <a:solidFill>
                  <a:schemeClr val="bg1"/>
                </a:solidFill>
              </a:rPr>
              <a:t>Arrange</a:t>
            </a:r>
            <a:r>
              <a:rPr lang="bg-BG" b="1" dirty="0">
                <a:solidFill>
                  <a:schemeClr val="bg1"/>
                </a:solidFill>
              </a:rPr>
              <a:t> (</a:t>
            </a:r>
            <a:r>
              <a:rPr lang="bg-BG" dirty="0"/>
              <a:t>Подреждане-</a:t>
            </a:r>
            <a:r>
              <a:rPr lang="bg-BG" b="1" dirty="0">
                <a:solidFill>
                  <a:schemeClr val="bg1"/>
                </a:solidFill>
              </a:rPr>
              <a:t>)</a:t>
            </a:r>
            <a:r>
              <a:rPr lang="bg-BG" dirty="0"/>
              <a:t> Предварителни условия</a:t>
            </a:r>
          </a:p>
          <a:p>
            <a:pPr>
              <a:buClr>
                <a:schemeClr val="tx1"/>
              </a:buClr>
            </a:pPr>
            <a:r>
              <a:rPr lang="en-US" b="1" dirty="0">
                <a:solidFill>
                  <a:schemeClr val="bg1"/>
                </a:solidFill>
              </a:rPr>
              <a:t>Act</a:t>
            </a:r>
            <a:r>
              <a:rPr lang="bg-BG" b="1" dirty="0">
                <a:solidFill>
                  <a:schemeClr val="bg1"/>
                </a:solidFill>
              </a:rPr>
              <a:t>(</a:t>
            </a:r>
            <a:r>
              <a:rPr lang="bg-BG" dirty="0"/>
              <a:t>Действайте</a:t>
            </a:r>
            <a:r>
              <a:rPr lang="bg-BG" b="1" dirty="0">
                <a:solidFill>
                  <a:schemeClr val="bg1"/>
                </a:solidFill>
              </a:rPr>
              <a:t>)</a:t>
            </a:r>
            <a:r>
              <a:rPr lang="en-US" dirty="0"/>
              <a:t> </a:t>
            </a:r>
            <a:r>
              <a:rPr lang="bg-BG" dirty="0"/>
              <a:t> - Тествайте едно поведение</a:t>
            </a:r>
            <a:endParaRPr lang="en-US" dirty="0">
              <a:solidFill>
                <a:schemeClr val="bg1"/>
              </a:solidFill>
            </a:endParaRPr>
          </a:p>
          <a:p>
            <a:pPr>
              <a:buClr>
                <a:schemeClr val="tx1"/>
              </a:buClr>
            </a:pPr>
            <a:r>
              <a:rPr lang="en-US" b="1" dirty="0">
                <a:solidFill>
                  <a:schemeClr val="bg1"/>
                </a:solidFill>
              </a:rPr>
              <a:t>Assert</a:t>
            </a:r>
            <a:r>
              <a:rPr lang="bg-BG" b="1" dirty="0">
                <a:solidFill>
                  <a:schemeClr val="bg1"/>
                </a:solidFill>
              </a:rPr>
              <a:t>(Потвърдете)</a:t>
            </a:r>
            <a:r>
              <a:rPr lang="en-US" dirty="0">
                <a:solidFill>
                  <a:schemeClr val="bg1"/>
                </a:solidFill>
              </a:rPr>
              <a:t> </a:t>
            </a:r>
            <a:r>
              <a:rPr lang="bg-BG" dirty="0"/>
              <a:t>- След условията</a:t>
            </a:r>
            <a:endParaRPr lang="en-US" dirty="0"/>
          </a:p>
        </p:txBody>
      </p:sp>
      <p:sp>
        <p:nvSpPr>
          <p:cNvPr id="4" name="Title 3"/>
          <p:cNvSpPr>
            <a:spLocks noGrp="1"/>
          </p:cNvSpPr>
          <p:nvPr>
            <p:ph type="title"/>
          </p:nvPr>
        </p:nvSpPr>
        <p:spPr/>
        <p:txBody>
          <a:bodyPr>
            <a:normAutofit/>
          </a:bodyPr>
          <a:lstStyle/>
          <a:p>
            <a:r>
              <a:rPr lang="en-US" dirty="0"/>
              <a:t>3A </a:t>
            </a:r>
            <a:r>
              <a:rPr lang="bg-BG" dirty="0"/>
              <a:t>Модел</a:t>
            </a:r>
            <a:endParaRPr lang="en-US" dirty="0"/>
          </a:p>
        </p:txBody>
      </p:sp>
      <p:sp>
        <p:nvSpPr>
          <p:cNvPr id="9" name="Rectangle 8"/>
          <p:cNvSpPr>
            <a:spLocks noChangeArrowheads="1"/>
          </p:cNvSpPr>
          <p:nvPr/>
        </p:nvSpPr>
        <p:spPr bwMode="auto">
          <a:xfrm>
            <a:off x="651000" y="3208402"/>
            <a:ext cx="9436239" cy="34470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8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void </a:t>
            </a:r>
            <a:r>
              <a:rPr lang="en-GB" sz="2800" b="1" noProof="1">
                <a:solidFill>
                  <a:schemeClr val="bg1"/>
                </a:solidFill>
                <a:latin typeface="Consolas" pitchFamily="49" charset="0"/>
                <a:cs typeface="Consolas" pitchFamily="49" charset="0"/>
              </a:rPr>
              <a:t>depositShouldAddMoney() </a:t>
            </a:r>
            <a:r>
              <a:rPr lang="en-GB" sz="28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BankAccount account = new BankAccount();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account.deposit(50);</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r>
              <a:rPr lang="en-GB" sz="2800" b="1" noProof="1">
                <a:solidFill>
                  <a:schemeClr val="bg1"/>
                </a:solidFill>
                <a:latin typeface="Consolas" pitchFamily="49" charset="0"/>
                <a:cs typeface="Consolas" pitchFamily="49" charset="0"/>
              </a:rPr>
              <a:t>Assert.assertTrue</a:t>
            </a:r>
            <a:r>
              <a:rPr lang="en-GB" sz="2800" b="1" noProof="1">
                <a:solidFill>
                  <a:schemeClr val="tx2"/>
                </a:solidFill>
                <a:latin typeface="Consolas" pitchFamily="49" charset="0"/>
                <a:cs typeface="Consolas" pitchFamily="49" charset="0"/>
              </a:rPr>
              <a:t>(account.getBalance() == 50)</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10" name="AutoShape 6"/>
          <p:cNvSpPr>
            <a:spLocks noChangeArrowheads="1"/>
          </p:cNvSpPr>
          <p:nvPr/>
        </p:nvSpPr>
        <p:spPr bwMode="auto">
          <a:xfrm>
            <a:off x="8153400" y="2481807"/>
            <a:ext cx="3352800" cy="1532334"/>
          </a:xfrm>
          <a:prstGeom prst="wedgeRoundRectCallout">
            <a:avLst>
              <a:gd name="adj1" fmla="val -61846"/>
              <a:gd name="adj2" fmla="val 4516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ru-RU" sz="2800" b="1" dirty="0">
                <a:solidFill>
                  <a:schemeClr val="bg2"/>
                </a:solidFill>
                <a:latin typeface="+mj-lt"/>
              </a:rPr>
              <a:t>Всеки тест трябва да тества </a:t>
            </a:r>
            <a:r>
              <a:rPr lang="bg-BG" sz="2800" b="1" dirty="0">
                <a:solidFill>
                  <a:schemeClr val="bg1"/>
                </a:solidFill>
                <a:latin typeface="+mj-lt"/>
              </a:rPr>
              <a:t>едно</a:t>
            </a:r>
            <a:r>
              <a:rPr lang="en-US" sz="2800" b="1" dirty="0">
                <a:solidFill>
                  <a:schemeClr val="bg1"/>
                </a:solidFill>
                <a:latin typeface="+mj-lt"/>
              </a:rPr>
              <a:t> </a:t>
            </a:r>
            <a:r>
              <a:rPr lang="bg-BG" sz="2800" b="1" dirty="0">
                <a:solidFill>
                  <a:schemeClr val="bg1"/>
                </a:solidFill>
                <a:latin typeface="+mj-lt"/>
              </a:rPr>
              <a:t>поведение</a:t>
            </a:r>
            <a:r>
              <a:rPr lang="en-US" sz="2800" b="1" dirty="0">
                <a:solidFill>
                  <a:schemeClr val="bg1"/>
                </a:solidFill>
                <a:latin typeface="+mj-lt"/>
              </a:rPr>
              <a:t>!</a:t>
            </a:r>
            <a:endParaRPr lang="bg-BG" sz="2800" b="1" dirty="0">
              <a:solidFill>
                <a:schemeClr val="bg1"/>
              </a:solidFill>
              <a:latin typeface="+mj-lt"/>
            </a:endParaRPr>
          </a:p>
        </p:txBody>
      </p:sp>
      <p:sp>
        <p:nvSpPr>
          <p:cNvPr id="7" name="Slide Number">
            <a:extLst>
              <a:ext uri="{FF2B5EF4-FFF2-40B4-BE49-F238E27FC236}">
                <a16:creationId xmlns:a16="http://schemas.microsoft.com/office/drawing/2014/main" id="{FAD4D7BC-F1D4-4DD8-BF78-181183918B7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249</a:t>
            </a:fld>
            <a:endParaRPr lang="en-US" noProof="0" dirty="0"/>
          </a:p>
        </p:txBody>
      </p:sp>
    </p:spTree>
    <p:extLst>
      <p:ext uri="{BB962C8B-B14F-4D97-AF65-F5344CB8AC3E}">
        <p14:creationId xmlns:p14="http://schemas.microsoft.com/office/powerpoint/2010/main" val="10810222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8BAAEB-8218-4433-B6A7-45221B02A00B}"/>
              </a:ext>
            </a:extLst>
          </p:cNvPr>
          <p:cNvSpPr>
            <a:spLocks noGrp="1"/>
          </p:cNvSpPr>
          <p:nvPr>
            <p:ph type="body" sz="quarter" idx="10"/>
          </p:nvPr>
        </p:nvSpPr>
        <p:spPr>
          <a:xfrm>
            <a:off x="2065510" y="1121143"/>
            <a:ext cx="9929724" cy="5584897"/>
          </a:xfrm>
        </p:spPr>
        <p:txBody>
          <a:bodyPr/>
          <a:lstStyle/>
          <a:p>
            <a:r>
              <a:rPr lang="bg-BG" dirty="0"/>
              <a:t>Библютеката е разделена на папки и класове</a:t>
            </a:r>
            <a:endParaRPr lang="en-US" dirty="0"/>
          </a:p>
          <a:p>
            <a:r>
              <a:rPr lang="bg-BG" dirty="0"/>
              <a:t>Импортвайте един клас или цял пакет</a:t>
            </a:r>
            <a:r>
              <a:rPr lang="en-US" dirty="0"/>
              <a:t>, </a:t>
            </a:r>
            <a:r>
              <a:rPr lang="bg-BG" dirty="0"/>
              <a:t>който съдържа всички класове</a:t>
            </a:r>
            <a:endParaRPr lang="en-US" dirty="0"/>
          </a:p>
          <a:p>
            <a:r>
              <a:rPr lang="bg-BG" dirty="0"/>
              <a:t>За за използвате клас или пакет</a:t>
            </a:r>
            <a:r>
              <a:rPr lang="en-US" dirty="0"/>
              <a:t>, </a:t>
            </a:r>
            <a:r>
              <a:rPr lang="bg-BG" dirty="0"/>
              <a:t>се използва ключовата дума </a:t>
            </a:r>
            <a:r>
              <a:rPr lang="en-US" dirty="0"/>
              <a:t>import</a:t>
            </a:r>
          </a:p>
        </p:txBody>
      </p:sp>
      <p:sp>
        <p:nvSpPr>
          <p:cNvPr id="2" name="Title 1">
            <a:extLst>
              <a:ext uri="{FF2B5EF4-FFF2-40B4-BE49-F238E27FC236}">
                <a16:creationId xmlns:a16="http://schemas.microsoft.com/office/drawing/2014/main" id="{46BBCD98-3EC6-4459-ADED-4592F4244896}"/>
              </a:ext>
            </a:extLst>
          </p:cNvPr>
          <p:cNvSpPr>
            <a:spLocks noGrp="1"/>
          </p:cNvSpPr>
          <p:nvPr>
            <p:ph type="title"/>
          </p:nvPr>
        </p:nvSpPr>
        <p:spPr>
          <a:xfrm>
            <a:off x="1551000" y="140529"/>
            <a:ext cx="8625520" cy="882654"/>
          </a:xfrm>
        </p:spPr>
        <p:txBody>
          <a:bodyPr/>
          <a:lstStyle/>
          <a:p>
            <a:r>
              <a:rPr lang="bg-BG" dirty="0"/>
              <a:t>Вградени пакети</a:t>
            </a:r>
            <a:endParaRPr lang="en-US" dirty="0"/>
          </a:p>
        </p:txBody>
      </p:sp>
      <p:sp>
        <p:nvSpPr>
          <p:cNvPr id="10" name="Text Placeholder 2">
            <a:extLst>
              <a:ext uri="{FF2B5EF4-FFF2-40B4-BE49-F238E27FC236}">
                <a16:creationId xmlns:a16="http://schemas.microsoft.com/office/drawing/2014/main" id="{997B0D3E-2A9A-438B-BDE3-8F1F7D30C1E0}"/>
              </a:ext>
            </a:extLst>
          </p:cNvPr>
          <p:cNvSpPr txBox="1">
            <a:spLocks/>
          </p:cNvSpPr>
          <p:nvPr/>
        </p:nvSpPr>
        <p:spPr>
          <a:xfrm>
            <a:off x="2442891" y="4997767"/>
            <a:ext cx="8679636" cy="1049106"/>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lvl1pPr marL="0" indent="0" algn="l" defTabSz="1218438" rtl="0" eaLnBrk="1" latinLnBrk="0" hangingPunct="1">
              <a:lnSpc>
                <a:spcPct val="100000"/>
              </a:lnSpc>
              <a:spcBef>
                <a:spcPts val="600"/>
              </a:spcBef>
              <a:spcAft>
                <a:spcPts val="600"/>
              </a:spcAft>
              <a:buFont typeface="Wingdings" panose="05000000000000000000" pitchFamily="2" charset="2"/>
              <a:buNone/>
              <a:defRPr lang="en-US" sz="2398" b="1" kern="1200" noProof="1" smtClean="0">
                <a:solidFill>
                  <a:schemeClr val="tx1"/>
                </a:solidFill>
                <a:effectLst/>
                <a:latin typeface="Consolas" pitchFamily="49" charset="0"/>
                <a:ea typeface="+mn-ea"/>
                <a:cs typeface="Consolas" pitchFamily="49" charset="0"/>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r>
              <a:rPr lang="en-US" sz="2200" dirty="0"/>
              <a:t>import </a:t>
            </a:r>
            <a:r>
              <a:rPr lang="en-US" sz="2200" dirty="0" err="1"/>
              <a:t>package.name.Class</a:t>
            </a:r>
            <a:r>
              <a:rPr lang="en-US" sz="2200" dirty="0"/>
              <a:t>; </a:t>
            </a:r>
            <a:r>
              <a:rPr lang="en-US" sz="2200" i="1" dirty="0">
                <a:solidFill>
                  <a:schemeClr val="accent2"/>
                </a:solidFill>
              </a:rPr>
              <a:t>// Import a single class </a:t>
            </a:r>
          </a:p>
          <a:p>
            <a:r>
              <a:rPr lang="en-US" sz="2200" dirty="0"/>
              <a:t>import package.name.*;     </a:t>
            </a:r>
            <a:r>
              <a:rPr lang="en-US" sz="2200" i="1" dirty="0">
                <a:solidFill>
                  <a:schemeClr val="accent2"/>
                </a:solidFill>
              </a:rPr>
              <a:t>// Import the whole package</a:t>
            </a:r>
          </a:p>
        </p:txBody>
      </p:sp>
      <p:sp>
        <p:nvSpPr>
          <p:cNvPr id="6" name="Slide Number">
            <a:extLst>
              <a:ext uri="{FF2B5EF4-FFF2-40B4-BE49-F238E27FC236}">
                <a16:creationId xmlns:a16="http://schemas.microsoft.com/office/drawing/2014/main" id="{2ECEF350-5E48-4653-A695-4BDFB1D3D29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25</a:t>
            </a:fld>
            <a:endParaRPr lang="en-US" dirty="0"/>
          </a:p>
        </p:txBody>
      </p:sp>
    </p:spTree>
    <p:extLst>
      <p:ext uri="{BB962C8B-B14F-4D97-AF65-F5344CB8AC3E}">
        <p14:creationId xmlns:p14="http://schemas.microsoft.com/office/powerpoint/2010/main" val="3079733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lnSpc>
                <a:spcPct val="100000"/>
              </a:lnSpc>
              <a:spcBef>
                <a:spcPts val="800"/>
              </a:spcBef>
            </a:pPr>
            <a:r>
              <a:rPr lang="bg-BG" noProof="1"/>
              <a:t>Понякога</a:t>
            </a:r>
            <a:r>
              <a:rPr lang="en-US" noProof="1"/>
              <a:t> </a:t>
            </a:r>
            <a:r>
              <a:rPr lang="bg-BG" b="1" noProof="1">
                <a:solidFill>
                  <a:schemeClr val="bg1"/>
                </a:solidFill>
              </a:rPr>
              <a:t>хвърянето</a:t>
            </a:r>
            <a:r>
              <a:rPr lang="en-US" noProof="1"/>
              <a:t> </a:t>
            </a:r>
            <a:r>
              <a:rPr lang="bg-BG" noProof="1"/>
              <a:t>на изключения е </a:t>
            </a:r>
            <a:r>
              <a:rPr lang="bg-BG" b="1" noProof="1">
                <a:solidFill>
                  <a:schemeClr val="bg1"/>
                </a:solidFill>
              </a:rPr>
              <a:t>очаквано поведение</a:t>
            </a:r>
            <a:endParaRPr lang="en-US" b="1" noProof="1">
              <a:solidFill>
                <a:schemeClr val="bg1"/>
              </a:solidFill>
              <a:latin typeface="Consolas" panose="020B0609020204030204" pitchFamily="49" charset="0"/>
            </a:endParaRPr>
          </a:p>
        </p:txBody>
      </p:sp>
      <p:sp>
        <p:nvSpPr>
          <p:cNvPr id="2" name="Title 1"/>
          <p:cNvSpPr>
            <a:spLocks noGrp="1"/>
          </p:cNvSpPr>
          <p:nvPr>
            <p:ph type="title"/>
          </p:nvPr>
        </p:nvSpPr>
        <p:spPr/>
        <p:txBody>
          <a:bodyPr>
            <a:normAutofit/>
          </a:bodyPr>
          <a:lstStyle/>
          <a:p>
            <a:r>
              <a:rPr lang="bg-BG" dirty="0"/>
              <a:t>Изключения</a:t>
            </a:r>
            <a:endParaRPr lang="en-US" dirty="0"/>
          </a:p>
        </p:txBody>
      </p:sp>
      <p:sp>
        <p:nvSpPr>
          <p:cNvPr id="10" name="Rectangle 9"/>
          <p:cNvSpPr>
            <a:spLocks noChangeArrowheads="1"/>
          </p:cNvSpPr>
          <p:nvPr/>
        </p:nvSpPr>
        <p:spPr bwMode="auto">
          <a:xfrm>
            <a:off x="665704" y="2656344"/>
            <a:ext cx="10840496" cy="286232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800" b="1" noProof="1">
                <a:solidFill>
                  <a:schemeClr val="bg1"/>
                </a:solidFill>
                <a:latin typeface="Consolas" pitchFamily="49" charset="0"/>
                <a:cs typeface="Consolas" pitchFamily="49" charset="0"/>
              </a:rPr>
              <a:t>@Test(expected = IllegalArgumentException.class)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void depositNegativeShouldNotAddMoney()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BankAccount account = new BankAccount();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account.</a:t>
            </a:r>
            <a:r>
              <a:rPr lang="en-GB" sz="2800" b="1" noProof="1">
                <a:solidFill>
                  <a:schemeClr val="tx2"/>
                </a:solidFill>
                <a:latin typeface="Consolas" pitchFamily="49" charset="0"/>
              </a:rPr>
              <a:t>deposit(-50);</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6" name="AutoShape 6"/>
          <p:cNvSpPr>
            <a:spLocks noChangeArrowheads="1"/>
          </p:cNvSpPr>
          <p:nvPr/>
        </p:nvSpPr>
        <p:spPr bwMode="auto">
          <a:xfrm>
            <a:off x="8733066" y="4485441"/>
            <a:ext cx="2447934" cy="578882"/>
          </a:xfrm>
          <a:prstGeom prst="wedgeRoundRectCallout">
            <a:avLst>
              <a:gd name="adj1" fmla="val -37851"/>
              <a:gd name="adj2" fmla="val -74677"/>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800" b="1" dirty="0">
                <a:solidFill>
                  <a:schemeClr val="bg2"/>
                </a:solidFill>
                <a:latin typeface="+mj-lt"/>
              </a:rPr>
              <a:t>Подреждане</a:t>
            </a:r>
          </a:p>
        </p:txBody>
      </p:sp>
      <p:sp>
        <p:nvSpPr>
          <p:cNvPr id="7" name="AutoShape 6"/>
          <p:cNvSpPr>
            <a:spLocks noChangeArrowheads="1"/>
          </p:cNvSpPr>
          <p:nvPr/>
        </p:nvSpPr>
        <p:spPr bwMode="auto">
          <a:xfrm>
            <a:off x="5454160" y="4666024"/>
            <a:ext cx="1901839" cy="578882"/>
          </a:xfrm>
          <a:prstGeom prst="wedgeRoundRectCallout">
            <a:avLst>
              <a:gd name="adj1" fmla="val -60087"/>
              <a:gd name="adj2" fmla="val -33695"/>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800" b="1" dirty="0">
                <a:solidFill>
                  <a:schemeClr val="bg2"/>
                </a:solidFill>
                <a:latin typeface="+mj-lt"/>
              </a:rPr>
              <a:t>Действие</a:t>
            </a:r>
          </a:p>
        </p:txBody>
      </p:sp>
      <p:sp>
        <p:nvSpPr>
          <p:cNvPr id="8" name="AutoShape 6"/>
          <p:cNvSpPr>
            <a:spLocks noChangeArrowheads="1"/>
          </p:cNvSpPr>
          <p:nvPr/>
        </p:nvSpPr>
        <p:spPr bwMode="auto">
          <a:xfrm>
            <a:off x="8256000" y="1864741"/>
            <a:ext cx="3193052" cy="578882"/>
          </a:xfrm>
          <a:prstGeom prst="wedgeRoundRectCallout">
            <a:avLst>
              <a:gd name="adj1" fmla="val -39756"/>
              <a:gd name="adj2" fmla="val 77947"/>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800" b="1" dirty="0">
                <a:solidFill>
                  <a:schemeClr val="bg2"/>
                </a:solidFill>
                <a:latin typeface="+mj-lt"/>
              </a:rPr>
              <a:t>Потвърждаване</a:t>
            </a:r>
          </a:p>
        </p:txBody>
      </p:sp>
      <p:sp>
        <p:nvSpPr>
          <p:cNvPr id="9" name="Slide Number">
            <a:extLst>
              <a:ext uri="{FF2B5EF4-FFF2-40B4-BE49-F238E27FC236}">
                <a16:creationId xmlns:a16="http://schemas.microsoft.com/office/drawing/2014/main" id="{A3C8FB9A-E0C5-40B6-B469-CFEDD8AC93D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250</a:t>
            </a:fld>
            <a:endParaRPr lang="en-US" noProof="0" dirty="0"/>
          </a:p>
        </p:txBody>
      </p:sp>
    </p:spTree>
    <p:extLst>
      <p:ext uri="{BB962C8B-B14F-4D97-AF65-F5344CB8AC3E}">
        <p14:creationId xmlns:p14="http://schemas.microsoft.com/office/powerpoint/2010/main" val="28753995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5017462" y="1120913"/>
            <a:ext cx="2157079" cy="3020698"/>
          </a:xfrm>
          <a:prstGeom prst="rect">
            <a:avLst/>
          </a:prstGeom>
        </p:spPr>
      </p:pic>
      <p:sp>
        <p:nvSpPr>
          <p:cNvPr id="3" name="Title 2">
            <a:extLst>
              <a:ext uri="{FF2B5EF4-FFF2-40B4-BE49-F238E27FC236}">
                <a16:creationId xmlns:a16="http://schemas.microsoft.com/office/drawing/2014/main" id="{161127E6-FD6A-4A05-8109-EFA8156C7F3C}"/>
              </a:ext>
            </a:extLst>
          </p:cNvPr>
          <p:cNvSpPr>
            <a:spLocks noGrp="1"/>
          </p:cNvSpPr>
          <p:nvPr>
            <p:ph type="title" sz="quarter" idx="10"/>
          </p:nvPr>
        </p:nvSpPr>
        <p:spPr/>
        <p:txBody>
          <a:bodyPr/>
          <a:lstStyle/>
          <a:p>
            <a:r>
              <a:rPr lang="en-US" dirty="0"/>
              <a:t>Unit </a:t>
            </a:r>
            <a:r>
              <a:rPr lang="bg-BG" dirty="0"/>
              <a:t>тестване</a:t>
            </a:r>
            <a:r>
              <a:rPr lang="en-US" dirty="0"/>
              <a:t> </a:t>
            </a:r>
            <a:r>
              <a:rPr lang="bg-BG" dirty="0"/>
              <a:t>Добри практики</a:t>
            </a:r>
            <a:endParaRPr lang="en-US" dirty="0"/>
          </a:p>
        </p:txBody>
      </p:sp>
    </p:spTree>
    <p:extLst>
      <p:ext uri="{BB962C8B-B14F-4D97-AF65-F5344CB8AC3E}">
        <p14:creationId xmlns:p14="http://schemas.microsoft.com/office/powerpoint/2010/main" val="2715329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a:buClr>
                <a:schemeClr val="tx1"/>
              </a:buClr>
            </a:pPr>
            <a:r>
              <a:rPr lang="en-GB" b="1" noProof="1">
                <a:solidFill>
                  <a:schemeClr val="bg1"/>
                </a:solidFill>
                <a:latin typeface="Consolas" panose="020B0609020204030204" pitchFamily="49" charset="0"/>
              </a:rPr>
              <a:t>assertTrue()</a:t>
            </a:r>
            <a:r>
              <a:rPr lang="en-GB" noProof="1">
                <a:solidFill>
                  <a:schemeClr val="bg1"/>
                </a:solidFill>
                <a:latin typeface="+mj-lt"/>
              </a:rPr>
              <a:t> </a:t>
            </a:r>
            <a:r>
              <a:rPr lang="en-GB" noProof="1">
                <a:latin typeface="+mj-lt"/>
              </a:rPr>
              <a:t>vs </a:t>
            </a:r>
            <a:r>
              <a:rPr lang="en-GB" b="1" noProof="1">
                <a:solidFill>
                  <a:schemeClr val="bg1"/>
                </a:solidFill>
                <a:latin typeface="Consolas" panose="020B0609020204030204" pitchFamily="49" charset="0"/>
              </a:rPr>
              <a:t>assertEquals()</a:t>
            </a:r>
            <a:endParaRPr lang="en-GB" noProof="1">
              <a:solidFill>
                <a:schemeClr val="bg1"/>
              </a:solidFill>
              <a:latin typeface="+mj-lt"/>
            </a:endParaRPr>
          </a:p>
          <a:p>
            <a:pPr lvl="1">
              <a:buClr>
                <a:schemeClr val="tx1"/>
              </a:buClr>
            </a:pPr>
            <a:r>
              <a:rPr lang="en-GB" b="1" noProof="1">
                <a:solidFill>
                  <a:schemeClr val="bg1"/>
                </a:solidFill>
                <a:latin typeface="Consolas" panose="020B0609020204030204" pitchFamily="49" charset="0"/>
              </a:rPr>
              <a:t>assertTrue()</a:t>
            </a:r>
            <a:endParaRPr lang="bg-BG" b="1" noProof="1">
              <a:solidFill>
                <a:schemeClr val="bg1"/>
              </a:solidFill>
              <a:latin typeface="+mj-lt"/>
            </a:endParaRPr>
          </a:p>
          <a:p>
            <a:pPr lvl="1">
              <a:buClr>
                <a:schemeClr val="tx1"/>
              </a:buClr>
            </a:pPr>
            <a:endParaRPr lang="bg-BG" b="1" noProof="1">
              <a:solidFill>
                <a:schemeClr val="bg1"/>
              </a:solidFill>
              <a:latin typeface="+mj-lt"/>
            </a:endParaRPr>
          </a:p>
          <a:p>
            <a:pPr lvl="1">
              <a:buClr>
                <a:schemeClr val="tx1"/>
              </a:buClr>
            </a:pPr>
            <a:endParaRPr lang="en-GB" b="1" noProof="1">
              <a:solidFill>
                <a:schemeClr val="tx2">
                  <a:lumMod val="75000"/>
                </a:schemeClr>
              </a:solidFill>
              <a:latin typeface="Consolas" panose="020B0609020204030204" pitchFamily="49" charset="0"/>
            </a:endParaRPr>
          </a:p>
          <a:p>
            <a:pPr lvl="1">
              <a:buClr>
                <a:schemeClr val="tx1"/>
              </a:buClr>
            </a:pPr>
            <a:r>
              <a:rPr lang="en-GB" b="1" noProof="1">
                <a:solidFill>
                  <a:schemeClr val="bg1"/>
                </a:solidFill>
                <a:latin typeface="Consolas" panose="020B0609020204030204" pitchFamily="49" charset="0"/>
              </a:rPr>
              <a:t>assertEquals(expected, actual)</a:t>
            </a:r>
            <a:endParaRPr lang="en-GB" noProof="1">
              <a:solidFill>
                <a:schemeClr val="bg1"/>
              </a:solidFill>
            </a:endParaRPr>
          </a:p>
        </p:txBody>
      </p:sp>
      <p:sp>
        <p:nvSpPr>
          <p:cNvPr id="4" name="Title 3"/>
          <p:cNvSpPr>
            <a:spLocks noGrp="1"/>
          </p:cNvSpPr>
          <p:nvPr>
            <p:ph type="title"/>
          </p:nvPr>
        </p:nvSpPr>
        <p:spPr/>
        <p:txBody>
          <a:bodyPr>
            <a:normAutofit/>
          </a:bodyPr>
          <a:lstStyle/>
          <a:p>
            <a:r>
              <a:rPr lang="bg-BG" dirty="0"/>
              <a:t>Твърдения</a:t>
            </a:r>
            <a:endParaRPr lang="en-US" dirty="0"/>
          </a:p>
        </p:txBody>
      </p:sp>
      <p:sp>
        <p:nvSpPr>
          <p:cNvPr id="21" name="Rectangle 5"/>
          <p:cNvSpPr>
            <a:spLocks noChangeArrowheads="1"/>
          </p:cNvSpPr>
          <p:nvPr/>
        </p:nvSpPr>
        <p:spPr bwMode="auto">
          <a:xfrm>
            <a:off x="618569" y="2539426"/>
            <a:ext cx="10052573" cy="5539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3000" b="1" noProof="1">
                <a:solidFill>
                  <a:schemeClr val="tx2"/>
                </a:solidFill>
                <a:latin typeface="Consolas" pitchFamily="49" charset="0"/>
                <a:cs typeface="Consolas" pitchFamily="49" charset="0"/>
              </a:rPr>
              <a:t>Assert.assertTrue(account.getBalance() == 50);</a:t>
            </a:r>
          </a:p>
        </p:txBody>
      </p:sp>
      <p:sp>
        <p:nvSpPr>
          <p:cNvPr id="7" name="Rectangle 5"/>
          <p:cNvSpPr>
            <a:spLocks noChangeArrowheads="1"/>
          </p:cNvSpPr>
          <p:nvPr/>
        </p:nvSpPr>
        <p:spPr bwMode="auto">
          <a:xfrm>
            <a:off x="618569" y="4495801"/>
            <a:ext cx="10052573" cy="55399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buClr>
                <a:schemeClr val="accent5">
                  <a:lumMod val="40000"/>
                  <a:lumOff val="60000"/>
                </a:schemeClr>
              </a:buClr>
              <a:buSzPct val="70000"/>
            </a:pPr>
            <a:r>
              <a:rPr lang="en-US" sz="3000" b="1" noProof="1">
                <a:solidFill>
                  <a:schemeClr val="tx2"/>
                </a:solidFill>
                <a:latin typeface="Consolas" pitchFamily="49" charset="0"/>
                <a:cs typeface="Consolas" pitchFamily="49" charset="0"/>
              </a:rPr>
              <a:t>Assert.assertEquals(50, account.getBalance());</a:t>
            </a:r>
          </a:p>
        </p:txBody>
      </p:sp>
      <p:pic>
        <p:nvPicPr>
          <p:cNvPr id="8" name="Picture 7"/>
          <p:cNvPicPr>
            <a:picLocks noChangeAspect="1"/>
          </p:cNvPicPr>
          <p:nvPr/>
        </p:nvPicPr>
        <p:blipFill>
          <a:blip r:embed="rId3"/>
          <a:stretch>
            <a:fillRect/>
          </a:stretch>
        </p:blipFill>
        <p:spPr>
          <a:xfrm>
            <a:off x="7540954" y="5379038"/>
            <a:ext cx="3124200" cy="1097962"/>
          </a:xfrm>
          <a:prstGeom prst="roundRect">
            <a:avLst>
              <a:gd name="adj" fmla="val 7149"/>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stretch>
            <a:fillRect/>
          </a:stretch>
        </p:blipFill>
        <p:spPr>
          <a:xfrm>
            <a:off x="5912179" y="3352801"/>
            <a:ext cx="4752975" cy="295275"/>
          </a:xfrm>
          <a:prstGeom prst="roundRect">
            <a:avLst>
              <a:gd name="adj" fmla="val 13717"/>
            </a:avLst>
          </a:prstGeom>
          <a:ln>
            <a:solidFill>
              <a:schemeClr val="tx1">
                <a:lumMod val="85000"/>
              </a:schemeClr>
            </a:solidFill>
          </a:ln>
          <a:effectLst>
            <a:outerShdw blurRad="63500" sx="102000" sy="102000" algn="ctr" rotWithShape="0">
              <a:prstClr val="black">
                <a:alpha val="40000"/>
              </a:prstClr>
            </a:outerShdw>
          </a:effectLst>
        </p:spPr>
      </p:pic>
      <p:sp>
        <p:nvSpPr>
          <p:cNvPr id="10" name="AutoShape 6"/>
          <p:cNvSpPr>
            <a:spLocks noChangeArrowheads="1"/>
          </p:cNvSpPr>
          <p:nvPr/>
        </p:nvSpPr>
        <p:spPr bwMode="auto">
          <a:xfrm>
            <a:off x="3867739" y="5468318"/>
            <a:ext cx="3386580" cy="919401"/>
          </a:xfrm>
          <a:prstGeom prst="wedgeRoundRectCallout">
            <a:avLst>
              <a:gd name="adj1" fmla="val 55145"/>
              <a:gd name="adj2" fmla="val -22527"/>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400" b="1" dirty="0">
                <a:solidFill>
                  <a:schemeClr val="bg2"/>
                </a:solidFill>
                <a:latin typeface="+mj-lt"/>
              </a:rPr>
              <a:t>По-доброторешение ако очаквате стойност</a:t>
            </a:r>
          </a:p>
        </p:txBody>
      </p:sp>
      <p:sp>
        <p:nvSpPr>
          <p:cNvPr id="11" name="Slide Number">
            <a:extLst>
              <a:ext uri="{FF2B5EF4-FFF2-40B4-BE49-F238E27FC236}">
                <a16:creationId xmlns:a16="http://schemas.microsoft.com/office/drawing/2014/main" id="{96680527-0917-4969-AD64-873056FAD5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252</a:t>
            </a:fld>
            <a:endParaRPr lang="en-US" noProof="0" dirty="0"/>
          </a:p>
        </p:txBody>
      </p:sp>
    </p:spTree>
    <p:extLst>
      <p:ext uri="{BB962C8B-B14F-4D97-AF65-F5344CB8AC3E}">
        <p14:creationId xmlns:p14="http://schemas.microsoft.com/office/powerpoint/2010/main" val="1461542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bg-BG" dirty="0">
                <a:latin typeface="+mj-lt"/>
              </a:rPr>
              <a:t>Твърдението може </a:t>
            </a:r>
            <a:r>
              <a:rPr lang="bg-BG" b="1" dirty="0">
                <a:solidFill>
                  <a:schemeClr val="bg1"/>
                </a:solidFill>
                <a:latin typeface="+mj-lt"/>
              </a:rPr>
              <a:t>да покаже съобщение</a:t>
            </a:r>
            <a:endParaRPr lang="en-US" b="1" dirty="0">
              <a:solidFill>
                <a:schemeClr val="bg1"/>
              </a:solidFill>
              <a:latin typeface="+mj-lt"/>
            </a:endParaRPr>
          </a:p>
          <a:p>
            <a:pPr lvl="1"/>
            <a:r>
              <a:rPr lang="bg-BG" dirty="0">
                <a:latin typeface="+mj-lt"/>
              </a:rPr>
              <a:t>Помага с </a:t>
            </a:r>
            <a:r>
              <a:rPr lang="bg-BG" b="1" dirty="0">
                <a:solidFill>
                  <a:schemeClr val="bg1"/>
                </a:solidFill>
                <a:latin typeface="+mj-lt"/>
              </a:rPr>
              <a:t>диагностиката</a:t>
            </a:r>
            <a:endParaRPr lang="en-US" b="1" dirty="0">
              <a:solidFill>
                <a:schemeClr val="bg1"/>
              </a:solidFill>
              <a:latin typeface="+mj-lt"/>
            </a:endParaRPr>
          </a:p>
          <a:p>
            <a:pPr>
              <a:buClr>
                <a:schemeClr val="tx1"/>
              </a:buClr>
            </a:pPr>
            <a:r>
              <a:rPr lang="en-US" b="1" dirty="0" err="1">
                <a:solidFill>
                  <a:schemeClr val="bg1"/>
                </a:solidFill>
                <a:latin typeface="+mj-lt"/>
              </a:rPr>
              <a:t>Hamcrest</a:t>
            </a:r>
            <a:r>
              <a:rPr lang="en-US" dirty="0">
                <a:solidFill>
                  <a:schemeClr val="tx2">
                    <a:lumMod val="75000"/>
                  </a:schemeClr>
                </a:solidFill>
                <a:latin typeface="+mj-lt"/>
              </a:rPr>
              <a:t> </a:t>
            </a:r>
            <a:r>
              <a:rPr lang="ru-RU" dirty="0">
                <a:latin typeface="+mj-lt"/>
              </a:rPr>
              <a:t>е полезен инструмент за тестова диагностика</a:t>
            </a:r>
            <a:endParaRPr lang="en-US" dirty="0">
              <a:latin typeface="+mj-lt"/>
            </a:endParaRPr>
          </a:p>
        </p:txBody>
      </p:sp>
      <p:sp>
        <p:nvSpPr>
          <p:cNvPr id="4" name="Title 3"/>
          <p:cNvSpPr>
            <a:spLocks noGrp="1"/>
          </p:cNvSpPr>
          <p:nvPr>
            <p:ph type="title"/>
          </p:nvPr>
        </p:nvSpPr>
        <p:spPr/>
        <p:txBody>
          <a:bodyPr>
            <a:normAutofit/>
          </a:bodyPr>
          <a:lstStyle/>
          <a:p>
            <a:r>
              <a:rPr lang="bg-BG" dirty="0"/>
              <a:t>Съобщения за трвърдения</a:t>
            </a:r>
            <a:endParaRPr lang="en-US" dirty="0"/>
          </a:p>
        </p:txBody>
      </p:sp>
      <p:sp>
        <p:nvSpPr>
          <p:cNvPr id="8" name="Rectangle 7"/>
          <p:cNvSpPr>
            <a:spLocks noChangeArrowheads="1"/>
          </p:cNvSpPr>
          <p:nvPr/>
        </p:nvSpPr>
        <p:spPr bwMode="auto">
          <a:xfrm>
            <a:off x="619811" y="3276600"/>
            <a:ext cx="10098465" cy="116955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3000" b="1" noProof="1">
                <a:solidFill>
                  <a:schemeClr val="tx2"/>
                </a:solidFill>
                <a:latin typeface="Consolas" pitchFamily="49" charset="0"/>
                <a:cs typeface="Consolas" pitchFamily="49" charset="0"/>
              </a:rPr>
              <a:t>Assert.assertEquals(</a:t>
            </a:r>
          </a:p>
          <a:p>
            <a:pPr eaLnBrk="0" hangingPunct="0">
              <a:spcBef>
                <a:spcPts val="1200"/>
              </a:spcBef>
              <a:buClr>
                <a:schemeClr val="accent5">
                  <a:lumMod val="40000"/>
                  <a:lumOff val="60000"/>
                </a:schemeClr>
              </a:buClr>
              <a:buSzPct val="70000"/>
            </a:pPr>
            <a:r>
              <a:rPr lang="en-GB" sz="3000" b="1" noProof="1">
                <a:solidFill>
                  <a:schemeClr val="tx2">
                    <a:lumMod val="75000"/>
                  </a:schemeClr>
                </a:solidFill>
                <a:latin typeface="Consolas" pitchFamily="49" charset="0"/>
                <a:cs typeface="Consolas" pitchFamily="49" charset="0"/>
              </a:rPr>
              <a:t>    </a:t>
            </a:r>
            <a:r>
              <a:rPr lang="en-GB" sz="3000" b="1" noProof="1">
                <a:solidFill>
                  <a:schemeClr val="bg1"/>
                </a:solidFill>
                <a:latin typeface="Consolas" pitchFamily="49" charset="0"/>
                <a:cs typeface="Consolas" pitchFamily="49" charset="0"/>
              </a:rPr>
              <a:t>"Wrong balance"</a:t>
            </a:r>
            <a:r>
              <a:rPr lang="en-GB" sz="3000" b="1" noProof="1">
                <a:solidFill>
                  <a:schemeClr val="tx2"/>
                </a:solidFill>
                <a:latin typeface="Consolas" pitchFamily="49" charset="0"/>
                <a:cs typeface="Consolas" pitchFamily="49" charset="0"/>
              </a:rPr>
              <a:t>, 50, account.getBalance());</a:t>
            </a:r>
          </a:p>
        </p:txBody>
      </p:sp>
      <p:pic>
        <p:nvPicPr>
          <p:cNvPr id="7" name="Picture 6"/>
          <p:cNvPicPr>
            <a:picLocks noChangeAspect="1"/>
          </p:cNvPicPr>
          <p:nvPr/>
        </p:nvPicPr>
        <p:blipFill>
          <a:blip r:embed="rId3"/>
          <a:stretch>
            <a:fillRect/>
          </a:stretch>
        </p:blipFill>
        <p:spPr>
          <a:xfrm>
            <a:off x="5562601" y="4772209"/>
            <a:ext cx="5441043" cy="1357258"/>
          </a:xfrm>
          <a:prstGeom prst="roundRect">
            <a:avLst>
              <a:gd name="adj" fmla="val 7821"/>
            </a:avLst>
          </a:prstGeom>
          <a:ln>
            <a:noFill/>
          </a:ln>
          <a:effectLst>
            <a:outerShdw blurRad="63500" sx="102000" sy="102000" algn="ctr" rotWithShape="0">
              <a:prstClr val="black">
                <a:alpha val="40000"/>
              </a:prstClr>
            </a:outerShdw>
          </a:effectLst>
        </p:spPr>
      </p:pic>
      <p:sp>
        <p:nvSpPr>
          <p:cNvPr id="9" name="AutoShape 6"/>
          <p:cNvSpPr>
            <a:spLocks noChangeArrowheads="1"/>
          </p:cNvSpPr>
          <p:nvPr/>
        </p:nvSpPr>
        <p:spPr bwMode="auto">
          <a:xfrm>
            <a:off x="2181000" y="5031265"/>
            <a:ext cx="3035237" cy="919401"/>
          </a:xfrm>
          <a:prstGeom prst="wedgeRoundRectCallout">
            <a:avLst>
              <a:gd name="adj1" fmla="val 58298"/>
              <a:gd name="adj2" fmla="val -22527"/>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400" b="1" dirty="0">
                <a:solidFill>
                  <a:schemeClr val="bg2"/>
                </a:solidFill>
                <a:latin typeface="+mj-lt"/>
              </a:rPr>
              <a:t>Помага да намерим проблема</a:t>
            </a:r>
          </a:p>
        </p:txBody>
      </p:sp>
      <p:sp>
        <p:nvSpPr>
          <p:cNvPr id="10" name="Slide Number">
            <a:extLst>
              <a:ext uri="{FF2B5EF4-FFF2-40B4-BE49-F238E27FC236}">
                <a16:creationId xmlns:a16="http://schemas.microsoft.com/office/drawing/2014/main" id="{CACEDC7F-0A8E-4859-8D4E-C2EC7ACB48B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253</a:t>
            </a:fld>
            <a:endParaRPr lang="en-US" noProof="0" dirty="0"/>
          </a:p>
        </p:txBody>
      </p:sp>
    </p:spTree>
    <p:extLst>
      <p:ext uri="{BB962C8B-B14F-4D97-AF65-F5344CB8AC3E}">
        <p14:creationId xmlns:p14="http://schemas.microsoft.com/office/powerpoint/2010/main" val="14600767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2" y="1196125"/>
            <a:ext cx="11818096" cy="5509916"/>
          </a:xfrm>
        </p:spPr>
        <p:txBody>
          <a:bodyPr>
            <a:noAutofit/>
          </a:bodyPr>
          <a:lstStyle/>
          <a:p>
            <a:r>
              <a:rPr lang="bg-BG" dirty="0"/>
              <a:t>Избягвайте използването на магически числа </a:t>
            </a:r>
            <a:r>
              <a:rPr lang="en-US" dirty="0"/>
              <a:t>(</a:t>
            </a:r>
            <a:r>
              <a:rPr lang="bg-BG" dirty="0"/>
              <a:t>използвайте</a:t>
            </a:r>
            <a:r>
              <a:rPr lang="en-US" dirty="0">
                <a:solidFill>
                  <a:schemeClr val="bg1"/>
                </a:solidFill>
              </a:rPr>
              <a:t> </a:t>
            </a:r>
            <a:r>
              <a:rPr lang="bg-BG" b="1" dirty="0">
                <a:solidFill>
                  <a:schemeClr val="bg1"/>
                </a:solidFill>
              </a:rPr>
              <a:t>константни</a:t>
            </a:r>
            <a:r>
              <a:rPr lang="en-US" dirty="0">
                <a:solidFill>
                  <a:schemeClr val="bg1"/>
                </a:solidFill>
              </a:rPr>
              <a:t> </a:t>
            </a:r>
            <a:r>
              <a:rPr lang="bg-BG" dirty="0"/>
              <a:t>стойности</a:t>
            </a:r>
            <a:r>
              <a:rPr lang="en-US" dirty="0"/>
              <a:t>)</a:t>
            </a:r>
          </a:p>
        </p:txBody>
      </p:sp>
      <p:sp>
        <p:nvSpPr>
          <p:cNvPr id="4" name="Title 3"/>
          <p:cNvSpPr>
            <a:spLocks noGrp="1"/>
          </p:cNvSpPr>
          <p:nvPr>
            <p:ph type="title"/>
          </p:nvPr>
        </p:nvSpPr>
        <p:spPr/>
        <p:txBody>
          <a:bodyPr>
            <a:normAutofit/>
          </a:bodyPr>
          <a:lstStyle/>
          <a:p>
            <a:r>
              <a:rPr lang="bg-BG" dirty="0"/>
              <a:t>Магически числа</a:t>
            </a:r>
            <a:endParaRPr lang="en-US" dirty="0"/>
          </a:p>
        </p:txBody>
      </p:sp>
      <p:sp>
        <p:nvSpPr>
          <p:cNvPr id="8" name="Rectangle 7"/>
          <p:cNvSpPr>
            <a:spLocks noChangeArrowheads="1"/>
          </p:cNvSpPr>
          <p:nvPr/>
        </p:nvSpPr>
        <p:spPr bwMode="auto">
          <a:xfrm>
            <a:off x="471000" y="2285549"/>
            <a:ext cx="9601200" cy="461664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800" b="1" noProof="1">
                <a:solidFill>
                  <a:schemeClr val="bg1"/>
                </a:solidFill>
                <a:latin typeface="Consolas" pitchFamily="49" charset="0"/>
                <a:cs typeface="Consolas" pitchFamily="49" charset="0"/>
              </a:rPr>
              <a:t>private static final int AMOUNT </a:t>
            </a:r>
            <a:r>
              <a:rPr lang="en-GB" sz="2800" b="1" noProof="1">
                <a:solidFill>
                  <a:schemeClr val="tx2"/>
                </a:solidFill>
                <a:latin typeface="Consolas" pitchFamily="49" charset="0"/>
                <a:cs typeface="Consolas" pitchFamily="49" charset="0"/>
              </a:rPr>
              <a:t>=</a:t>
            </a:r>
            <a:r>
              <a:rPr lang="en-GB" sz="2800" b="1" noProof="1">
                <a:solidFill>
                  <a:schemeClr val="bg1"/>
                </a:solidFill>
                <a:latin typeface="Consolas" pitchFamily="49" charset="0"/>
                <a:cs typeface="Consolas" pitchFamily="49" charset="0"/>
              </a:rPr>
              <a:t> 50</a:t>
            </a:r>
            <a:r>
              <a:rPr lang="en-GB" sz="28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8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void depositShouldAddMoney()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BankAccount account = new BankAccount();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account.deposit(</a:t>
            </a:r>
            <a:r>
              <a:rPr lang="en-GB" sz="2800" b="1" noProof="1">
                <a:solidFill>
                  <a:schemeClr val="bg1"/>
                </a:solidFill>
                <a:latin typeface="Consolas" pitchFamily="49" charset="0"/>
                <a:cs typeface="Consolas" pitchFamily="49" charset="0"/>
              </a:rPr>
              <a:t>AMOUNT</a:t>
            </a:r>
            <a:r>
              <a:rPr lang="en-GB" sz="28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Assert.assertEquals("Wrong balance",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r>
              <a:rPr lang="en-GB" sz="2800" b="1" noProof="1">
                <a:solidFill>
                  <a:schemeClr val="bg1"/>
                </a:solidFill>
                <a:latin typeface="Consolas" pitchFamily="49" charset="0"/>
                <a:cs typeface="Consolas" pitchFamily="49" charset="0"/>
              </a:rPr>
              <a:t>AMOUNT</a:t>
            </a:r>
            <a:r>
              <a:rPr lang="en-GB" sz="2800" b="1" noProof="1">
                <a:solidFill>
                  <a:schemeClr val="tx2"/>
                </a:solidFill>
                <a:latin typeface="Consolas" pitchFamily="49" charset="0"/>
                <a:cs typeface="Consolas" pitchFamily="49" charset="0"/>
              </a:rPr>
              <a:t>, account.getBalance());</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96C190E6-F805-431B-ABB6-A9BBF332350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254</a:t>
            </a:fld>
            <a:endParaRPr lang="en-US" noProof="0" dirty="0"/>
          </a:p>
        </p:txBody>
      </p:sp>
    </p:spTree>
    <p:extLst>
      <p:ext uri="{BB962C8B-B14F-4D97-AF65-F5344CB8AC3E}">
        <p14:creationId xmlns:p14="http://schemas.microsoft.com/office/powerpoint/2010/main" val="4105783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bg-BG" dirty="0"/>
              <a:t>използвайте</a:t>
            </a:r>
            <a:r>
              <a:rPr lang="en-US" dirty="0">
                <a:solidFill>
                  <a:schemeClr val="bg1"/>
                </a:solidFill>
              </a:rPr>
              <a:t> </a:t>
            </a:r>
            <a:r>
              <a:rPr lang="en-US" b="1" dirty="0">
                <a:solidFill>
                  <a:schemeClr val="bg1"/>
                </a:solidFill>
                <a:latin typeface="Consolas" panose="020B0609020204030204" pitchFamily="49" charset="0"/>
              </a:rPr>
              <a:t>@Before</a:t>
            </a:r>
            <a:r>
              <a:rPr lang="en-US" dirty="0">
                <a:solidFill>
                  <a:schemeClr val="bg1"/>
                </a:solidFill>
              </a:rPr>
              <a:t> </a:t>
            </a:r>
            <a:r>
              <a:rPr lang="bg-BG" dirty="0"/>
              <a:t>анотацията</a:t>
            </a:r>
            <a:endParaRPr lang="en-US" dirty="0"/>
          </a:p>
        </p:txBody>
      </p:sp>
      <p:sp>
        <p:nvSpPr>
          <p:cNvPr id="4" name="Title 3"/>
          <p:cNvSpPr>
            <a:spLocks noGrp="1"/>
          </p:cNvSpPr>
          <p:nvPr>
            <p:ph type="title"/>
          </p:nvPr>
        </p:nvSpPr>
        <p:spPr/>
        <p:txBody>
          <a:bodyPr>
            <a:normAutofit/>
          </a:bodyPr>
          <a:lstStyle/>
          <a:p>
            <a:r>
              <a:rPr lang="en-US" dirty="0"/>
              <a:t>@Before</a:t>
            </a:r>
          </a:p>
        </p:txBody>
      </p:sp>
      <p:sp>
        <p:nvSpPr>
          <p:cNvPr id="8" name="Rectangle 7"/>
          <p:cNvSpPr>
            <a:spLocks noChangeArrowheads="1"/>
          </p:cNvSpPr>
          <p:nvPr/>
        </p:nvSpPr>
        <p:spPr bwMode="auto">
          <a:xfrm>
            <a:off x="685800" y="1876485"/>
            <a:ext cx="9601200" cy="446276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3200" b="1" noProof="1">
                <a:solidFill>
                  <a:schemeClr val="bg1"/>
                </a:solidFill>
                <a:latin typeface="Consolas" pitchFamily="49" charset="0"/>
                <a:cs typeface="Consolas" pitchFamily="49" charset="0"/>
              </a:rPr>
              <a:t>private BankAccount account;</a:t>
            </a:r>
          </a:p>
          <a:p>
            <a:pPr eaLnBrk="0" hangingPunct="0">
              <a:spcBef>
                <a:spcPts val="1200"/>
              </a:spcBef>
              <a:buClr>
                <a:schemeClr val="accent5">
                  <a:lumMod val="40000"/>
                  <a:lumOff val="60000"/>
                </a:schemeClr>
              </a:buClr>
              <a:buSzPct val="70000"/>
            </a:pPr>
            <a:r>
              <a:rPr lang="en-GB" sz="3200" b="1" noProof="1">
                <a:solidFill>
                  <a:schemeClr val="bg1"/>
                </a:solidFill>
                <a:latin typeface="Consolas" pitchFamily="49" charset="0"/>
                <a:cs typeface="Consolas" pitchFamily="49" charset="0"/>
              </a:rPr>
              <a:t>@Before</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public void </a:t>
            </a:r>
            <a:r>
              <a:rPr lang="en-GB" sz="3200" b="1" noProof="1">
                <a:solidFill>
                  <a:schemeClr val="bg1"/>
                </a:solidFill>
                <a:latin typeface="Consolas" pitchFamily="49" charset="0"/>
                <a:cs typeface="Consolas" pitchFamily="49" charset="0"/>
              </a:rPr>
              <a:t>createAccount() </a:t>
            </a:r>
            <a:r>
              <a:rPr lang="en-GB" sz="32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  this.account = new BankAccount();</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32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3200" b="1" noProof="1">
                <a:solidFill>
                  <a:schemeClr val="tx2"/>
                </a:solidFill>
                <a:latin typeface="Consolas" pitchFamily="49" charset="0"/>
                <a:cs typeface="Consolas" pitchFamily="49" charset="0"/>
              </a:rPr>
              <a:t>public void depositShouldAddMoney() { … }</a:t>
            </a:r>
          </a:p>
        </p:txBody>
      </p:sp>
      <p:sp>
        <p:nvSpPr>
          <p:cNvPr id="6" name="AutoShape 6"/>
          <p:cNvSpPr>
            <a:spLocks noChangeArrowheads="1"/>
          </p:cNvSpPr>
          <p:nvPr/>
        </p:nvSpPr>
        <p:spPr bwMode="auto">
          <a:xfrm>
            <a:off x="7391400" y="2005312"/>
            <a:ext cx="2667000" cy="1532334"/>
          </a:xfrm>
          <a:prstGeom prst="wedgeRoundRectCallout">
            <a:avLst>
              <a:gd name="adj1" fmla="val -59476"/>
              <a:gd name="adj2" fmla="val 3663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800" b="1" dirty="0">
                <a:solidFill>
                  <a:schemeClr val="bg2"/>
                </a:solidFill>
                <a:latin typeface="+mj-lt"/>
              </a:rPr>
              <a:t>Изпълнява се преди всеки тест</a:t>
            </a:r>
          </a:p>
        </p:txBody>
      </p:sp>
      <p:sp>
        <p:nvSpPr>
          <p:cNvPr id="7" name="Slide Number">
            <a:extLst>
              <a:ext uri="{FF2B5EF4-FFF2-40B4-BE49-F238E27FC236}">
                <a16:creationId xmlns:a16="http://schemas.microsoft.com/office/drawing/2014/main" id="{4C925C3C-8C0E-464B-A68C-F86F71E0880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255</a:t>
            </a:fld>
            <a:endParaRPr lang="en-US" noProof="0" dirty="0"/>
          </a:p>
        </p:txBody>
      </p:sp>
    </p:spTree>
    <p:extLst>
      <p:ext uri="{BB962C8B-B14F-4D97-AF65-F5344CB8AC3E}">
        <p14:creationId xmlns:p14="http://schemas.microsoft.com/office/powerpoint/2010/main" val="14512064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1941" y="1196125"/>
            <a:ext cx="11815018" cy="5661875"/>
          </a:xfrm>
        </p:spPr>
        <p:txBody>
          <a:bodyPr>
            <a:noAutofit/>
          </a:bodyPr>
          <a:lstStyle/>
          <a:p>
            <a:r>
              <a:rPr lang="bg-BG" dirty="0"/>
              <a:t>Имена на тест</a:t>
            </a:r>
            <a:endParaRPr lang="en-US" dirty="0"/>
          </a:p>
          <a:p>
            <a:pPr lvl="1"/>
            <a:r>
              <a:rPr lang="bg-BG" dirty="0"/>
              <a:t>Трябва да се използва </a:t>
            </a:r>
            <a:r>
              <a:rPr lang="bg-BG" b="1" dirty="0">
                <a:solidFill>
                  <a:schemeClr val="bg1"/>
                </a:solidFill>
              </a:rPr>
              <a:t>терминология на бизнес домейн</a:t>
            </a:r>
            <a:endParaRPr lang="en-US" b="1" dirty="0">
              <a:solidFill>
                <a:schemeClr val="bg1"/>
              </a:solidFill>
            </a:endParaRPr>
          </a:p>
          <a:p>
            <a:pPr lvl="1"/>
            <a:r>
              <a:rPr lang="bg-BG" dirty="0"/>
              <a:t>Трябва да бъдат </a:t>
            </a:r>
            <a:r>
              <a:rPr lang="bg-BG" b="1" dirty="0">
                <a:solidFill>
                  <a:schemeClr val="bg1"/>
                </a:solidFill>
              </a:rPr>
              <a:t>описателни </a:t>
            </a:r>
            <a:r>
              <a:rPr lang="en-US" dirty="0"/>
              <a:t> </a:t>
            </a:r>
            <a:r>
              <a:rPr lang="bg-BG" dirty="0"/>
              <a:t>и</a:t>
            </a:r>
            <a:r>
              <a:rPr lang="en-US" dirty="0"/>
              <a:t> </a:t>
            </a:r>
            <a:r>
              <a:rPr lang="bg-BG" b="1" dirty="0">
                <a:solidFill>
                  <a:schemeClr val="bg1"/>
                </a:solidFill>
              </a:rPr>
              <a:t>четими</a:t>
            </a:r>
            <a:endParaRPr lang="en-US" b="1" dirty="0">
              <a:solidFill>
                <a:schemeClr val="bg1"/>
              </a:solidFill>
            </a:endParaRPr>
          </a:p>
        </p:txBody>
      </p:sp>
      <p:sp>
        <p:nvSpPr>
          <p:cNvPr id="4" name="Title 3"/>
          <p:cNvSpPr>
            <a:spLocks noGrp="1"/>
          </p:cNvSpPr>
          <p:nvPr>
            <p:ph type="title"/>
          </p:nvPr>
        </p:nvSpPr>
        <p:spPr/>
        <p:txBody>
          <a:bodyPr>
            <a:normAutofit/>
          </a:bodyPr>
          <a:lstStyle/>
          <a:p>
            <a:r>
              <a:rPr lang="bg-BG" dirty="0"/>
              <a:t>Наимевноване на тестовете</a:t>
            </a:r>
            <a:endParaRPr lang="en-US" dirty="0"/>
          </a:p>
        </p:txBody>
      </p:sp>
      <p:sp>
        <p:nvSpPr>
          <p:cNvPr id="8" name="Rectangle 7"/>
          <p:cNvSpPr>
            <a:spLocks noChangeArrowheads="1"/>
          </p:cNvSpPr>
          <p:nvPr/>
        </p:nvSpPr>
        <p:spPr bwMode="auto">
          <a:xfrm>
            <a:off x="685800" y="5012830"/>
            <a:ext cx="10224655" cy="16004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depositAddsMoneyToBalance() {}</a:t>
            </a:r>
          </a:p>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depositNegativeShouldNotAddMoney() {}</a:t>
            </a:r>
          </a:p>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transferSubtractsFromSourceAddsToDestAccount() {}</a:t>
            </a:r>
          </a:p>
        </p:txBody>
      </p:sp>
      <p:sp>
        <p:nvSpPr>
          <p:cNvPr id="7" name="Rectangle 6"/>
          <p:cNvSpPr>
            <a:spLocks noChangeArrowheads="1"/>
          </p:cNvSpPr>
          <p:nvPr/>
        </p:nvSpPr>
        <p:spPr bwMode="auto">
          <a:xfrm>
            <a:off x="685800" y="3184030"/>
            <a:ext cx="10224655" cy="160043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incrementNumber() {}</a:t>
            </a:r>
          </a:p>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test1() {}</a:t>
            </a:r>
          </a:p>
          <a:p>
            <a:pPr eaLnBrk="0" hangingPunct="0">
              <a:spcBef>
                <a:spcPts val="1200"/>
              </a:spcBef>
              <a:buClr>
                <a:schemeClr val="accent5">
                  <a:lumMod val="40000"/>
                  <a:lumOff val="60000"/>
                </a:schemeClr>
              </a:buClr>
              <a:buSzPct val="70000"/>
            </a:pPr>
            <a:r>
              <a:rPr lang="en-GB" sz="2600" b="1" noProof="1">
                <a:solidFill>
                  <a:schemeClr val="tx2"/>
                </a:solidFill>
                <a:latin typeface="Consolas" pitchFamily="49" charset="0"/>
                <a:cs typeface="Consolas" pitchFamily="49" charset="0"/>
              </a:rPr>
              <a:t>testTransfer() {}</a:t>
            </a:r>
          </a:p>
        </p:txBody>
      </p:sp>
      <p:pic>
        <p:nvPicPr>
          <p:cNvPr id="4098" name="Picture 2" descr="Image result for tic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04111" y="5419636"/>
            <a:ext cx="879156" cy="87915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x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991120" y="3697834"/>
            <a:ext cx="665160" cy="6651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a:extLst>
              <a:ext uri="{FF2B5EF4-FFF2-40B4-BE49-F238E27FC236}">
                <a16:creationId xmlns:a16="http://schemas.microsoft.com/office/drawing/2014/main" id="{72123192-5DF7-45C4-AE29-6FC5AE7D613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256</a:t>
            </a:fld>
            <a:endParaRPr lang="en-US" noProof="0" dirty="0"/>
          </a:p>
        </p:txBody>
      </p:sp>
    </p:spTree>
    <p:extLst>
      <p:ext uri="{BB962C8B-B14F-4D97-AF65-F5344CB8AC3E}">
        <p14:creationId xmlns:p14="http://schemas.microsoft.com/office/powerpoint/2010/main" val="8657857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4412903" y="1378547"/>
            <a:ext cx="3220077" cy="2544524"/>
          </a:xfrm>
          <a:prstGeom prst="rect">
            <a:avLst/>
          </a:prstGeom>
        </p:spPr>
      </p:pic>
      <p:sp>
        <p:nvSpPr>
          <p:cNvPr id="3" name="Title 2">
            <a:extLst>
              <a:ext uri="{FF2B5EF4-FFF2-40B4-BE49-F238E27FC236}">
                <a16:creationId xmlns:a16="http://schemas.microsoft.com/office/drawing/2014/main" id="{4B9AB116-7749-4CFA-AC3A-299E522A5954}"/>
              </a:ext>
            </a:extLst>
          </p:cNvPr>
          <p:cNvSpPr>
            <a:spLocks noGrp="1"/>
          </p:cNvSpPr>
          <p:nvPr>
            <p:ph type="title" sz="quarter" idx="10"/>
          </p:nvPr>
        </p:nvSpPr>
        <p:spPr/>
        <p:txBody>
          <a:bodyPr/>
          <a:lstStyle/>
          <a:p>
            <a:r>
              <a:rPr lang="bg-BG" dirty="0"/>
              <a:t>Зависимости</a:t>
            </a:r>
            <a:endParaRPr lang="en-US" dirty="0"/>
          </a:p>
        </p:txBody>
      </p:sp>
    </p:spTree>
    <p:extLst>
      <p:ext uri="{BB962C8B-B14F-4D97-AF65-F5344CB8AC3E}">
        <p14:creationId xmlns:p14="http://schemas.microsoft.com/office/powerpoint/2010/main" val="28552099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01" y="1064032"/>
            <a:ext cx="11804822" cy="5570355"/>
          </a:xfrm>
        </p:spPr>
        <p:txBody>
          <a:bodyPr>
            <a:noAutofit/>
          </a:bodyPr>
          <a:lstStyle/>
          <a:p>
            <a:r>
              <a:rPr lang="bg-BG" dirty="0"/>
              <a:t>Помислете за тестването на следния код:</a:t>
            </a:r>
            <a:endParaRPr lang="en-US" dirty="0"/>
          </a:p>
          <a:p>
            <a:pPr lvl="1"/>
            <a:r>
              <a:rPr lang="bg-BG" dirty="0"/>
              <a:t>Искаме да тестваме </a:t>
            </a:r>
            <a:r>
              <a:rPr lang="bg-BG" b="1" dirty="0">
                <a:solidFill>
                  <a:schemeClr val="bg1"/>
                </a:solidFill>
              </a:rPr>
              <a:t>едно поведение</a:t>
            </a:r>
            <a:endParaRPr lang="en-US" b="1" dirty="0">
              <a:solidFill>
                <a:schemeClr val="bg1"/>
              </a:solidFill>
            </a:endParaRPr>
          </a:p>
        </p:txBody>
      </p:sp>
      <p:sp>
        <p:nvSpPr>
          <p:cNvPr id="4" name="Title 3"/>
          <p:cNvSpPr>
            <a:spLocks noGrp="1"/>
          </p:cNvSpPr>
          <p:nvPr>
            <p:ph type="title"/>
          </p:nvPr>
        </p:nvSpPr>
        <p:spPr>
          <a:xfrm>
            <a:off x="192001" y="105160"/>
            <a:ext cx="9715594" cy="882654"/>
          </a:xfrm>
        </p:spPr>
        <p:txBody>
          <a:bodyPr>
            <a:normAutofit/>
          </a:bodyPr>
          <a:lstStyle/>
          <a:p>
            <a:r>
              <a:rPr lang="bg-BG" dirty="0"/>
              <a:t>Свързване и тесване</a:t>
            </a:r>
            <a:r>
              <a:rPr lang="en-US" dirty="0"/>
              <a:t>(1)</a:t>
            </a:r>
          </a:p>
        </p:txBody>
      </p:sp>
      <p:sp>
        <p:nvSpPr>
          <p:cNvPr id="7" name="Rectangle 6"/>
          <p:cNvSpPr>
            <a:spLocks noChangeArrowheads="1"/>
          </p:cNvSpPr>
          <p:nvPr/>
        </p:nvSpPr>
        <p:spPr bwMode="auto">
          <a:xfrm>
            <a:off x="619811" y="2515392"/>
            <a:ext cx="9982200" cy="403187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public class Bank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private </a:t>
            </a:r>
            <a:r>
              <a:rPr lang="en-GB" sz="2800" b="1" noProof="1">
                <a:solidFill>
                  <a:schemeClr val="bg1"/>
                </a:solidFill>
                <a:latin typeface="Consolas" pitchFamily="49" charset="0"/>
                <a:cs typeface="Consolas" pitchFamily="49" charset="0"/>
              </a:rPr>
              <a:t>AccountManager</a:t>
            </a:r>
            <a:r>
              <a:rPr lang="en-GB" sz="2800" b="1" noProof="1">
                <a:solidFill>
                  <a:schemeClr val="tx2"/>
                </a:solidFill>
                <a:latin typeface="Consolas" pitchFamily="49" charset="0"/>
                <a:cs typeface="Consolas" pitchFamily="49" charset="0"/>
              </a:rPr>
              <a:t> accountManager;</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public Bank()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this.accountManager = </a:t>
            </a:r>
            <a:r>
              <a:rPr lang="en-GB" sz="2800" b="1" noProof="1">
                <a:solidFill>
                  <a:schemeClr val="bg1"/>
                </a:solidFill>
                <a:latin typeface="Consolas" pitchFamily="49" charset="0"/>
                <a:cs typeface="Consolas" pitchFamily="49" charset="0"/>
              </a:rPr>
              <a:t>new AccountManager()</a:t>
            </a:r>
            <a:r>
              <a:rPr lang="en-GB" sz="28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  public AccountInfo getInfo(String id) { … }</a:t>
            </a:r>
          </a:p>
          <a:p>
            <a:pPr eaLnBrk="0" hangingPunct="0">
              <a:spcBef>
                <a:spcPts val="1200"/>
              </a:spcBef>
              <a:buClr>
                <a:schemeClr val="accent5">
                  <a:lumMod val="40000"/>
                  <a:lumOff val="60000"/>
                </a:schemeClr>
              </a:buClr>
              <a:buSzPct val="70000"/>
            </a:pPr>
            <a:r>
              <a:rPr lang="en-GB" sz="2800" b="1" noProof="1">
                <a:solidFill>
                  <a:schemeClr val="tx2"/>
                </a:solidFill>
                <a:latin typeface="Consolas" pitchFamily="49" charset="0"/>
                <a:cs typeface="Consolas" pitchFamily="49" charset="0"/>
              </a:rPr>
              <a:t>}</a:t>
            </a:r>
          </a:p>
        </p:txBody>
      </p:sp>
      <p:sp>
        <p:nvSpPr>
          <p:cNvPr id="9" name="AutoShape 6"/>
          <p:cNvSpPr>
            <a:spLocks noChangeArrowheads="1"/>
          </p:cNvSpPr>
          <p:nvPr/>
        </p:nvSpPr>
        <p:spPr bwMode="auto">
          <a:xfrm>
            <a:off x="8961332" y="3334817"/>
            <a:ext cx="2590800" cy="919401"/>
          </a:xfrm>
          <a:prstGeom prst="wedgeRoundRectCallout">
            <a:avLst>
              <a:gd name="adj1" fmla="val -56937"/>
              <a:gd name="adj2" fmla="val 35643"/>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Bank depends on AccoutManager</a:t>
            </a:r>
            <a:endParaRPr lang="bg-BG" sz="2400" b="1" dirty="0">
              <a:solidFill>
                <a:schemeClr val="bg2"/>
              </a:solidFill>
              <a:latin typeface="+mj-lt"/>
            </a:endParaRPr>
          </a:p>
        </p:txBody>
      </p:sp>
      <p:sp>
        <p:nvSpPr>
          <p:cNvPr id="10" name="AutoShape 6"/>
          <p:cNvSpPr>
            <a:spLocks noChangeArrowheads="1"/>
          </p:cNvSpPr>
          <p:nvPr/>
        </p:nvSpPr>
        <p:spPr bwMode="auto">
          <a:xfrm>
            <a:off x="7894532" y="2240234"/>
            <a:ext cx="2362200" cy="919401"/>
          </a:xfrm>
          <a:prstGeom prst="wedgeRoundRectCallout">
            <a:avLst>
              <a:gd name="adj1" fmla="val -56156"/>
              <a:gd name="adj2" fmla="val 36414"/>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400" b="1" dirty="0">
                <a:solidFill>
                  <a:schemeClr val="bg2"/>
                </a:solidFill>
                <a:latin typeface="+mj-lt"/>
              </a:rPr>
              <a:t>Конкретно изпълнение</a:t>
            </a:r>
          </a:p>
        </p:txBody>
      </p:sp>
      <p:sp>
        <p:nvSpPr>
          <p:cNvPr id="8" name="Slide Number">
            <a:extLst>
              <a:ext uri="{FF2B5EF4-FFF2-40B4-BE49-F238E27FC236}">
                <a16:creationId xmlns:a16="http://schemas.microsoft.com/office/drawing/2014/main" id="{D456AE7C-B6E9-4E83-8904-69387445E1A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258</a:t>
            </a:fld>
            <a:endParaRPr lang="en-US" noProof="0" dirty="0"/>
          </a:p>
        </p:txBody>
      </p:sp>
    </p:spTree>
    <p:extLst>
      <p:ext uri="{BB962C8B-B14F-4D97-AF65-F5344CB8AC3E}">
        <p14:creationId xmlns:p14="http://schemas.microsoft.com/office/powerpoint/2010/main" val="32878541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bg-BG" dirty="0"/>
              <a:t>Трябва да се намери решение за </a:t>
            </a:r>
            <a:r>
              <a:rPr lang="bg-BG" b="1" dirty="0">
                <a:solidFill>
                  <a:schemeClr val="bg1"/>
                </a:solidFill>
              </a:rPr>
              <a:t>разделяне на класове</a:t>
            </a:r>
            <a:endParaRPr lang="en-US" b="1" dirty="0">
              <a:solidFill>
                <a:schemeClr val="bg1"/>
              </a:solidFill>
            </a:endParaRPr>
          </a:p>
        </p:txBody>
      </p:sp>
      <p:sp>
        <p:nvSpPr>
          <p:cNvPr id="4" name="Title 3"/>
          <p:cNvSpPr>
            <a:spLocks noGrp="1"/>
          </p:cNvSpPr>
          <p:nvPr>
            <p:ph type="title"/>
          </p:nvPr>
        </p:nvSpPr>
        <p:spPr/>
        <p:txBody>
          <a:bodyPr>
            <a:normAutofit/>
          </a:bodyPr>
          <a:lstStyle/>
          <a:p>
            <a:r>
              <a:rPr lang="bg-BG" dirty="0"/>
              <a:t>Свързване и тесване</a:t>
            </a:r>
            <a:r>
              <a:rPr lang="en-US" dirty="0"/>
              <a:t>(2)</a:t>
            </a:r>
          </a:p>
        </p:txBody>
      </p:sp>
      <p:grpSp>
        <p:nvGrpSpPr>
          <p:cNvPr id="20" name="Group 19"/>
          <p:cNvGrpSpPr/>
          <p:nvPr/>
        </p:nvGrpSpPr>
        <p:grpSpPr>
          <a:xfrm>
            <a:off x="1186546" y="3200400"/>
            <a:ext cx="4071254" cy="1905000"/>
            <a:chOff x="1522412" y="3200400"/>
            <a:chExt cx="3962400" cy="1905000"/>
          </a:xfrm>
          <a:solidFill>
            <a:schemeClr val="tx1">
              <a:alpha val="80000"/>
            </a:schemeClr>
          </a:solidFill>
        </p:grpSpPr>
        <p:sp>
          <p:nvSpPr>
            <p:cNvPr id="5" name="Rectangle: Rounded Corners 4"/>
            <p:cNvSpPr/>
            <p:nvPr/>
          </p:nvSpPr>
          <p:spPr>
            <a:xfrm>
              <a:off x="1522412" y="3200400"/>
              <a:ext cx="3962400" cy="1905000"/>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b="1" dirty="0">
                  <a:solidFill>
                    <a:schemeClr val="bg2"/>
                  </a:solidFill>
                </a:rPr>
                <a:t>Bank</a:t>
              </a:r>
            </a:p>
          </p:txBody>
        </p:sp>
        <p:sp>
          <p:nvSpPr>
            <p:cNvPr id="11" name="Rectangle: Rounded Corners 10"/>
            <p:cNvSpPr/>
            <p:nvPr/>
          </p:nvSpPr>
          <p:spPr>
            <a:xfrm>
              <a:off x="2513012" y="3664166"/>
              <a:ext cx="2743200" cy="977468"/>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2800" b="1" noProof="1">
                  <a:solidFill>
                    <a:schemeClr val="bg2"/>
                  </a:solidFill>
                </a:rPr>
                <a:t>AccountManager</a:t>
              </a:r>
            </a:p>
          </p:txBody>
        </p:sp>
      </p:grpSp>
      <p:grpSp>
        <p:nvGrpSpPr>
          <p:cNvPr id="22" name="Group 21"/>
          <p:cNvGrpSpPr/>
          <p:nvPr/>
        </p:nvGrpSpPr>
        <p:grpSpPr>
          <a:xfrm>
            <a:off x="5984166" y="2217513"/>
            <a:ext cx="4760035" cy="3838927"/>
            <a:chOff x="5982577" y="2209800"/>
            <a:chExt cx="4760035" cy="3838927"/>
          </a:xfrm>
          <a:solidFill>
            <a:schemeClr val="tx1">
              <a:alpha val="80000"/>
            </a:schemeClr>
          </a:solidFill>
        </p:grpSpPr>
        <p:sp>
          <p:nvSpPr>
            <p:cNvPr id="12" name="Rectangle: Rounded Corners 11"/>
            <p:cNvSpPr/>
            <p:nvPr/>
          </p:nvSpPr>
          <p:spPr>
            <a:xfrm>
              <a:off x="7008812" y="4498625"/>
              <a:ext cx="3733800" cy="1550102"/>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2"/>
                  </a:solidFill>
                </a:rPr>
                <a:t>Bank</a:t>
              </a:r>
            </a:p>
          </p:txBody>
        </p:sp>
        <p:sp>
          <p:nvSpPr>
            <p:cNvPr id="14" name="Rectangle: Rounded Corners 13"/>
            <p:cNvSpPr/>
            <p:nvPr/>
          </p:nvSpPr>
          <p:spPr>
            <a:xfrm>
              <a:off x="7008812" y="2209800"/>
              <a:ext cx="3733800" cy="1550102"/>
            </a:xfrm>
            <a:prstGeom prst="roundRect">
              <a:avLst>
                <a:gd name="adj" fmla="val 6965"/>
              </a:avLst>
            </a:prstGeom>
            <a:grpFill/>
            <a:ln w="508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bg2"/>
                  </a:solidFill>
                </a:rPr>
                <a:t>AccountManager</a:t>
              </a:r>
            </a:p>
            <a:p>
              <a:pPr algn="ctr"/>
              <a:endParaRPr lang="en-GB" sz="2800" b="1" dirty="0">
                <a:solidFill>
                  <a:schemeClr val="bg2"/>
                </a:solidFill>
              </a:endParaRPr>
            </a:p>
            <a:p>
              <a:pPr algn="ctr"/>
              <a:r>
                <a:rPr lang="en-GB" sz="2800" b="1" dirty="0">
                  <a:solidFill>
                    <a:schemeClr val="bg2"/>
                  </a:solidFill>
                </a:rPr>
                <a:t>+Account getAccount()</a:t>
              </a:r>
            </a:p>
          </p:txBody>
        </p:sp>
        <p:cxnSp>
          <p:nvCxnSpPr>
            <p:cNvPr id="8" name="Straight Arrow Connector 7"/>
            <p:cNvCxnSpPr>
              <a:cxnSpLocks/>
              <a:stCxn id="12" idx="0"/>
              <a:endCxn id="14" idx="2"/>
            </p:cNvCxnSpPr>
            <p:nvPr/>
          </p:nvCxnSpPr>
          <p:spPr>
            <a:xfrm flipV="1">
              <a:off x="8875712" y="3759902"/>
              <a:ext cx="0" cy="738723"/>
            </a:xfrm>
            <a:prstGeom prst="straightConnector1">
              <a:avLst/>
            </a:prstGeom>
            <a:grpFill/>
            <a:ln w="50800">
              <a:solidFill>
                <a:schemeClr val="tx1"/>
              </a:solidFill>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913812" y="3846951"/>
              <a:ext cx="843501" cy="523220"/>
            </a:xfrm>
            <a:prstGeom prst="rect">
              <a:avLst/>
            </a:prstGeom>
            <a:noFill/>
          </p:spPr>
          <p:txBody>
            <a:bodyPr wrap="none" rtlCol="0">
              <a:spAutoFit/>
            </a:bodyPr>
            <a:lstStyle/>
            <a:p>
              <a:r>
                <a:rPr lang="en-GB" sz="2800" b="1" dirty="0"/>
                <a:t>uses</a:t>
              </a:r>
            </a:p>
          </p:txBody>
        </p:sp>
        <p:sp>
          <p:nvSpPr>
            <p:cNvPr id="19" name="Arrow: Right 18"/>
            <p:cNvSpPr/>
            <p:nvPr/>
          </p:nvSpPr>
          <p:spPr>
            <a:xfrm>
              <a:off x="5982577" y="3899251"/>
              <a:ext cx="457200" cy="507298"/>
            </a:xfrm>
            <a:prstGeom prst="rightArrow">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grpSp>
      <p:sp>
        <p:nvSpPr>
          <p:cNvPr id="23" name="AutoShape 6"/>
          <p:cNvSpPr>
            <a:spLocks noChangeArrowheads="1"/>
          </p:cNvSpPr>
          <p:nvPr/>
        </p:nvSpPr>
        <p:spPr bwMode="auto">
          <a:xfrm>
            <a:off x="10253293" y="1706735"/>
            <a:ext cx="1572148" cy="510778"/>
          </a:xfrm>
          <a:prstGeom prst="wedgeRoundRectCallout">
            <a:avLst>
              <a:gd name="adj1" fmla="val -57078"/>
              <a:gd name="adj2" fmla="val 49438"/>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Interface</a:t>
            </a:r>
            <a:endParaRPr lang="bg-BG" sz="2400" b="1" dirty="0">
              <a:solidFill>
                <a:schemeClr val="bg2"/>
              </a:solidFill>
              <a:latin typeface="+mj-lt"/>
            </a:endParaRPr>
          </a:p>
        </p:txBody>
      </p:sp>
      <p:sp>
        <p:nvSpPr>
          <p:cNvPr id="15" name="AutoShape 6"/>
          <p:cNvSpPr>
            <a:spLocks noChangeArrowheads="1"/>
          </p:cNvSpPr>
          <p:nvPr/>
        </p:nvSpPr>
        <p:spPr bwMode="auto">
          <a:xfrm>
            <a:off x="2311062" y="2068278"/>
            <a:ext cx="2228282" cy="919401"/>
          </a:xfrm>
          <a:prstGeom prst="wedgeRoundRectCallout">
            <a:avLst>
              <a:gd name="adj1" fmla="val -57078"/>
              <a:gd name="adj2" fmla="val 49438"/>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Bank inherits bugs</a:t>
            </a:r>
            <a:endParaRPr lang="bg-BG" sz="2400" b="1" dirty="0">
              <a:solidFill>
                <a:schemeClr val="bg2"/>
              </a:solidFill>
              <a:latin typeface="+mj-lt"/>
            </a:endParaRPr>
          </a:p>
        </p:txBody>
      </p:sp>
      <p:sp>
        <p:nvSpPr>
          <p:cNvPr id="16" name="Slide Number">
            <a:extLst>
              <a:ext uri="{FF2B5EF4-FFF2-40B4-BE49-F238E27FC236}">
                <a16:creationId xmlns:a16="http://schemas.microsoft.com/office/drawing/2014/main" id="{2CF3AF7D-92EE-4F08-B6FD-906BD70D561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259</a:t>
            </a:fld>
            <a:endParaRPr lang="en-US" noProof="0" dirty="0"/>
          </a:p>
        </p:txBody>
      </p:sp>
    </p:spTree>
    <p:extLst>
      <p:ext uri="{BB962C8B-B14F-4D97-AF65-F5344CB8AC3E}">
        <p14:creationId xmlns:p14="http://schemas.microsoft.com/office/powerpoint/2010/main" val="28772094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bg-BG" dirty="0"/>
              <a:t>Резюме</a:t>
            </a:r>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dirty="0">
                <a:ln>
                  <a:noFill/>
                </a:ln>
                <a:solidFill>
                  <a:srgbClr val="FFA000"/>
                </a:solidFill>
                <a:effectLst/>
                <a:uLnTx/>
                <a:uFillTx/>
                <a:latin typeface="Calibri" panose="020F0502020204030204"/>
                <a:ea typeface="맑은 고딕" panose="020B0503020000020004" pitchFamily="34" charset="-127"/>
                <a:cs typeface="+mn-cs"/>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FFA000"/>
                </a:solidFill>
                <a:effectLst/>
                <a:uLnTx/>
                <a:uFillTx/>
                <a:latin typeface="Calibri" panose="020F0502020204030204"/>
                <a:ea typeface="맑은 고딕" panose="020B0503020000020004" pitchFamily="34" charset="-127"/>
                <a:cs typeface="+mn-cs"/>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399" b="0" i="0" u="none" strike="noStrike" kern="1200" cap="none" spc="0" normalizeH="0" baseline="0" noProof="0">
                <a:ln>
                  <a:noFill/>
                </a:ln>
                <a:solidFill>
                  <a:srgbClr val="234465"/>
                </a:solidFill>
                <a:effectLst/>
                <a:uLnTx/>
                <a:uFillTx/>
                <a:latin typeface="Calibri" panose="020F0502020204030204"/>
                <a:ea typeface="맑은 고딕" panose="020B0503020000020004" pitchFamily="34" charset="-127"/>
                <a:cs typeface="+mn-cs"/>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937" y="3276641"/>
            <a:ext cx="2882677"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5613" y="1664770"/>
            <a:ext cx="8379324" cy="5055319"/>
          </a:xfrm>
          <a:prstGeom prst="rect">
            <a:avLst/>
          </a:prstGeom>
        </p:spPr>
        <p:txBody>
          <a:bodyPr vert="horz" lIns="108000" tIns="36000" rIns="108000" bIns="36000" rtlCol="0">
            <a:normAutofit fontScale="92500" lnSpcReduction="20000"/>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358775" indent="-358775">
              <a:lnSpc>
                <a:spcPct val="95000"/>
              </a:lnSpc>
            </a:pPr>
            <a:r>
              <a:rPr lang="bg-BG" sz="3200" dirty="0">
                <a:solidFill>
                  <a:schemeClr val="bg2"/>
                </a:solidFill>
              </a:rPr>
              <a:t>Добре организирания код е по-лесен за работа</a:t>
            </a:r>
            <a:endParaRPr lang="en-US" sz="3200" dirty="0">
              <a:solidFill>
                <a:schemeClr val="bg2"/>
              </a:solidFill>
            </a:endParaRPr>
          </a:p>
          <a:p>
            <a:pPr marL="358775" indent="-358775">
              <a:lnSpc>
                <a:spcPct val="95000"/>
              </a:lnSpc>
            </a:pPr>
            <a:r>
              <a:rPr lang="bg-BG" sz="3200" dirty="0">
                <a:solidFill>
                  <a:schemeClr val="bg2"/>
                </a:solidFill>
              </a:rPr>
              <a:t>Можем да намалим сложноста с помоща на </a:t>
            </a:r>
            <a:r>
              <a:rPr lang="en-US" sz="3200" dirty="0">
                <a:solidFill>
                  <a:schemeClr val="bg2"/>
                </a:solidFill>
              </a:rPr>
              <a:t> </a:t>
            </a:r>
            <a:br>
              <a:rPr lang="en-US" sz="3200" dirty="0">
                <a:solidFill>
                  <a:schemeClr val="bg2"/>
                </a:solidFill>
              </a:rPr>
            </a:br>
            <a:r>
              <a:rPr lang="bg-BG" sz="3200" b="1" dirty="0">
                <a:solidFill>
                  <a:schemeClr val="bg1"/>
                </a:solidFill>
              </a:rPr>
              <a:t>Методи</a:t>
            </a:r>
            <a:r>
              <a:rPr lang="en-US" sz="3200" dirty="0">
                <a:solidFill>
                  <a:schemeClr val="bg2"/>
                </a:solidFill>
              </a:rPr>
              <a:t>, </a:t>
            </a:r>
            <a:r>
              <a:rPr lang="bg-BG" sz="3200" b="1" dirty="0">
                <a:solidFill>
                  <a:schemeClr val="bg1"/>
                </a:solidFill>
              </a:rPr>
              <a:t>Класове</a:t>
            </a:r>
            <a:r>
              <a:rPr lang="en-US" sz="3200" dirty="0">
                <a:solidFill>
                  <a:schemeClr val="bg2"/>
                </a:solidFill>
              </a:rPr>
              <a:t> </a:t>
            </a:r>
            <a:r>
              <a:rPr lang="bg-BG" sz="3200" dirty="0">
                <a:solidFill>
                  <a:schemeClr val="bg2"/>
                </a:solidFill>
              </a:rPr>
              <a:t>и</a:t>
            </a:r>
            <a:r>
              <a:rPr lang="en-US" sz="3200" dirty="0">
                <a:solidFill>
                  <a:schemeClr val="bg2"/>
                </a:solidFill>
              </a:rPr>
              <a:t> </a:t>
            </a:r>
            <a:r>
              <a:rPr lang="bg-BG" sz="3200" b="1" dirty="0">
                <a:solidFill>
                  <a:schemeClr val="bg1"/>
                </a:solidFill>
              </a:rPr>
              <a:t>Проекти</a:t>
            </a:r>
            <a:endParaRPr lang="en-US" sz="3200" b="1" dirty="0">
              <a:solidFill>
                <a:schemeClr val="bg1"/>
              </a:solidFill>
            </a:endParaRPr>
          </a:p>
          <a:p>
            <a:pPr marL="358775" indent="-358775">
              <a:lnSpc>
                <a:spcPct val="95000"/>
              </a:lnSpc>
            </a:pPr>
            <a:r>
              <a:rPr lang="bg-BG" sz="3200" dirty="0">
                <a:solidFill>
                  <a:schemeClr val="bg2"/>
                </a:solidFill>
              </a:rPr>
              <a:t>Можем да преработив същектвуващ код като </a:t>
            </a:r>
            <a:br>
              <a:rPr lang="en-US" sz="3200" dirty="0">
                <a:solidFill>
                  <a:schemeClr val="bg2"/>
                </a:solidFill>
              </a:rPr>
            </a:br>
            <a:r>
              <a:rPr lang="bg-BG" sz="3200" b="1" dirty="0">
                <a:solidFill>
                  <a:schemeClr val="bg1"/>
                </a:solidFill>
              </a:rPr>
              <a:t>разбием кода</a:t>
            </a:r>
            <a:endParaRPr lang="en-US" sz="3200" b="1" dirty="0">
              <a:solidFill>
                <a:schemeClr val="bg1"/>
              </a:solidFill>
            </a:endParaRPr>
          </a:p>
          <a:p>
            <a:pPr>
              <a:buClr>
                <a:schemeClr val="bg2"/>
              </a:buClr>
            </a:pPr>
            <a:r>
              <a:rPr lang="bg-BG" sz="3200" b="1" noProof="1">
                <a:solidFill>
                  <a:schemeClr val="bg1"/>
                </a:solidFill>
              </a:rPr>
              <a:t>Енумерациите</a:t>
            </a:r>
            <a:r>
              <a:rPr lang="en-US" sz="3200" noProof="1">
                <a:solidFill>
                  <a:schemeClr val="bg2"/>
                </a:solidFill>
              </a:rPr>
              <a:t> </a:t>
            </a:r>
            <a:r>
              <a:rPr lang="bg-BG" sz="3200" noProof="1">
                <a:solidFill>
                  <a:schemeClr val="bg2"/>
                </a:solidFill>
              </a:rPr>
              <a:t>дефинират фиксиран </a:t>
            </a:r>
            <a:r>
              <a:rPr lang="bg-BG" sz="3200" b="1" noProof="1">
                <a:solidFill>
                  <a:schemeClr val="bg1"/>
                </a:solidFill>
              </a:rPr>
              <a:t>брой от констонти</a:t>
            </a:r>
            <a:endParaRPr lang="en-US" sz="3200" b="1" noProof="1">
              <a:solidFill>
                <a:schemeClr val="bg1"/>
              </a:solidFill>
            </a:endParaRPr>
          </a:p>
          <a:p>
            <a:pPr lvl="1"/>
            <a:r>
              <a:rPr lang="bg-BG" sz="3000" noProof="1">
                <a:solidFill>
                  <a:schemeClr val="bg2"/>
                </a:solidFill>
              </a:rPr>
              <a:t>Предтавляват</a:t>
            </a:r>
            <a:r>
              <a:rPr lang="en-US" sz="3000" noProof="1">
                <a:solidFill>
                  <a:schemeClr val="bg2"/>
                </a:solidFill>
              </a:rPr>
              <a:t> </a:t>
            </a:r>
            <a:r>
              <a:rPr lang="bg-BG" sz="3000" b="1" noProof="1">
                <a:solidFill>
                  <a:schemeClr val="bg1"/>
                </a:solidFill>
              </a:rPr>
              <a:t>числови</a:t>
            </a:r>
            <a:r>
              <a:rPr lang="en-US" sz="3000" b="1" noProof="1">
                <a:solidFill>
                  <a:schemeClr val="bg1"/>
                </a:solidFill>
              </a:rPr>
              <a:t> </a:t>
            </a:r>
            <a:r>
              <a:rPr lang="bg-BG" sz="3000" b="1" noProof="1">
                <a:solidFill>
                  <a:schemeClr val="bg1"/>
                </a:solidFill>
              </a:rPr>
              <a:t>стойности</a:t>
            </a:r>
            <a:endParaRPr lang="en-US" sz="3000" b="1" noProof="1">
              <a:solidFill>
                <a:schemeClr val="bg2"/>
              </a:solidFill>
            </a:endParaRPr>
          </a:p>
          <a:p>
            <a:pPr lvl="1"/>
            <a:r>
              <a:rPr lang="bg-BG" sz="3000" noProof="1">
                <a:solidFill>
                  <a:schemeClr val="bg2"/>
                </a:solidFill>
              </a:rPr>
              <a:t>Можем лесно </a:t>
            </a:r>
            <a:r>
              <a:rPr lang="bg-BG" sz="3000" b="1" noProof="1">
                <a:solidFill>
                  <a:schemeClr val="bg1"/>
                </a:solidFill>
              </a:rPr>
              <a:t>да прехвърляме изброяванията </a:t>
            </a:r>
            <a:r>
              <a:rPr lang="bg-BG" sz="3000" noProof="1">
                <a:solidFill>
                  <a:schemeClr val="bg2"/>
                </a:solidFill>
              </a:rPr>
              <a:t>към</a:t>
            </a:r>
            <a:r>
              <a:rPr lang="en-US" sz="3000" noProof="1">
                <a:solidFill>
                  <a:schemeClr val="bg2"/>
                </a:solidFill>
              </a:rPr>
              <a:t> </a:t>
            </a:r>
            <a:r>
              <a:rPr lang="bg-BG" sz="3000" b="1" noProof="1">
                <a:solidFill>
                  <a:schemeClr val="bg1"/>
                </a:solidFill>
              </a:rPr>
              <a:t>числовите типове</a:t>
            </a:r>
            <a:endParaRPr lang="en-US" sz="3000" b="1" noProof="1">
              <a:solidFill>
                <a:schemeClr val="bg1"/>
              </a:solidFill>
            </a:endParaRPr>
          </a:p>
          <a:p>
            <a:pPr>
              <a:buClr>
                <a:schemeClr val="bg2"/>
              </a:buClr>
            </a:pPr>
            <a:r>
              <a:rPr lang="bg-BG" sz="3200" b="1" noProof="1">
                <a:solidFill>
                  <a:schemeClr val="bg1"/>
                </a:solidFill>
              </a:rPr>
              <a:t>Статичните</a:t>
            </a:r>
            <a:r>
              <a:rPr lang="en-US" sz="3200" b="1" noProof="1">
                <a:solidFill>
                  <a:schemeClr val="bg1"/>
                </a:solidFill>
              </a:rPr>
              <a:t> </a:t>
            </a:r>
            <a:r>
              <a:rPr lang="bg-BG" sz="3200" noProof="1">
                <a:solidFill>
                  <a:schemeClr val="bg2"/>
                </a:solidFill>
              </a:rPr>
              <a:t>членове</a:t>
            </a:r>
            <a:r>
              <a:rPr lang="en-US" sz="3200" b="1" noProof="1">
                <a:solidFill>
                  <a:schemeClr val="bg1"/>
                </a:solidFill>
              </a:rPr>
              <a:t> </a:t>
            </a:r>
            <a:r>
              <a:rPr lang="bg-BG" sz="3200" noProof="1">
                <a:solidFill>
                  <a:schemeClr val="bg2"/>
                </a:solidFill>
              </a:rPr>
              <a:t>и</a:t>
            </a:r>
            <a:r>
              <a:rPr lang="en-US" sz="3200" b="1" noProof="1">
                <a:solidFill>
                  <a:schemeClr val="bg1"/>
                </a:solidFill>
              </a:rPr>
              <a:t> </a:t>
            </a:r>
            <a:r>
              <a:rPr lang="bg-BG" sz="3200" b="1" noProof="1">
                <a:solidFill>
                  <a:schemeClr val="bg1"/>
                </a:solidFill>
              </a:rPr>
              <a:t>Пакети</a:t>
            </a:r>
            <a:endParaRPr lang="en-US" sz="3200" b="1" noProof="1">
              <a:solidFill>
                <a:schemeClr val="bg1"/>
              </a:solidFill>
            </a:endParaRPr>
          </a:p>
        </p:txBody>
      </p:sp>
      <p:sp>
        <p:nvSpPr>
          <p:cNvPr id="16" name="Slide Number">
            <a:extLst>
              <a:ext uri="{FF2B5EF4-FFF2-40B4-BE49-F238E27FC236}">
                <a16:creationId xmlns:a16="http://schemas.microsoft.com/office/drawing/2014/main" id="{8C8C4250-3A0C-4075-9704-1FE1E0FD65C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a:t>
            </a:fld>
            <a:endParaRPr lang="en-US" noProof="0" dirty="0"/>
          </a:p>
        </p:txBody>
      </p:sp>
    </p:spTree>
    <p:extLst>
      <p:ext uri="{BB962C8B-B14F-4D97-AF65-F5344CB8AC3E}">
        <p14:creationId xmlns:p14="http://schemas.microsoft.com/office/powerpoint/2010/main" val="24731045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bg-BG" dirty="0"/>
              <a:t>Разделя класовете и </a:t>
            </a:r>
            <a:r>
              <a:rPr lang="bg-BG" b="1" dirty="0">
                <a:solidFill>
                  <a:schemeClr val="bg1"/>
                </a:solidFill>
              </a:rPr>
              <a:t>прави кода тествуем</a:t>
            </a:r>
            <a:endParaRPr lang="en-US" b="1" dirty="0">
              <a:solidFill>
                <a:schemeClr val="bg1"/>
              </a:solidFill>
            </a:endParaRPr>
          </a:p>
        </p:txBody>
      </p:sp>
      <p:sp>
        <p:nvSpPr>
          <p:cNvPr id="4" name="Title 3"/>
          <p:cNvSpPr>
            <a:spLocks noGrp="1"/>
          </p:cNvSpPr>
          <p:nvPr>
            <p:ph type="title"/>
          </p:nvPr>
        </p:nvSpPr>
        <p:spPr/>
        <p:txBody>
          <a:bodyPr>
            <a:normAutofit/>
          </a:bodyPr>
          <a:lstStyle/>
          <a:p>
            <a:r>
              <a:rPr lang="bg-BG" dirty="0"/>
              <a:t>Инжектиране на зависимост</a:t>
            </a:r>
            <a:endParaRPr lang="en-US" dirty="0"/>
          </a:p>
        </p:txBody>
      </p:sp>
      <p:sp>
        <p:nvSpPr>
          <p:cNvPr id="7" name="Rectangle 6"/>
          <p:cNvSpPr>
            <a:spLocks noChangeArrowheads="1"/>
          </p:cNvSpPr>
          <p:nvPr/>
        </p:nvSpPr>
        <p:spPr bwMode="auto">
          <a:xfrm>
            <a:off x="2454112" y="1867288"/>
            <a:ext cx="8534400" cy="464742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bg1"/>
                </a:solidFill>
                <a:latin typeface="Consolas" pitchFamily="49" charset="0"/>
                <a:cs typeface="Consolas" pitchFamily="49" charset="0"/>
              </a:rPr>
              <a:t>interface</a:t>
            </a:r>
            <a:r>
              <a:rPr lang="en-GB" sz="2400" b="1" noProof="1">
                <a:solidFill>
                  <a:schemeClr val="tx2"/>
                </a:solidFill>
                <a:latin typeface="Consolas" pitchFamily="49" charset="0"/>
                <a:cs typeface="Consolas" pitchFamily="49" charset="0"/>
              </a:rPr>
              <a:t> AccountManager {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Account getAccount();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class Bank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private </a:t>
            </a:r>
            <a:r>
              <a:rPr lang="en-GB" sz="2400" b="1" noProof="1">
                <a:solidFill>
                  <a:schemeClr val="bg1"/>
                </a:solidFill>
                <a:latin typeface="Consolas" pitchFamily="49" charset="0"/>
                <a:cs typeface="Consolas" pitchFamily="49" charset="0"/>
              </a:rPr>
              <a:t>AccountManager</a:t>
            </a:r>
            <a:r>
              <a:rPr lang="en-GB" sz="2400" b="1" noProof="1">
                <a:solidFill>
                  <a:schemeClr val="tx2"/>
                </a:solidFill>
                <a:latin typeface="Consolas" pitchFamily="49" charset="0"/>
                <a:cs typeface="Consolas" pitchFamily="49" charset="0"/>
              </a:rPr>
              <a:t> accountManager;</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Bank(</a:t>
            </a:r>
            <a:r>
              <a:rPr lang="en-GB" sz="2400" b="1" noProof="1">
                <a:solidFill>
                  <a:schemeClr val="bg1"/>
                </a:solidFill>
                <a:latin typeface="Consolas" pitchFamily="49" charset="0"/>
                <a:cs typeface="Consolas" pitchFamily="49" charset="0"/>
              </a:rPr>
              <a:t>AccountManager</a:t>
            </a:r>
            <a:r>
              <a:rPr lang="en-GB" sz="2400" b="1" noProof="1">
                <a:solidFill>
                  <a:schemeClr val="tx2"/>
                </a:solidFill>
                <a:latin typeface="Consolas" pitchFamily="49" charset="0"/>
                <a:cs typeface="Consolas" pitchFamily="49" charset="0"/>
              </a:rPr>
              <a:t> accountManager)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this.accountManager = </a:t>
            </a:r>
            <a:r>
              <a:rPr lang="en-GB" sz="2400" b="1" noProof="1">
                <a:solidFill>
                  <a:schemeClr val="bg1"/>
                </a:solidFill>
                <a:latin typeface="Consolas" pitchFamily="49" charset="0"/>
                <a:cs typeface="Consolas" pitchFamily="49" charset="0"/>
              </a:rPr>
              <a:t>accountManager</a:t>
            </a:r>
            <a:r>
              <a:rPr lang="en-GB"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p>
        </p:txBody>
      </p:sp>
      <p:sp>
        <p:nvSpPr>
          <p:cNvPr id="9" name="AutoShape 6"/>
          <p:cNvSpPr>
            <a:spLocks noChangeArrowheads="1"/>
          </p:cNvSpPr>
          <p:nvPr/>
        </p:nvSpPr>
        <p:spPr bwMode="auto">
          <a:xfrm>
            <a:off x="7330912" y="1840498"/>
            <a:ext cx="3445088" cy="510778"/>
          </a:xfrm>
          <a:prstGeom prst="wedgeRoundRectCallout">
            <a:avLst>
              <a:gd name="adj1" fmla="val -62212"/>
              <a:gd name="adj2" fmla="val 11327"/>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400" b="1" dirty="0">
                <a:solidFill>
                  <a:schemeClr val="bg2"/>
                </a:solidFill>
                <a:latin typeface="+mj-lt"/>
              </a:rPr>
              <a:t>Използва интерфейси</a:t>
            </a:r>
          </a:p>
        </p:txBody>
      </p:sp>
      <p:sp>
        <p:nvSpPr>
          <p:cNvPr id="8" name="AutoShape 6"/>
          <p:cNvSpPr>
            <a:spLocks noChangeArrowheads="1"/>
          </p:cNvSpPr>
          <p:nvPr/>
        </p:nvSpPr>
        <p:spPr bwMode="auto">
          <a:xfrm>
            <a:off x="9385266" y="3228523"/>
            <a:ext cx="2367763" cy="1328023"/>
          </a:xfrm>
          <a:prstGeom prst="wedgeRoundRectCallout">
            <a:avLst>
              <a:gd name="adj1" fmla="val -37972"/>
              <a:gd name="adj2" fmla="val 6436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400" b="1" dirty="0">
                <a:solidFill>
                  <a:schemeClr val="bg2"/>
                </a:solidFill>
                <a:latin typeface="+mj-lt"/>
              </a:rPr>
              <a:t>Инжектиране на зависимости</a:t>
            </a:r>
          </a:p>
        </p:txBody>
      </p:sp>
      <p:sp>
        <p:nvSpPr>
          <p:cNvPr id="13" name="AutoShape 6"/>
          <p:cNvSpPr>
            <a:spLocks noChangeArrowheads="1"/>
          </p:cNvSpPr>
          <p:nvPr/>
        </p:nvSpPr>
        <p:spPr bwMode="auto">
          <a:xfrm>
            <a:off x="6036630" y="2969299"/>
            <a:ext cx="2628507" cy="919401"/>
          </a:xfrm>
          <a:prstGeom prst="wedgeRoundRectCallout">
            <a:avLst>
              <a:gd name="adj1" fmla="val -32934"/>
              <a:gd name="adj2" fmla="val 60768"/>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400" b="1" dirty="0">
                <a:solidFill>
                  <a:schemeClr val="bg2"/>
                </a:solidFill>
                <a:latin typeface="+mj-lt"/>
              </a:rPr>
              <a:t>Независим от изпълнението</a:t>
            </a:r>
          </a:p>
        </p:txBody>
      </p:sp>
      <p:sp>
        <p:nvSpPr>
          <p:cNvPr id="10" name="Slide Number">
            <a:extLst>
              <a:ext uri="{FF2B5EF4-FFF2-40B4-BE49-F238E27FC236}">
                <a16:creationId xmlns:a16="http://schemas.microsoft.com/office/drawing/2014/main" id="{7E017272-2FFE-41D1-99ED-E4D0432546B0}"/>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260</a:t>
            </a:fld>
            <a:endParaRPr lang="en-US" dirty="0"/>
          </a:p>
        </p:txBody>
      </p:sp>
    </p:spTree>
    <p:extLst>
      <p:ext uri="{BB962C8B-B14F-4D97-AF65-F5344CB8AC3E}">
        <p14:creationId xmlns:p14="http://schemas.microsoft.com/office/powerpoint/2010/main" val="424898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3"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bg-BG" dirty="0"/>
              <a:t>С други думи  за </a:t>
            </a:r>
            <a:r>
              <a:rPr lang="bg-BG" b="1" dirty="0">
                <a:solidFill>
                  <a:schemeClr val="bg1"/>
                </a:solidFill>
              </a:rPr>
              <a:t>фиксиране</a:t>
            </a:r>
            <a:r>
              <a:rPr lang="en-US" dirty="0"/>
              <a:t> </a:t>
            </a:r>
            <a:r>
              <a:rPr lang="bg-BG" dirty="0"/>
              <a:t>на всички</a:t>
            </a:r>
            <a:r>
              <a:rPr lang="en-US" dirty="0"/>
              <a:t> </a:t>
            </a:r>
            <a:r>
              <a:rPr lang="bg-BG" b="1" dirty="0">
                <a:solidFill>
                  <a:schemeClr val="bg1"/>
                </a:solidFill>
              </a:rPr>
              <a:t>движещи се части</a:t>
            </a:r>
            <a:endParaRPr lang="en-US" b="1" dirty="0">
              <a:solidFill>
                <a:schemeClr val="bg1"/>
              </a:solidFill>
            </a:endParaRPr>
          </a:p>
        </p:txBody>
      </p:sp>
      <p:sp>
        <p:nvSpPr>
          <p:cNvPr id="4" name="Title 3"/>
          <p:cNvSpPr>
            <a:spLocks noGrp="1"/>
          </p:cNvSpPr>
          <p:nvPr>
            <p:ph type="title"/>
          </p:nvPr>
        </p:nvSpPr>
        <p:spPr/>
        <p:txBody>
          <a:bodyPr>
            <a:normAutofit/>
          </a:bodyPr>
          <a:lstStyle/>
          <a:p>
            <a:r>
              <a:rPr lang="ru-RU" dirty="0"/>
              <a:t>Цел: Изолиране на тестово поведение</a:t>
            </a:r>
            <a:endParaRPr lang="en-US" dirty="0"/>
          </a:p>
        </p:txBody>
      </p:sp>
      <p:sp>
        <p:nvSpPr>
          <p:cNvPr id="7" name="Rectangle 6"/>
          <p:cNvSpPr>
            <a:spLocks noChangeArrowheads="1"/>
          </p:cNvSpPr>
          <p:nvPr/>
        </p:nvSpPr>
        <p:spPr bwMode="auto">
          <a:xfrm>
            <a:off x="619811" y="1895340"/>
            <a:ext cx="8665590" cy="464742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void testGetInfoById() {</a:t>
            </a:r>
          </a:p>
          <a:p>
            <a:pPr eaLnBrk="0" hangingPunct="0">
              <a:spcBef>
                <a:spcPts val="1200"/>
              </a:spcBef>
              <a:buClr>
                <a:schemeClr val="accent5">
                  <a:lumMod val="40000"/>
                  <a:lumOff val="60000"/>
                </a:schemeClr>
              </a:buClr>
              <a:buSzPct val="70000"/>
            </a:pPr>
            <a:r>
              <a:rPr lang="en-GB" sz="2400" b="1" i="1" noProof="1">
                <a:solidFill>
                  <a:schemeClr val="accent2"/>
                </a:solidFill>
                <a:latin typeface="Consolas" pitchFamily="49" charset="0"/>
                <a:cs typeface="Consolas" pitchFamily="49" charset="0"/>
              </a:rPr>
              <a:t>  // Arrange</a:t>
            </a:r>
          </a:p>
          <a:p>
            <a:pPr eaLnBrk="0" hangingPunct="0">
              <a:spcBef>
                <a:spcPts val="1200"/>
              </a:spcBef>
              <a:buClr>
                <a:schemeClr val="accent5">
                  <a:lumMod val="40000"/>
                  <a:lumOff val="60000"/>
                </a:schemeClr>
              </a:buClr>
              <a:buSzPct val="70000"/>
            </a:pPr>
            <a:r>
              <a:rPr lang="en-GB" sz="2400" b="1" noProof="1">
                <a:solidFill>
                  <a:schemeClr val="tx2">
                    <a:lumMod val="75000"/>
                  </a:schemeClr>
                </a:solidFill>
                <a:latin typeface="Consolas" pitchFamily="49" charset="0"/>
                <a:cs typeface="Consolas" pitchFamily="49" charset="0"/>
              </a:rPr>
              <a:t>  </a:t>
            </a:r>
            <a:r>
              <a:rPr lang="en-GB" sz="2400" b="1" noProof="1">
                <a:solidFill>
                  <a:schemeClr val="tx2"/>
                </a:solidFill>
                <a:latin typeface="Consolas" pitchFamily="49" charset="0"/>
                <a:cs typeface="Consolas" pitchFamily="49" charset="0"/>
              </a:rPr>
              <a:t>AccountManager manager = </a:t>
            </a:r>
            <a:r>
              <a:rPr lang="en-GB" sz="2400" b="1" noProof="1">
                <a:solidFill>
                  <a:schemeClr val="bg1"/>
                </a:solidFill>
                <a:latin typeface="Consolas" pitchFamily="49" charset="0"/>
                <a:cs typeface="Consolas" pitchFamily="49" charset="0"/>
              </a:rPr>
              <a:t>new AccountManager() </a:t>
            </a:r>
            <a:r>
              <a:rPr lang="en-GB" sz="2400" b="1" noProof="1">
                <a:solidFill>
                  <a:schemeClr val="tx2"/>
                </a:solidFill>
                <a:latin typeface="Consolas" pitchFamily="49" charset="0"/>
                <a:cs typeface="Consolas" pitchFamily="49" charset="0"/>
              </a:rPr>
              <a: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public Account getAccount(String id) { … }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Bank bank = new Bank(manager);</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AccountInfo info = bank.getInfo(ID);</a:t>
            </a:r>
          </a:p>
          <a:p>
            <a:pPr eaLnBrk="0" hangingPunct="0">
              <a:spcBef>
                <a:spcPts val="1200"/>
              </a:spcBef>
              <a:buClr>
                <a:schemeClr val="accent5">
                  <a:lumMod val="40000"/>
                  <a:lumOff val="60000"/>
                </a:schemeClr>
              </a:buClr>
              <a:buSzPct val="70000"/>
            </a:pPr>
            <a:r>
              <a:rPr lang="en-GB" sz="2400" b="1" noProof="1">
                <a:solidFill>
                  <a:schemeClr val="tx2">
                    <a:lumMod val="75000"/>
                  </a:schemeClr>
                </a:solidFill>
                <a:latin typeface="Consolas" pitchFamily="49" charset="0"/>
                <a:cs typeface="Consolas" pitchFamily="49" charset="0"/>
              </a:rPr>
              <a:t>  </a:t>
            </a:r>
            <a:r>
              <a:rPr lang="en-GB" sz="2400" b="1" i="1" noProof="1">
                <a:solidFill>
                  <a:schemeClr val="accent2"/>
                </a:solidFill>
                <a:latin typeface="Consolas" pitchFamily="49" charset="0"/>
                <a:cs typeface="Consolas" pitchFamily="49" charset="0"/>
              </a:rPr>
              <a:t>// Assert…</a:t>
            </a:r>
            <a:r>
              <a:rPr lang="bg-BG" sz="2400" b="1" i="1" noProof="1">
                <a:solidFill>
                  <a:schemeClr val="accent2"/>
                </a:solidFill>
                <a:latin typeface="Consolas" pitchFamily="49" charset="0"/>
                <a:cs typeface="Consolas" pitchFamily="49" charset="0"/>
              </a:rPr>
              <a:t>  </a:t>
            </a:r>
            <a:r>
              <a:rPr lang="en-GB" sz="2400" b="1" noProof="1">
                <a:solidFill>
                  <a:schemeClr val="tx2"/>
                </a:solidFill>
                <a:latin typeface="Consolas" pitchFamily="49" charset="0"/>
                <a:cs typeface="Consolas" pitchFamily="49" charset="0"/>
              </a:rPr>
              <a:t>}</a:t>
            </a:r>
          </a:p>
        </p:txBody>
      </p:sp>
      <p:sp>
        <p:nvSpPr>
          <p:cNvPr id="9" name="AutoShape 6"/>
          <p:cNvSpPr>
            <a:spLocks noChangeArrowheads="1"/>
          </p:cNvSpPr>
          <p:nvPr/>
        </p:nvSpPr>
        <p:spPr bwMode="auto">
          <a:xfrm>
            <a:off x="6861000" y="4587701"/>
            <a:ext cx="5331000" cy="919401"/>
          </a:xfrm>
          <a:prstGeom prst="wedgeRoundRectCallout">
            <a:avLst>
              <a:gd name="adj1" fmla="val -33470"/>
              <a:gd name="adj2" fmla="val -6394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ru-RU" sz="2400" b="1" dirty="0">
                <a:solidFill>
                  <a:schemeClr val="bg2"/>
                </a:solidFill>
                <a:latin typeface="+mj-lt"/>
              </a:rPr>
              <a:t>Фалшива реализация на интерфейс с фиксирано поведение</a:t>
            </a:r>
            <a:endParaRPr lang="bg-BG" sz="2400" b="1" dirty="0">
              <a:solidFill>
                <a:schemeClr val="bg2"/>
              </a:solidFill>
              <a:latin typeface="+mj-lt"/>
            </a:endParaRPr>
          </a:p>
        </p:txBody>
      </p:sp>
      <p:sp>
        <p:nvSpPr>
          <p:cNvPr id="8" name="AutoShape 6"/>
          <p:cNvSpPr>
            <a:spLocks noChangeArrowheads="1"/>
          </p:cNvSpPr>
          <p:nvPr/>
        </p:nvSpPr>
        <p:spPr bwMode="auto">
          <a:xfrm>
            <a:off x="8230473" y="2918222"/>
            <a:ext cx="2718480" cy="510778"/>
          </a:xfrm>
          <a:prstGeom prst="wedgeRoundRectCallout">
            <a:avLst>
              <a:gd name="adj1" fmla="val -57114"/>
              <a:gd name="adj2" fmla="val 4527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400" b="1" dirty="0">
                <a:solidFill>
                  <a:schemeClr val="bg2"/>
                </a:solidFill>
                <a:latin typeface="+mj-lt"/>
              </a:rPr>
              <a:t>Анонимен клас</a:t>
            </a:r>
          </a:p>
        </p:txBody>
      </p:sp>
      <p:sp>
        <p:nvSpPr>
          <p:cNvPr id="10" name="Slide Number">
            <a:extLst>
              <a:ext uri="{FF2B5EF4-FFF2-40B4-BE49-F238E27FC236}">
                <a16:creationId xmlns:a16="http://schemas.microsoft.com/office/drawing/2014/main" id="{F260AFF2-E621-446A-89A1-71D8D7FD0DC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261</a:t>
            </a:fld>
            <a:endParaRPr lang="en-US" noProof="0" dirty="0"/>
          </a:p>
        </p:txBody>
      </p:sp>
    </p:spTree>
    <p:extLst>
      <p:ext uri="{BB962C8B-B14F-4D97-AF65-F5344CB8AC3E}">
        <p14:creationId xmlns:p14="http://schemas.microsoft.com/office/powerpoint/2010/main" val="21485518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bg-BG" b="1" dirty="0">
                <a:solidFill>
                  <a:schemeClr val="bg1"/>
                </a:solidFill>
              </a:rPr>
              <a:t>Не се чете</a:t>
            </a:r>
            <a:r>
              <a:rPr lang="en-US" dirty="0"/>
              <a:t>, </a:t>
            </a:r>
            <a:r>
              <a:rPr lang="bg-BG" dirty="0"/>
              <a:t>тромаво</a:t>
            </a:r>
            <a:r>
              <a:rPr lang="en-US" dirty="0"/>
              <a:t> </a:t>
            </a:r>
            <a:r>
              <a:rPr lang="bg-BG" dirty="0"/>
              <a:t>и</a:t>
            </a:r>
            <a:r>
              <a:rPr lang="en-US" dirty="0"/>
              <a:t> </a:t>
            </a:r>
            <a:r>
              <a:rPr lang="bg-BG" dirty="0"/>
              <a:t>шаблонно</a:t>
            </a:r>
            <a:endParaRPr lang="en-US" dirty="0"/>
          </a:p>
        </p:txBody>
      </p:sp>
      <p:sp>
        <p:nvSpPr>
          <p:cNvPr id="4" name="Title 3"/>
          <p:cNvSpPr>
            <a:spLocks noGrp="1"/>
          </p:cNvSpPr>
          <p:nvPr>
            <p:ph type="title"/>
          </p:nvPr>
        </p:nvSpPr>
        <p:spPr/>
        <p:txBody>
          <a:bodyPr>
            <a:normAutofit/>
          </a:bodyPr>
          <a:lstStyle/>
          <a:p>
            <a:r>
              <a:rPr lang="bg-BG" dirty="0"/>
              <a:t>Фалшива имплементация</a:t>
            </a:r>
            <a:endParaRPr lang="en-US" dirty="0"/>
          </a:p>
        </p:txBody>
      </p:sp>
      <p:sp>
        <p:nvSpPr>
          <p:cNvPr id="11" name="Rectangle 10"/>
          <p:cNvSpPr>
            <a:spLocks noChangeArrowheads="1"/>
          </p:cNvSpPr>
          <p:nvPr/>
        </p:nvSpPr>
        <p:spPr bwMode="auto">
          <a:xfrm>
            <a:off x="620484" y="1876486"/>
            <a:ext cx="10384971" cy="464742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void testRequiresFakeImplementationOfBigInterface()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r>
              <a:rPr lang="en-GB" sz="2400" b="1" i="1" noProof="1">
                <a:solidFill>
                  <a:schemeClr val="accent2"/>
                </a:solidFill>
                <a:latin typeface="Consolas" pitchFamily="49" charset="0"/>
                <a:cs typeface="Consolas" pitchFamily="49" charset="0"/>
              </a:rPr>
              <a:t>// Arrange</a:t>
            </a:r>
          </a:p>
          <a:p>
            <a:pPr eaLnBrk="0" hangingPunct="0">
              <a:spcBef>
                <a:spcPts val="1200"/>
              </a:spcBef>
              <a:buClr>
                <a:schemeClr val="accent5">
                  <a:lumMod val="40000"/>
                  <a:lumOff val="60000"/>
                </a:schemeClr>
              </a:buClr>
              <a:buSzPct val="70000"/>
            </a:pPr>
            <a:r>
              <a:rPr lang="en-GB" sz="2400" b="1" noProof="1">
                <a:solidFill>
                  <a:schemeClr val="tx2">
                    <a:lumMod val="75000"/>
                  </a:schemeClr>
                </a:solidFill>
                <a:latin typeface="Consolas" pitchFamily="49" charset="0"/>
                <a:cs typeface="Consolas" pitchFamily="49" charset="0"/>
              </a:rPr>
              <a:t>  </a:t>
            </a:r>
            <a:r>
              <a:rPr lang="en-GB" sz="2400" b="1" noProof="1">
                <a:solidFill>
                  <a:schemeClr val="tx2"/>
                </a:solidFill>
                <a:latin typeface="Consolas" pitchFamily="49" charset="0"/>
                <a:cs typeface="Consolas" pitchFamily="49" charset="0"/>
              </a:rPr>
              <a:t>Database db = new BankDatabase()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r>
              <a:rPr lang="en-GB" sz="2400" b="1" i="1" noProof="1">
                <a:solidFill>
                  <a:schemeClr val="accent2"/>
                </a:solidFill>
                <a:latin typeface="Consolas" pitchFamily="49" charset="0"/>
                <a:cs typeface="Consolas" pitchFamily="49" charset="0"/>
              </a:rPr>
              <a:t>// Too many methods…</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AccountManager manager = new AccountManager(db);</a:t>
            </a:r>
          </a:p>
          <a:p>
            <a:pPr eaLnBrk="0" hangingPunct="0">
              <a:spcBef>
                <a:spcPts val="1200"/>
              </a:spcBef>
              <a:buClr>
                <a:schemeClr val="accent5">
                  <a:lumMod val="40000"/>
                  <a:lumOff val="60000"/>
                </a:schemeClr>
              </a:buClr>
              <a:buSzPct val="70000"/>
            </a:pPr>
            <a:r>
              <a:rPr lang="en-GB" sz="2400" b="1" i="1" noProof="1">
                <a:solidFill>
                  <a:schemeClr val="accent2"/>
                </a:solidFill>
                <a:latin typeface="Consolas" pitchFamily="49" charset="0"/>
                <a:cs typeface="Consolas" pitchFamily="49" charset="0"/>
              </a:rPr>
              <a:t>  // A</a:t>
            </a:r>
            <a:r>
              <a:rPr lang="en-US" sz="2400" b="1" i="1" noProof="1">
                <a:solidFill>
                  <a:schemeClr val="accent2"/>
                </a:solidFill>
                <a:latin typeface="Consolas" pitchFamily="49" charset="0"/>
                <a:cs typeface="Consolas" pitchFamily="49" charset="0"/>
              </a:rPr>
              <a:t>ct</a:t>
            </a:r>
            <a:r>
              <a:rPr lang="bg-BG" sz="2400" b="1" i="1" noProof="1">
                <a:solidFill>
                  <a:schemeClr val="accent2"/>
                </a:solidFill>
                <a:latin typeface="Consolas" pitchFamily="49" charset="0"/>
                <a:cs typeface="Consolas" pitchFamily="49" charset="0"/>
              </a:rPr>
              <a:t> </a:t>
            </a:r>
            <a:r>
              <a:rPr lang="en-US" sz="2400" b="1" i="1" noProof="1">
                <a:solidFill>
                  <a:schemeClr val="accent2"/>
                </a:solidFill>
                <a:latin typeface="Consolas" pitchFamily="49" charset="0"/>
                <a:cs typeface="Consolas" pitchFamily="49" charset="0"/>
              </a:rPr>
              <a:t>&amp; </a:t>
            </a:r>
            <a:r>
              <a:rPr lang="en-GB" sz="2400" b="1" i="1" noProof="1">
                <a:solidFill>
                  <a:schemeClr val="accent2"/>
                </a:solidFill>
                <a:latin typeface="Consolas" pitchFamily="49" charset="0"/>
                <a:cs typeface="Consolas" pitchFamily="49" charset="0"/>
              </a:rPr>
              <a:t>Assert…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p>
        </p:txBody>
      </p:sp>
      <p:sp>
        <p:nvSpPr>
          <p:cNvPr id="12" name="AutoShape 6"/>
          <p:cNvSpPr>
            <a:spLocks noChangeArrowheads="1"/>
          </p:cNvSpPr>
          <p:nvPr/>
        </p:nvSpPr>
        <p:spPr bwMode="auto">
          <a:xfrm>
            <a:off x="7239000" y="3740498"/>
            <a:ext cx="3177000" cy="919401"/>
          </a:xfrm>
          <a:prstGeom prst="wedgeRoundRectCallout">
            <a:avLst>
              <a:gd name="adj1" fmla="val -56452"/>
              <a:gd name="adj2" fmla="val -19113"/>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ru-RU" sz="2400" b="1" dirty="0">
                <a:solidFill>
                  <a:schemeClr val="bg2"/>
                </a:solidFill>
                <a:latin typeface="+mj-lt"/>
              </a:rPr>
              <a:t>Не е подходящ за големи интерфейси</a:t>
            </a:r>
            <a:endParaRPr lang="bg-BG" sz="2400" b="1" dirty="0">
              <a:solidFill>
                <a:schemeClr val="bg2"/>
              </a:solidFill>
              <a:latin typeface="+mj-lt"/>
            </a:endParaRPr>
          </a:p>
        </p:txBody>
      </p:sp>
      <p:sp>
        <p:nvSpPr>
          <p:cNvPr id="7" name="Slide Number">
            <a:extLst>
              <a:ext uri="{FF2B5EF4-FFF2-40B4-BE49-F238E27FC236}">
                <a16:creationId xmlns:a16="http://schemas.microsoft.com/office/drawing/2014/main" id="{93B8B718-3765-41D6-A38A-745002E749E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262</a:t>
            </a:fld>
            <a:endParaRPr lang="en-US" noProof="0" dirty="0"/>
          </a:p>
        </p:txBody>
      </p:sp>
    </p:spTree>
    <p:extLst>
      <p:ext uri="{BB962C8B-B14F-4D97-AF65-F5344CB8AC3E}">
        <p14:creationId xmlns:p14="http://schemas.microsoft.com/office/powerpoint/2010/main" val="9812088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0406" y="1093490"/>
            <a:ext cx="11804822" cy="5570355"/>
          </a:xfrm>
        </p:spPr>
        <p:txBody>
          <a:bodyPr>
            <a:noAutofit/>
          </a:bodyPr>
          <a:lstStyle/>
          <a:p>
            <a:r>
              <a:rPr lang="en-US" dirty="0"/>
              <a:t>Mock </a:t>
            </a:r>
            <a:r>
              <a:rPr lang="bg-BG" dirty="0"/>
              <a:t>обектите</a:t>
            </a:r>
            <a:r>
              <a:rPr lang="en-US" dirty="0"/>
              <a:t> </a:t>
            </a:r>
            <a:r>
              <a:rPr lang="bg-BG" b="1" dirty="0">
                <a:solidFill>
                  <a:schemeClr val="bg1"/>
                </a:solidFill>
              </a:rPr>
              <a:t>симулират поведение </a:t>
            </a:r>
            <a:r>
              <a:rPr lang="bg-BG" dirty="0"/>
              <a:t>на реални обекти</a:t>
            </a:r>
            <a:endParaRPr lang="en-US" dirty="0"/>
          </a:p>
          <a:p>
            <a:pPr lvl="1">
              <a:buClr>
                <a:schemeClr val="tx1"/>
              </a:buClr>
            </a:pPr>
            <a:r>
              <a:rPr lang="ru-RU" b="1" dirty="0">
                <a:solidFill>
                  <a:schemeClr val="bg1"/>
                </a:solidFill>
              </a:rPr>
              <a:t>Предоставя данни изключително за теста - напр. мрежови данни, произволни данни, големи данни (база данни) и др</a:t>
            </a:r>
            <a:r>
              <a:rPr lang="en-US" dirty="0"/>
              <a:t>.</a:t>
            </a:r>
          </a:p>
        </p:txBody>
      </p:sp>
      <p:sp>
        <p:nvSpPr>
          <p:cNvPr id="4" name="Title 3"/>
          <p:cNvSpPr>
            <a:spLocks noGrp="1"/>
          </p:cNvSpPr>
          <p:nvPr>
            <p:ph type="title"/>
          </p:nvPr>
        </p:nvSpPr>
        <p:spPr/>
        <p:txBody>
          <a:bodyPr>
            <a:normAutofit/>
          </a:bodyPr>
          <a:lstStyle/>
          <a:p>
            <a:r>
              <a:rPr lang="en-US" dirty="0"/>
              <a:t>Mocking</a:t>
            </a:r>
          </a:p>
        </p:txBody>
      </p:sp>
      <p:sp>
        <p:nvSpPr>
          <p:cNvPr id="8" name="Rectangle 7"/>
          <p:cNvSpPr>
            <a:spLocks noChangeArrowheads="1"/>
          </p:cNvSpPr>
          <p:nvPr/>
        </p:nvSpPr>
        <p:spPr bwMode="auto">
          <a:xfrm>
            <a:off x="620484" y="2950027"/>
            <a:ext cx="10840496" cy="36009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void testAlarmClockShouldRingInTheMorning()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Time time = new Time();</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AlarmClock clock = new AlarmClock(time);</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if (time.</a:t>
            </a:r>
            <a:r>
              <a:rPr lang="en-GB" sz="2400" b="1" noProof="1">
                <a:solidFill>
                  <a:schemeClr val="bg1"/>
                </a:solidFill>
                <a:latin typeface="Consolas" pitchFamily="49" charset="0"/>
                <a:cs typeface="Consolas" pitchFamily="49" charset="0"/>
              </a:rPr>
              <a:t>isMorning()</a:t>
            </a: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Assert.assertTrue(clock.isRinging());</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 }</a:t>
            </a:r>
          </a:p>
        </p:txBody>
      </p:sp>
      <p:pic>
        <p:nvPicPr>
          <p:cNvPr id="1026" name="Picture 2" descr="Image result for alarm cloc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93231" y="5105991"/>
            <a:ext cx="1347653" cy="1347653"/>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p:cNvSpPr>
            <a:spLocks noChangeArrowheads="1"/>
          </p:cNvSpPr>
          <p:nvPr/>
        </p:nvSpPr>
        <p:spPr bwMode="auto">
          <a:xfrm>
            <a:off x="5170713" y="4995145"/>
            <a:ext cx="4626429" cy="510778"/>
          </a:xfrm>
          <a:prstGeom prst="wedgeRoundRectCallout">
            <a:avLst>
              <a:gd name="adj1" fmla="val -53566"/>
              <a:gd name="adj2" fmla="val -1351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Test will pass only in the morning!</a:t>
            </a:r>
            <a:endParaRPr lang="bg-BG" sz="2400" b="1" dirty="0">
              <a:solidFill>
                <a:schemeClr val="bg2"/>
              </a:solidFill>
              <a:latin typeface="+mj-lt"/>
            </a:endParaRPr>
          </a:p>
        </p:txBody>
      </p:sp>
      <p:sp>
        <p:nvSpPr>
          <p:cNvPr id="10" name="Slide Number">
            <a:extLst>
              <a:ext uri="{FF2B5EF4-FFF2-40B4-BE49-F238E27FC236}">
                <a16:creationId xmlns:a16="http://schemas.microsoft.com/office/drawing/2014/main" id="{4E582A67-F5EF-4469-BB60-17A50CD8DE6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263</a:t>
            </a:fld>
            <a:endParaRPr lang="en-US" noProof="0" dirty="0"/>
          </a:p>
        </p:txBody>
      </p:sp>
    </p:spTree>
    <p:extLst>
      <p:ext uri="{BB962C8B-B14F-4D97-AF65-F5344CB8AC3E}">
        <p14:creationId xmlns:p14="http://schemas.microsoft.com/office/powerpoint/2010/main" val="39919673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dirty="0">
                <a:hlinkClick r:id="rId3"/>
              </a:rPr>
              <a:t>Mockito Web Site</a:t>
            </a:r>
            <a:r>
              <a:rPr lang="en-US" dirty="0"/>
              <a:t> - </a:t>
            </a:r>
            <a:r>
              <a:rPr lang="en-US" dirty="0">
                <a:hlinkClick r:id="rId4"/>
              </a:rPr>
              <a:t>Mockito 3.0.0</a:t>
            </a:r>
            <a:r>
              <a:rPr lang="en-US" dirty="0"/>
              <a:t> dependency</a:t>
            </a:r>
          </a:p>
          <a:p>
            <a:r>
              <a:rPr lang="en-US" dirty="0"/>
              <a:t>Copy dependency in </a:t>
            </a:r>
            <a:r>
              <a:rPr lang="en-US" b="1" dirty="0">
                <a:solidFill>
                  <a:schemeClr val="bg1"/>
                </a:solidFill>
                <a:latin typeface="Consolas" panose="020B0609020204030204" pitchFamily="49" charset="0"/>
              </a:rPr>
              <a:t>pom.xml</a:t>
            </a:r>
          </a:p>
        </p:txBody>
      </p:sp>
      <p:sp>
        <p:nvSpPr>
          <p:cNvPr id="4" name="Title 3"/>
          <p:cNvSpPr>
            <a:spLocks noGrp="1"/>
          </p:cNvSpPr>
          <p:nvPr>
            <p:ph type="title"/>
          </p:nvPr>
        </p:nvSpPr>
        <p:spPr/>
        <p:txBody>
          <a:bodyPr>
            <a:normAutofit/>
          </a:bodyPr>
          <a:lstStyle/>
          <a:p>
            <a:r>
              <a:rPr lang="en-US" dirty="0"/>
              <a:t>Mockito</a:t>
            </a:r>
          </a:p>
        </p:txBody>
      </p:sp>
      <p:sp>
        <p:nvSpPr>
          <p:cNvPr id="8" name="Rectangle 7"/>
          <p:cNvSpPr>
            <a:spLocks noChangeArrowheads="1"/>
          </p:cNvSpPr>
          <p:nvPr/>
        </p:nvSpPr>
        <p:spPr bwMode="auto">
          <a:xfrm>
            <a:off x="619811" y="2686512"/>
            <a:ext cx="7129022" cy="3077766"/>
          </a:xfrm>
          <a:prstGeom prst="rect">
            <a:avLst/>
          </a:prstGeom>
          <a:solidFill>
            <a:schemeClr val="accent5">
              <a:lumMod val="40000"/>
              <a:lumOff val="60000"/>
              <a:alpha val="15000"/>
            </a:schemeClr>
          </a:solidFill>
          <a:ln w="12700">
            <a:solidFill>
              <a:schemeClr val="tx1"/>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&lt;dependency&gt;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&lt;groupId&gt;org.mockito&lt;/groupId&gt;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&lt;artifactId&gt;mockito-core&lt;/artifactId&gt;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&lt;version&gt;3.0.0&lt;/version&gt;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&lt;scope&gt;test&lt;/scope&gt;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&lt;/dependency&gt;</a:t>
            </a:r>
          </a:p>
        </p:txBody>
      </p:sp>
      <p:sp>
        <p:nvSpPr>
          <p:cNvPr id="6" name="Slide Number">
            <a:extLst>
              <a:ext uri="{FF2B5EF4-FFF2-40B4-BE49-F238E27FC236}">
                <a16:creationId xmlns:a16="http://schemas.microsoft.com/office/drawing/2014/main" id="{49DE29A8-5C3A-4135-A7F3-D9B9E8EACD7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264</a:t>
            </a:fld>
            <a:endParaRPr lang="en-US" noProof="0" dirty="0"/>
          </a:p>
        </p:txBody>
      </p:sp>
    </p:spTree>
    <p:extLst>
      <p:ext uri="{BB962C8B-B14F-4D97-AF65-F5344CB8AC3E}">
        <p14:creationId xmlns:p14="http://schemas.microsoft.com/office/powerpoint/2010/main" val="42777248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bg-BG" dirty="0"/>
              <a:t>Рамка за </a:t>
            </a:r>
            <a:r>
              <a:rPr lang="en-US" dirty="0"/>
              <a:t>mocking </a:t>
            </a:r>
            <a:r>
              <a:rPr lang="bg-BG" dirty="0"/>
              <a:t>на обекти</a:t>
            </a:r>
            <a:endParaRPr lang="en-US" dirty="0"/>
          </a:p>
        </p:txBody>
      </p:sp>
      <p:sp>
        <p:nvSpPr>
          <p:cNvPr id="4" name="Title 3"/>
          <p:cNvSpPr>
            <a:spLocks noGrp="1"/>
          </p:cNvSpPr>
          <p:nvPr>
            <p:ph type="title"/>
          </p:nvPr>
        </p:nvSpPr>
        <p:spPr/>
        <p:txBody>
          <a:bodyPr>
            <a:normAutofit/>
          </a:bodyPr>
          <a:lstStyle/>
          <a:p>
            <a:r>
              <a:rPr lang="en-US" dirty="0"/>
              <a:t>Mockito</a:t>
            </a:r>
          </a:p>
        </p:txBody>
      </p:sp>
      <p:sp>
        <p:nvSpPr>
          <p:cNvPr id="8" name="Rectangle 7"/>
          <p:cNvSpPr>
            <a:spLocks noChangeArrowheads="1"/>
          </p:cNvSpPr>
          <p:nvPr/>
        </p:nvSpPr>
        <p:spPr bwMode="auto">
          <a:xfrm>
            <a:off x="619811" y="1875812"/>
            <a:ext cx="10126744" cy="4647426"/>
          </a:xfrm>
          <a:prstGeom prst="rect">
            <a:avLst/>
          </a:prstGeom>
          <a:solidFill>
            <a:schemeClr val="accent5">
              <a:lumMod val="40000"/>
              <a:lumOff val="60000"/>
              <a:alpha val="15000"/>
            </a:schemeClr>
          </a:solidFill>
          <a:ln w="12700">
            <a:solidFill>
              <a:schemeClr val="tx1"/>
            </a:solidFill>
          </a:ln>
        </p:spPr>
        <p:txBody>
          <a:bodyPr wrap="square">
            <a:spAutoFit/>
          </a:bodyPr>
          <a:lstStyle/>
          <a:p>
            <a:pPr eaLnBrk="0" hangingPunct="0">
              <a:spcBef>
                <a:spcPts val="1200"/>
              </a:spcBef>
              <a:buClr>
                <a:schemeClr val="accent5">
                  <a:lumMod val="40000"/>
                  <a:lumOff val="60000"/>
                </a:schemeClr>
              </a:buClr>
              <a:buSzPct val="70000"/>
            </a:pPr>
            <a:r>
              <a:rPr lang="en-GB" sz="2400" b="1" noProof="1">
                <a:solidFill>
                  <a:schemeClr val="bg1"/>
                </a:solidFill>
                <a:latin typeface="Consolas" pitchFamily="49" charset="0"/>
                <a:cs typeface="Consolas" pitchFamily="49" charset="0"/>
              </a:rPr>
              <a:t>@Test</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public void testAlarmClockShouldRingInTheMourning()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Time mockedTime = Mockito.</a:t>
            </a:r>
            <a:r>
              <a:rPr lang="en-GB" sz="2400" b="1" noProof="1">
                <a:solidFill>
                  <a:schemeClr val="bg1"/>
                </a:solidFill>
                <a:latin typeface="Consolas" pitchFamily="49" charset="0"/>
                <a:cs typeface="Consolas" pitchFamily="49" charset="0"/>
              </a:rPr>
              <a:t>mock</a:t>
            </a:r>
            <a:r>
              <a:rPr lang="en-GB" sz="2400" b="1" noProof="1">
                <a:solidFill>
                  <a:schemeClr val="tx2"/>
                </a:solidFill>
                <a:latin typeface="Consolas" pitchFamily="49" charset="0"/>
                <a:cs typeface="Consolas" pitchFamily="49" charset="0"/>
              </a:rPr>
              <a:t>(Time.class);</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Mockito.</a:t>
            </a:r>
            <a:r>
              <a:rPr lang="en-GB" sz="2400" b="1" noProof="1">
                <a:solidFill>
                  <a:schemeClr val="bg1"/>
                </a:solidFill>
                <a:latin typeface="Consolas" pitchFamily="49" charset="0"/>
                <a:cs typeface="Consolas" pitchFamily="49" charset="0"/>
              </a:rPr>
              <a:t>when</a:t>
            </a:r>
            <a:r>
              <a:rPr lang="en-GB" sz="2400" b="1" noProof="1">
                <a:solidFill>
                  <a:schemeClr val="tx2"/>
                </a:solidFill>
                <a:latin typeface="Consolas" pitchFamily="49" charset="0"/>
                <a:cs typeface="Consolas" pitchFamily="49" charset="0"/>
              </a:rPr>
              <a:t>(mockedTime.isMorning()).</a:t>
            </a:r>
            <a:r>
              <a:rPr lang="en-GB" sz="2400" b="1" noProof="1">
                <a:solidFill>
                  <a:schemeClr val="bg1"/>
                </a:solidFill>
                <a:latin typeface="Consolas" pitchFamily="49" charset="0"/>
                <a:cs typeface="Consolas" pitchFamily="49" charset="0"/>
              </a:rPr>
              <a:t>thenReturn</a:t>
            </a:r>
            <a:r>
              <a:rPr lang="en-GB" sz="2400" b="1" noProof="1">
                <a:solidFill>
                  <a:schemeClr val="tx2"/>
                </a:solidFill>
                <a:latin typeface="Consolas" pitchFamily="49" charset="0"/>
                <a:cs typeface="Consolas" pitchFamily="49" charset="0"/>
              </a:rPr>
              <a:t>(true);</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AlarmClock clock = new AlarmClock(mockedTime);</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if (mockedTime.</a:t>
            </a:r>
            <a:r>
              <a:rPr lang="en-GB" sz="2400" b="1" noProof="1">
                <a:solidFill>
                  <a:schemeClr val="bg1"/>
                </a:solidFill>
                <a:latin typeface="Consolas" pitchFamily="49" charset="0"/>
                <a:cs typeface="Consolas" pitchFamily="49" charset="0"/>
              </a:rPr>
              <a:t>isMorning()</a:t>
            </a: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Assert.assertTrue(clock.isRinging());</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  }</a:t>
            </a:r>
          </a:p>
          <a:p>
            <a:pPr eaLnBrk="0" hangingPunct="0">
              <a:spcBef>
                <a:spcPts val="1200"/>
              </a:spcBef>
              <a:buClr>
                <a:schemeClr val="accent5">
                  <a:lumMod val="40000"/>
                  <a:lumOff val="60000"/>
                </a:schemeClr>
              </a:buClr>
              <a:buSzPct val="70000"/>
            </a:pPr>
            <a:r>
              <a:rPr lang="en-GB" sz="2400" b="1" noProof="1">
                <a:solidFill>
                  <a:schemeClr val="tx2"/>
                </a:solidFill>
                <a:latin typeface="Consolas" pitchFamily="49" charset="0"/>
                <a:cs typeface="Consolas" pitchFamily="49" charset="0"/>
              </a:rPr>
              <a:t>}</a:t>
            </a:r>
          </a:p>
        </p:txBody>
      </p:sp>
      <p:sp>
        <p:nvSpPr>
          <p:cNvPr id="9" name="AutoShape 6"/>
          <p:cNvSpPr>
            <a:spLocks noChangeArrowheads="1"/>
          </p:cNvSpPr>
          <p:nvPr/>
        </p:nvSpPr>
        <p:spPr bwMode="auto">
          <a:xfrm>
            <a:off x="6170691" y="4427490"/>
            <a:ext cx="1831818" cy="510778"/>
          </a:xfrm>
          <a:prstGeom prst="wedgeRoundRectCallout">
            <a:avLst>
              <a:gd name="adj1" fmla="val -59845"/>
              <a:gd name="adj2" fmla="val -1184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dirty="0">
                <a:solidFill>
                  <a:schemeClr val="bg2"/>
                </a:solidFill>
                <a:latin typeface="+mj-lt"/>
              </a:rPr>
              <a:t>Always true</a:t>
            </a:r>
            <a:endParaRPr lang="bg-BG" sz="2400" b="1" dirty="0">
              <a:solidFill>
                <a:schemeClr val="bg2"/>
              </a:solidFill>
              <a:latin typeface="+mj-lt"/>
            </a:endParaRPr>
          </a:p>
        </p:txBody>
      </p:sp>
      <p:pic>
        <p:nvPicPr>
          <p:cNvPr id="10" name="Picture 2" descr="Image result for alarm clock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2265" y="4846643"/>
            <a:ext cx="1347653" cy="134765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a:extLst>
              <a:ext uri="{FF2B5EF4-FFF2-40B4-BE49-F238E27FC236}">
                <a16:creationId xmlns:a16="http://schemas.microsoft.com/office/drawing/2014/main" id="{B3BD58F3-5F82-4E6E-BC26-56A44CD112B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265</a:t>
            </a:fld>
            <a:endParaRPr lang="en-US" noProof="0" dirty="0"/>
          </a:p>
        </p:txBody>
      </p:sp>
    </p:spTree>
    <p:extLst>
      <p:ext uri="{BB962C8B-B14F-4D97-AF65-F5344CB8AC3E}">
        <p14:creationId xmlns:p14="http://schemas.microsoft.com/office/powerpoint/2010/main" val="13699118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228"/>
            <a:ext cx="7579238"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en-US" dirty="0"/>
              <a:t>Summary</a:t>
            </a:r>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19751"/>
            <a:ext cx="8630747"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43"/>
            <a:ext cx="2881926"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7086" y="1664770"/>
            <a:ext cx="11811941" cy="5201066"/>
          </a:xfrm>
          <a:prstGeom prst="rect">
            <a:avLst/>
          </a:prstGeom>
        </p:spPr>
        <p:txBody>
          <a:bodyPr vert="horz" lIns="108000" tIns="36000" rIns="108000" bIns="36000"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358775" indent="-358775">
              <a:lnSpc>
                <a:spcPct val="95000"/>
              </a:lnSpc>
              <a:buClr>
                <a:schemeClr val="bg2"/>
              </a:buClr>
            </a:pPr>
            <a:endParaRPr lang="en-GB" sz="3200" dirty="0">
              <a:solidFill>
                <a:schemeClr val="bg2"/>
              </a:solidFill>
            </a:endParaRPr>
          </a:p>
          <a:p>
            <a:pPr marL="358775" indent="-358775">
              <a:lnSpc>
                <a:spcPct val="95000"/>
              </a:lnSpc>
              <a:buClr>
                <a:schemeClr val="bg2"/>
              </a:buClr>
            </a:pPr>
            <a:endParaRPr lang="en-GB" sz="3200" dirty="0">
              <a:solidFill>
                <a:schemeClr val="bg2"/>
              </a:solidFill>
            </a:endParaRPr>
          </a:p>
          <a:p>
            <a:pPr marL="358775" indent="-358775">
              <a:lnSpc>
                <a:spcPct val="95000"/>
              </a:lnSpc>
              <a:buClr>
                <a:schemeClr val="bg2"/>
              </a:buClr>
            </a:pPr>
            <a:endParaRPr lang="en-GB" sz="3200" dirty="0">
              <a:solidFill>
                <a:schemeClr val="bg2"/>
              </a:solidFill>
            </a:endParaRPr>
          </a:p>
        </p:txBody>
      </p:sp>
      <p:sp>
        <p:nvSpPr>
          <p:cNvPr id="2" name="Rectangle 1"/>
          <p:cNvSpPr/>
          <p:nvPr/>
        </p:nvSpPr>
        <p:spPr>
          <a:xfrm>
            <a:off x="542933" y="1748998"/>
            <a:ext cx="7304078" cy="3354765"/>
          </a:xfrm>
          <a:prstGeom prst="rect">
            <a:avLst/>
          </a:prstGeom>
        </p:spPr>
        <p:txBody>
          <a:bodyPr wrap="square">
            <a:spAutoFit/>
          </a:bodyPr>
          <a:lstStyle/>
          <a:p>
            <a:pPr marL="342900" indent="-342900">
              <a:buFont typeface="Wingdings" panose="05000000000000000000" pitchFamily="2" charset="2"/>
              <a:buChar char="§"/>
            </a:pPr>
            <a:r>
              <a:rPr lang="en-US" dirty="0">
                <a:solidFill>
                  <a:schemeClr val="bg2"/>
                </a:solidFill>
              </a:rPr>
              <a:t>What is Reflection</a:t>
            </a:r>
          </a:p>
          <a:p>
            <a:pPr marL="342900" indent="-342900">
              <a:buFont typeface="Wingdings" panose="05000000000000000000" pitchFamily="2" charset="2"/>
              <a:buChar char="§"/>
            </a:pPr>
            <a:r>
              <a:rPr lang="en-US" dirty="0">
                <a:solidFill>
                  <a:schemeClr val="bg2"/>
                </a:solidFill>
              </a:rPr>
              <a:t>Reflection API</a:t>
            </a:r>
          </a:p>
          <a:p>
            <a:pPr marL="647646" lvl="1" indent="-342900">
              <a:buFont typeface="Wingdings" panose="05000000000000000000" pitchFamily="2" charset="2"/>
              <a:buChar char="§"/>
            </a:pPr>
            <a:r>
              <a:rPr lang="en-US" dirty="0">
                <a:solidFill>
                  <a:schemeClr val="bg2"/>
                </a:solidFill>
              </a:rPr>
              <a:t>Reflecting Classes</a:t>
            </a:r>
          </a:p>
          <a:p>
            <a:pPr marL="647646" lvl="1" indent="-342900">
              <a:buFont typeface="Wingdings" panose="05000000000000000000" pitchFamily="2" charset="2"/>
              <a:buChar char="§"/>
            </a:pPr>
            <a:r>
              <a:rPr lang="en-US" dirty="0">
                <a:solidFill>
                  <a:schemeClr val="bg2"/>
                </a:solidFill>
              </a:rPr>
              <a:t>Reflecting Constructors</a:t>
            </a:r>
          </a:p>
          <a:p>
            <a:pPr marL="647646" lvl="1" indent="-342900">
              <a:buFont typeface="Wingdings" panose="05000000000000000000" pitchFamily="2" charset="2"/>
              <a:buChar char="§"/>
            </a:pPr>
            <a:r>
              <a:rPr lang="en-US" dirty="0">
                <a:solidFill>
                  <a:schemeClr val="bg2"/>
                </a:solidFill>
              </a:rPr>
              <a:t>Reflecting Fields</a:t>
            </a:r>
          </a:p>
          <a:p>
            <a:pPr marL="647646" lvl="1" indent="-342900">
              <a:buFont typeface="Wingdings" panose="05000000000000000000" pitchFamily="2" charset="2"/>
              <a:buChar char="§"/>
            </a:pPr>
            <a:r>
              <a:rPr lang="en-US" dirty="0">
                <a:solidFill>
                  <a:schemeClr val="bg2"/>
                </a:solidFill>
              </a:rPr>
              <a:t>Reflecting Methods</a:t>
            </a:r>
          </a:p>
          <a:p>
            <a:pPr marL="647646" lvl="1" indent="-342900">
              <a:buFont typeface="Wingdings" panose="05000000000000000000" pitchFamily="2" charset="2"/>
              <a:buChar char="§"/>
            </a:pPr>
            <a:r>
              <a:rPr lang="en-US" dirty="0">
                <a:solidFill>
                  <a:schemeClr val="bg2"/>
                </a:solidFill>
              </a:rPr>
              <a:t>Access Modifiers</a:t>
            </a:r>
          </a:p>
          <a:p>
            <a:pPr marL="342900" indent="-342900">
              <a:buClr>
                <a:schemeClr val="tx1"/>
              </a:buClr>
              <a:buFont typeface="Wingdings" panose="05000000000000000000" pitchFamily="2" charset="2"/>
              <a:buChar char="§"/>
            </a:pPr>
            <a:r>
              <a:rPr lang="en-US" dirty="0">
                <a:solidFill>
                  <a:schemeClr val="bg2"/>
                </a:solidFill>
              </a:rPr>
              <a:t>Annotations are used to describe our code</a:t>
            </a:r>
          </a:p>
          <a:p>
            <a:pPr marL="342900" indent="-342900">
              <a:buFont typeface="Wingdings" panose="05000000000000000000" pitchFamily="2" charset="2"/>
              <a:buChar char="§"/>
            </a:pPr>
            <a:r>
              <a:rPr lang="en-US" dirty="0">
                <a:solidFill>
                  <a:schemeClr val="bg2"/>
                </a:solidFill>
              </a:rPr>
              <a:t>Annotations provide the possibility to work with non-existing classes</a:t>
            </a:r>
          </a:p>
          <a:p>
            <a:pPr marL="342900" indent="-342900">
              <a:buFont typeface="Wingdings" panose="05000000000000000000" pitchFamily="2" charset="2"/>
              <a:buChar char="§"/>
            </a:pPr>
            <a:r>
              <a:rPr lang="en-US" dirty="0">
                <a:solidFill>
                  <a:schemeClr val="bg2"/>
                </a:solidFill>
              </a:rPr>
              <a:t>Some annotations can be accessed through reflection</a:t>
            </a:r>
          </a:p>
          <a:p>
            <a:pPr marL="304746" lvl="1"/>
            <a:endParaRPr lang="en-US" sz="3200" dirty="0">
              <a:solidFill>
                <a:schemeClr val="bg2"/>
              </a:solidFill>
            </a:endParaRPr>
          </a:p>
        </p:txBody>
      </p:sp>
      <p:sp>
        <p:nvSpPr>
          <p:cNvPr id="17" name="Rounded Rectangle 10">
            <a:extLst>
              <a:ext uri="{FF2B5EF4-FFF2-40B4-BE49-F238E27FC236}">
                <a16:creationId xmlns:a16="http://schemas.microsoft.com/office/drawing/2014/main" id="{18F78F23-3D09-4B63-8DF9-D49CFBB145EE}"/>
              </a:ext>
            </a:extLst>
          </p:cNvPr>
          <p:cNvSpPr/>
          <p:nvPr/>
        </p:nvSpPr>
        <p:spPr>
          <a:xfrm>
            <a:off x="170122" y="1419750"/>
            <a:ext cx="8630747" cy="5300339"/>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Clr>
                <a:schemeClr val="bg2"/>
              </a:buClr>
              <a:buFont typeface="Wingdings" panose="05000000000000000000" pitchFamily="2" charset="2"/>
              <a:buChar char="§"/>
            </a:pPr>
            <a:r>
              <a:rPr lang="en-US" sz="2800" b="1" dirty="0">
                <a:solidFill>
                  <a:schemeClr val="bg1"/>
                </a:solidFill>
              </a:rPr>
              <a:t>Unit </a:t>
            </a:r>
            <a:r>
              <a:rPr lang="bg-BG" sz="2800" b="1" dirty="0">
                <a:solidFill>
                  <a:schemeClr val="bg1"/>
                </a:solidFill>
              </a:rPr>
              <a:t>тестването</a:t>
            </a:r>
            <a:r>
              <a:rPr lang="en-US" sz="2800" dirty="0">
                <a:solidFill>
                  <a:schemeClr val="bg1"/>
                </a:solidFill>
              </a:rPr>
              <a:t> </a:t>
            </a:r>
            <a:r>
              <a:rPr lang="ru-RU" sz="2800" dirty="0">
                <a:solidFill>
                  <a:schemeClr val="bg2"/>
                </a:solidFill>
              </a:rPr>
              <a:t>ни помага да изградим солиден код</a:t>
            </a:r>
          </a:p>
          <a:p>
            <a:pPr marL="457200" indent="-457200">
              <a:buClr>
                <a:schemeClr val="bg2"/>
              </a:buClr>
              <a:buFont typeface="Wingdings" panose="05000000000000000000" pitchFamily="2" charset="2"/>
              <a:buChar char="§"/>
            </a:pPr>
            <a:r>
              <a:rPr lang="ru-RU" sz="2800" dirty="0">
                <a:solidFill>
                  <a:schemeClr val="bg2"/>
                </a:solidFill>
              </a:rPr>
              <a:t>Структурирайте вашите единични тестове – 3A Pattern</a:t>
            </a:r>
          </a:p>
          <a:p>
            <a:pPr marL="457200" indent="-457200">
              <a:buClr>
                <a:schemeClr val="bg2"/>
              </a:buClr>
              <a:buFont typeface="Wingdings" panose="05000000000000000000" pitchFamily="2" charset="2"/>
              <a:buChar char="§"/>
            </a:pPr>
            <a:r>
              <a:rPr lang="ru-RU" sz="2800" dirty="0">
                <a:solidFill>
                  <a:schemeClr val="bg2"/>
                </a:solidFill>
              </a:rPr>
              <a:t>Използвайте описателни имена за вашите тестове</a:t>
            </a:r>
          </a:p>
          <a:p>
            <a:pPr marL="457200" indent="-457200">
              <a:buClr>
                <a:schemeClr val="bg2"/>
              </a:buClr>
              <a:buFont typeface="Wingdings" panose="05000000000000000000" pitchFamily="2" charset="2"/>
              <a:buChar char="§"/>
            </a:pPr>
            <a:r>
              <a:rPr lang="ru-RU" sz="2800" dirty="0">
                <a:solidFill>
                  <a:schemeClr val="bg2"/>
                </a:solidFill>
              </a:rPr>
              <a:t>Използвайте различни твърдения в зависимост от ситуацията</a:t>
            </a:r>
          </a:p>
          <a:p>
            <a:pPr marL="457200" indent="-457200">
              <a:buClr>
                <a:schemeClr val="bg2"/>
              </a:buClr>
              <a:buFont typeface="Wingdings" panose="05000000000000000000" pitchFamily="2" charset="2"/>
              <a:buChar char="§"/>
            </a:pPr>
            <a:r>
              <a:rPr lang="ru-RU" sz="2800" dirty="0">
                <a:solidFill>
                  <a:schemeClr val="bg2"/>
                </a:solidFill>
              </a:rPr>
              <a:t>Инжектиране на зависимост</a:t>
            </a:r>
            <a:endParaRPr lang="en-US" sz="2800" b="1" dirty="0">
              <a:solidFill>
                <a:schemeClr val="bg1"/>
              </a:solidFill>
            </a:endParaRPr>
          </a:p>
          <a:p>
            <a:pPr marL="1066693" lvl="1" indent="-457200">
              <a:buFont typeface="Wingdings" panose="05000000000000000000" pitchFamily="2" charset="2"/>
              <a:buChar char="§"/>
            </a:pPr>
            <a:r>
              <a:rPr lang="ru-RU" sz="2800" dirty="0">
                <a:solidFill>
                  <a:schemeClr val="bg2"/>
                </a:solidFill>
              </a:rPr>
              <a:t>прави вашите класове тествани</a:t>
            </a:r>
          </a:p>
          <a:p>
            <a:pPr marL="1066693" lvl="1" indent="-457200">
              <a:buFont typeface="Wingdings" panose="05000000000000000000" pitchFamily="2" charset="2"/>
              <a:buChar char="§"/>
            </a:pPr>
            <a:r>
              <a:rPr lang="ru-RU" sz="2800" dirty="0">
                <a:solidFill>
                  <a:schemeClr val="bg2"/>
                </a:solidFill>
              </a:rPr>
              <a:t>Отслабва съединителя и подобрява дизайна</a:t>
            </a:r>
          </a:p>
          <a:p>
            <a:pPr marL="1066693" lvl="1" indent="-457200">
              <a:buFont typeface="Wingdings" panose="05000000000000000000" pitchFamily="2" charset="2"/>
              <a:buChar char="§"/>
            </a:pPr>
            <a:r>
              <a:rPr lang="en-US" sz="2800" b="1" dirty="0">
                <a:solidFill>
                  <a:schemeClr val="bg1"/>
                </a:solidFill>
              </a:rPr>
              <a:t>Mock</a:t>
            </a:r>
            <a:r>
              <a:rPr lang="en-US" sz="2800" dirty="0">
                <a:solidFill>
                  <a:schemeClr val="bg2"/>
                </a:solidFill>
              </a:rPr>
              <a:t> </a:t>
            </a:r>
            <a:r>
              <a:rPr lang="ru-RU" sz="2800" dirty="0">
                <a:solidFill>
                  <a:schemeClr val="bg2"/>
                </a:solidFill>
              </a:rPr>
              <a:t>на обекти за изолиране на тествано поведение</a:t>
            </a:r>
            <a:endParaRPr lang="en-US" sz="2800" b="1" dirty="0">
              <a:solidFill>
                <a:schemeClr val="bg1"/>
              </a:solidFill>
            </a:endParaRPr>
          </a:p>
        </p:txBody>
      </p:sp>
      <p:sp>
        <p:nvSpPr>
          <p:cNvPr id="16" name="Slide Number">
            <a:extLst>
              <a:ext uri="{FF2B5EF4-FFF2-40B4-BE49-F238E27FC236}">
                <a16:creationId xmlns:a16="http://schemas.microsoft.com/office/drawing/2014/main" id="{5F6D9345-2434-44E7-A3BC-5BF6359AA1F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266</a:t>
            </a:fld>
            <a:endParaRPr lang="en-US" noProof="0" dirty="0"/>
          </a:p>
        </p:txBody>
      </p:sp>
    </p:spTree>
    <p:extLst>
      <p:ext uri="{BB962C8B-B14F-4D97-AF65-F5344CB8AC3E}">
        <p14:creationId xmlns:p14="http://schemas.microsoft.com/office/powerpoint/2010/main" val="32825535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04DC04-DA2A-41C0-8578-4B8D2F08EA7D}"/>
              </a:ext>
            </a:extLst>
          </p:cNvPr>
          <p:cNvSpPr>
            <a:spLocks noGrp="1"/>
          </p:cNvSpPr>
          <p:nvPr>
            <p:ph type="subTitle" idx="1"/>
          </p:nvPr>
        </p:nvSpPr>
        <p:spPr/>
        <p:txBody>
          <a:bodyPr/>
          <a:lstStyle/>
          <a:p>
            <a:r>
              <a:rPr lang="ru-RU" dirty="0"/>
              <a:t>Научете подхода „Първо тестване“ към кодирането</a:t>
            </a:r>
            <a:endParaRPr lang="en-US" dirty="0"/>
          </a:p>
        </p:txBody>
      </p:sp>
      <p:sp>
        <p:nvSpPr>
          <p:cNvPr id="2" name="Title 1">
            <a:extLst>
              <a:ext uri="{FF2B5EF4-FFF2-40B4-BE49-F238E27FC236}">
                <a16:creationId xmlns:a16="http://schemas.microsoft.com/office/drawing/2014/main" id="{37F91798-9AD5-4209-8887-958029548481}"/>
              </a:ext>
            </a:extLst>
          </p:cNvPr>
          <p:cNvSpPr>
            <a:spLocks noGrp="1"/>
          </p:cNvSpPr>
          <p:nvPr>
            <p:ph type="title"/>
          </p:nvPr>
        </p:nvSpPr>
        <p:spPr/>
        <p:txBody>
          <a:bodyPr/>
          <a:lstStyle/>
          <a:p>
            <a:r>
              <a:rPr lang="bg-BG" dirty="0"/>
              <a:t>Развитие, насочено към тестове</a:t>
            </a:r>
            <a:endParaRPr lang="en-US" dirty="0"/>
          </a:p>
        </p:txBody>
      </p:sp>
      <p:sp>
        <p:nvSpPr>
          <p:cNvPr id="11" name="Text Placeholder 10"/>
          <p:cNvSpPr>
            <a:spLocks noGrp="1"/>
          </p:cNvSpPr>
          <p:nvPr>
            <p:ph type="body" sz="quarter" idx="17"/>
          </p:nvPr>
        </p:nvSpPr>
        <p:spPr/>
        <p:txBody>
          <a:bodyPr/>
          <a:lstStyle/>
          <a:p>
            <a:r>
              <a:rPr lang="en-US"/>
              <a:t>Software University</a:t>
            </a:r>
            <a:endParaRPr lang="en-US" dirty="0"/>
          </a:p>
        </p:txBody>
      </p:sp>
      <p:sp>
        <p:nvSpPr>
          <p:cNvPr id="12" name="Text Placeholder 11"/>
          <p:cNvSpPr>
            <a:spLocks noGrp="1"/>
          </p:cNvSpPr>
          <p:nvPr>
            <p:ph type="body" sz="quarter" idx="18"/>
          </p:nvPr>
        </p:nvSpPr>
        <p:spPr/>
        <p:txBody>
          <a:bodyPr/>
          <a:lstStyle/>
          <a:p>
            <a:r>
              <a:rPr lang="en-US">
                <a:hlinkClick r:id="rId3"/>
              </a:rPr>
              <a:t>https://softuni.bg</a:t>
            </a:r>
            <a:endParaRPr lang="en-US" dirty="0"/>
          </a:p>
        </p:txBody>
      </p:sp>
      <p:sp>
        <p:nvSpPr>
          <p:cNvPr id="9" name="Text Placeholder 8">
            <a:extLst>
              <a:ext uri="{FF2B5EF4-FFF2-40B4-BE49-F238E27FC236}">
                <a16:creationId xmlns:a16="http://schemas.microsoft.com/office/drawing/2014/main" id="{FA396BB6-2053-4690-9672-BC528007D370}"/>
              </a:ext>
            </a:extLst>
          </p:cNvPr>
          <p:cNvSpPr>
            <a:spLocks noGrp="1"/>
          </p:cNvSpPr>
          <p:nvPr>
            <p:ph type="body" sz="quarter" idx="19"/>
          </p:nvPr>
        </p:nvSpPr>
        <p:spPr/>
        <p:txBody>
          <a:bodyPr/>
          <a:lstStyle/>
          <a:p>
            <a:r>
              <a:rPr lang="en-US"/>
              <a:t>SoftUni Team</a:t>
            </a:r>
            <a:endParaRPr lang="en-US" dirty="0"/>
          </a:p>
        </p:txBody>
      </p:sp>
      <p:sp>
        <p:nvSpPr>
          <p:cNvPr id="10" name="Text Placeholder 9">
            <a:extLst>
              <a:ext uri="{FF2B5EF4-FFF2-40B4-BE49-F238E27FC236}">
                <a16:creationId xmlns:a16="http://schemas.microsoft.com/office/drawing/2014/main" id="{F585BC4C-0F13-4FD4-8F23-99FD46618370}"/>
              </a:ext>
            </a:extLst>
          </p:cNvPr>
          <p:cNvSpPr>
            <a:spLocks noGrp="1"/>
          </p:cNvSpPr>
          <p:nvPr>
            <p:ph type="body" sz="quarter" idx="20"/>
          </p:nvPr>
        </p:nvSpPr>
        <p:spPr/>
        <p:txBody>
          <a:bodyPr/>
          <a:lstStyle/>
          <a:p>
            <a:r>
              <a:rPr lang="en-US"/>
              <a:t>Technical Trainers</a:t>
            </a:r>
            <a:endParaRPr lang="en-US" dirty="0"/>
          </a:p>
        </p:txBody>
      </p:sp>
      <p:pic>
        <p:nvPicPr>
          <p:cNvPr id="1026" name="Picture 2" descr="Image result for t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082" y="2839337"/>
            <a:ext cx="2631268" cy="174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2901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9" name="Rectangle 3"/>
          <p:cNvSpPr>
            <a:spLocks noGrp="1" noChangeArrowheads="1"/>
          </p:cNvSpPr>
          <p:nvPr>
            <p:ph type="body" sz="quarter" idx="10"/>
          </p:nvPr>
        </p:nvSpPr>
        <p:spPr/>
        <p:txBody>
          <a:bodyPr>
            <a:normAutofit/>
          </a:bodyPr>
          <a:lstStyle/>
          <a:p>
            <a:pPr marL="514350" indent="-514350">
              <a:spcBef>
                <a:spcPts val="1200"/>
              </a:spcBef>
              <a:spcAft>
                <a:spcPts val="1200"/>
              </a:spcAft>
              <a:buFont typeface="+mj-lt"/>
              <a:buAutoNum type="arabicPeriod"/>
            </a:pPr>
            <a:r>
              <a:rPr lang="bg-BG" sz="3400" dirty="0"/>
              <a:t>Код и тест</a:t>
            </a:r>
          </a:p>
          <a:p>
            <a:pPr marL="514350" indent="-514350">
              <a:spcBef>
                <a:spcPts val="1200"/>
              </a:spcBef>
              <a:spcAft>
                <a:spcPts val="1200"/>
              </a:spcAft>
              <a:buFont typeface="+mj-lt"/>
              <a:buAutoNum type="arabicPeriod"/>
            </a:pPr>
            <a:r>
              <a:rPr lang="bg-BG" sz="3400" dirty="0"/>
              <a:t>Развитие, насочено към тестове</a:t>
            </a:r>
          </a:p>
          <a:p>
            <a:pPr marL="514350" indent="-514350">
              <a:spcBef>
                <a:spcPts val="1200"/>
              </a:spcBef>
              <a:spcAft>
                <a:spcPts val="1200"/>
              </a:spcAft>
              <a:buFont typeface="+mj-lt"/>
              <a:buAutoNum type="arabicPeriod"/>
            </a:pPr>
            <a:r>
              <a:rPr lang="ru-RU" sz="3400" dirty="0"/>
              <a:t>Причини за използване на тест-ориентирана разработка</a:t>
            </a:r>
            <a:endParaRPr lang="en-US" sz="3400" dirty="0"/>
          </a:p>
        </p:txBody>
      </p:sp>
      <p:sp>
        <p:nvSpPr>
          <p:cNvPr id="444418" name="Rectangle 2"/>
          <p:cNvSpPr>
            <a:spLocks noGrp="1" noChangeArrowheads="1"/>
          </p:cNvSpPr>
          <p:nvPr>
            <p:ph type="title"/>
          </p:nvPr>
        </p:nvSpPr>
        <p:spPr/>
        <p:txBody>
          <a:bodyPr>
            <a:normAutofit/>
          </a:bodyPr>
          <a:lstStyle/>
          <a:p>
            <a:r>
              <a:rPr lang="bg-BG" dirty="0"/>
              <a:t>Съдържание</a:t>
            </a:r>
          </a:p>
        </p:txBody>
      </p:sp>
      <p:sp>
        <p:nvSpPr>
          <p:cNvPr id="5" name="Slide Number">
            <a:extLst>
              <a:ext uri="{FF2B5EF4-FFF2-40B4-BE49-F238E27FC236}">
                <a16:creationId xmlns:a16="http://schemas.microsoft.com/office/drawing/2014/main" id="{B8AEB722-D66D-4A85-8FBB-2ACD18DB86F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268</a:t>
            </a:fld>
            <a:endParaRPr lang="en-US" noProof="0" dirty="0"/>
          </a:p>
        </p:txBody>
      </p:sp>
    </p:spTree>
    <p:extLst>
      <p:ext uri="{BB962C8B-B14F-4D97-AF65-F5344CB8AC3E}">
        <p14:creationId xmlns:p14="http://schemas.microsoft.com/office/powerpoint/2010/main" val="22451536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44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894" y="1143000"/>
            <a:ext cx="2391726" cy="300161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55B29C18-9D02-4EA3-94BE-3093B8128129}"/>
              </a:ext>
            </a:extLst>
          </p:cNvPr>
          <p:cNvSpPr>
            <a:spLocks noGrp="1"/>
          </p:cNvSpPr>
          <p:nvPr>
            <p:ph type="title" sz="quarter" idx="10"/>
          </p:nvPr>
        </p:nvSpPr>
        <p:spPr/>
        <p:txBody>
          <a:bodyPr/>
          <a:lstStyle/>
          <a:p>
            <a:r>
              <a:rPr lang="bg-BG" dirty="0"/>
              <a:t>Развитие, насочено към тестове</a:t>
            </a:r>
            <a:endParaRPr lang="en-US" dirty="0"/>
          </a:p>
        </p:txBody>
      </p:sp>
    </p:spTree>
    <p:extLst>
      <p:ext uri="{BB962C8B-B14F-4D97-AF65-F5344CB8AC3E}">
        <p14:creationId xmlns:p14="http://schemas.microsoft.com/office/powerpoint/2010/main" val="7241860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2066303" y="1128664"/>
            <a:ext cx="7292647" cy="882424"/>
          </a:xfrm>
        </p:spPr>
        <p:txBody>
          <a:bodyPr>
            <a:noAutofit/>
          </a:bodyPr>
          <a:lstStyle/>
          <a:p>
            <a:pPr>
              <a:spcAft>
                <a:spcPts val="0"/>
              </a:spcAft>
            </a:pPr>
            <a:r>
              <a:rPr lang="bg-BG" dirty="0"/>
              <a:t>Предимства на капсулирането</a:t>
            </a:r>
            <a:endParaRPr lang="en-US" sz="2999" dirty="0"/>
          </a:p>
        </p:txBody>
      </p:sp>
      <p:sp>
        <p:nvSpPr>
          <p:cNvPr id="5" name="Title 4"/>
          <p:cNvSpPr>
            <a:spLocks noGrp="1"/>
          </p:cNvSpPr>
          <p:nvPr>
            <p:ph type="title"/>
          </p:nvPr>
        </p:nvSpPr>
        <p:spPr>
          <a:xfrm>
            <a:off x="3163005" y="276330"/>
            <a:ext cx="5099245" cy="882424"/>
          </a:xfrm>
        </p:spPr>
        <p:txBody>
          <a:bodyPr>
            <a:normAutofit fontScale="90000"/>
          </a:bodyPr>
          <a:lstStyle/>
          <a:p>
            <a:r>
              <a:rPr lang="bg-BG" dirty="0"/>
              <a:t>Енкапсулация</a:t>
            </a:r>
            <a:r>
              <a:rPr lang="en-US" dirty="0"/>
              <a:t>/ </a:t>
            </a:r>
            <a:r>
              <a:rPr lang="bg-BG" dirty="0"/>
              <a:t>Капсулиране</a:t>
            </a:r>
            <a:endParaRPr lang="en-US" dirty="0"/>
          </a:p>
        </p:txBody>
      </p:sp>
      <p:sp>
        <p:nvSpPr>
          <p:cNvPr id="19" name="Text Placeholder 10"/>
          <p:cNvSpPr>
            <a:spLocks noGrp="1"/>
          </p:cNvSpPr>
          <p:nvPr>
            <p:ph type="body" sz="quarter" idx="17"/>
          </p:nvPr>
        </p:nvSpPr>
        <p:spPr/>
        <p:txBody>
          <a:bodyPr/>
          <a:lstStyle/>
          <a:p>
            <a:r>
              <a:rPr lang="en-US" dirty="0"/>
              <a:t>Software University</a:t>
            </a:r>
          </a:p>
        </p:txBody>
      </p:sp>
      <p:sp>
        <p:nvSpPr>
          <p:cNvPr id="20" name="Text Placeholder 11"/>
          <p:cNvSpPr>
            <a:spLocks noGrp="1"/>
          </p:cNvSpPr>
          <p:nvPr>
            <p:ph type="body" sz="quarter" idx="18"/>
          </p:nvPr>
        </p:nvSpPr>
        <p:spPr/>
        <p:txBody>
          <a:bodyPr/>
          <a:lstStyle/>
          <a:p>
            <a:r>
              <a:rPr lang="en-US" dirty="0">
                <a:hlinkClick r:id="rId3"/>
              </a:rPr>
              <a:t>https://softuni.bg</a:t>
            </a:r>
            <a:endParaRPr lang="en-US" dirty="0"/>
          </a:p>
        </p:txBody>
      </p:sp>
      <p:sp>
        <p:nvSpPr>
          <p:cNvPr id="17" name="Text Placeholder 6"/>
          <p:cNvSpPr>
            <a:spLocks noGrp="1"/>
          </p:cNvSpPr>
          <p:nvPr>
            <p:ph type="body" sz="quarter" idx="4294967295"/>
          </p:nvPr>
        </p:nvSpPr>
        <p:spPr>
          <a:xfrm>
            <a:off x="1587" y="4744836"/>
            <a:ext cx="3464624" cy="525326"/>
          </a:xfrm>
        </p:spPr>
        <p:txBody>
          <a:bodyPr>
            <a:normAutofit fontScale="92500" lnSpcReduction="10000"/>
          </a:bodyPr>
          <a:lstStyle/>
          <a:p>
            <a:pPr marL="0" indent="0">
              <a:buNone/>
            </a:pPr>
            <a:r>
              <a:rPr lang="bg-BG" dirty="0"/>
              <a:t>      </a:t>
            </a:r>
            <a:r>
              <a:rPr lang="en-US" b="1" dirty="0"/>
              <a:t>SoftUni Team</a:t>
            </a:r>
          </a:p>
        </p:txBody>
      </p:sp>
      <p:sp>
        <p:nvSpPr>
          <p:cNvPr id="18" name="Text Placeholder 7"/>
          <p:cNvSpPr>
            <a:spLocks noGrp="1"/>
          </p:cNvSpPr>
          <p:nvPr>
            <p:ph type="body" sz="quarter" idx="4294967295"/>
          </p:nvPr>
        </p:nvSpPr>
        <p:spPr>
          <a:xfrm>
            <a:off x="1587" y="5270162"/>
            <a:ext cx="3186870" cy="444384"/>
          </a:xfrm>
        </p:spPr>
        <p:txBody>
          <a:bodyPr>
            <a:normAutofit fontScale="77500" lnSpcReduction="20000"/>
          </a:bodyPr>
          <a:lstStyle/>
          <a:p>
            <a:pPr marL="0" indent="0">
              <a:buNone/>
            </a:pPr>
            <a:r>
              <a:rPr lang="bg-BG" dirty="0"/>
              <a:t>       </a:t>
            </a:r>
            <a:r>
              <a:rPr lang="en-US" sz="3099" b="1" dirty="0"/>
              <a:t>Technical Trainers</a:t>
            </a:r>
          </a:p>
        </p:txBody>
      </p:sp>
      <p:sp>
        <p:nvSpPr>
          <p:cNvPr id="11" name="TextBox 10"/>
          <p:cNvSpPr txBox="1"/>
          <p:nvPr/>
        </p:nvSpPr>
        <p:spPr>
          <a:xfrm rot="18702437">
            <a:off x="4457427" y="4072050"/>
            <a:ext cx="1687603" cy="691777"/>
          </a:xfrm>
          <a:prstGeom prst="rect">
            <a:avLst/>
          </a:prstGeom>
          <a:noFill/>
          <a:ln w="12700">
            <a:noFill/>
          </a:ln>
        </p:spPr>
        <p:txBody>
          <a:bodyPr vert="horz" wrap="square" lIns="143963" tIns="107972" rIns="143963" bIns="107972" rtlCol="0">
            <a:spAutoFit/>
          </a:bodyPr>
          <a:lstStyle/>
          <a:p>
            <a:pPr defTabSz="914126" eaLnBrk="0" hangingPunct="0">
              <a:lnSpc>
                <a:spcPct val="110000"/>
              </a:lnSpc>
              <a:buClr>
                <a:srgbClr val="67748E">
                  <a:lumMod val="40000"/>
                  <a:lumOff val="60000"/>
                </a:srgbClr>
              </a:buClr>
              <a:buSzPct val="70000"/>
            </a:pPr>
            <a:r>
              <a:rPr lang="en-US" sz="2799" b="1" dirty="0">
                <a:solidFill>
                  <a:srgbClr val="FFFFFF"/>
                </a:solidFill>
                <a:latin typeface="Calibri" panose="020F0502020204030204"/>
              </a:rPr>
              <a:t>variables</a:t>
            </a:r>
            <a:endParaRPr lang="bg-BG" sz="2799" b="1" dirty="0">
              <a:solidFill>
                <a:srgbClr val="FFFFFF"/>
              </a:solidFill>
              <a:latin typeface="Calibri" panose="020F0502020204030204"/>
            </a:endParaRPr>
          </a:p>
        </p:txBody>
      </p:sp>
      <p:grpSp>
        <p:nvGrpSpPr>
          <p:cNvPr id="13" name="Group 12"/>
          <p:cNvGrpSpPr/>
          <p:nvPr/>
        </p:nvGrpSpPr>
        <p:grpSpPr>
          <a:xfrm rot="1454331">
            <a:off x="953149" y="1775870"/>
            <a:ext cx="2431713" cy="3391774"/>
            <a:chOff x="4490873" y="2149585"/>
            <a:chExt cx="3044086" cy="3533137"/>
          </a:xfrm>
        </p:grpSpPr>
        <p:sp>
          <p:nvSpPr>
            <p:cNvPr id="9" name="Flowchart: Delay 8"/>
            <p:cNvSpPr/>
            <p:nvPr/>
          </p:nvSpPr>
          <p:spPr bwMode="auto">
            <a:xfrm rot="18730999">
              <a:off x="5801419" y="2403292"/>
              <a:ext cx="1987248" cy="1479833"/>
            </a:xfrm>
            <a:prstGeom prst="flowChartDelay">
              <a:avLst/>
            </a:prstGeom>
            <a:solidFill>
              <a:schemeClr val="bg1">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r>
                <a:rPr lang="bg-BG" sz="2799" b="1" dirty="0">
                  <a:solidFill>
                    <a:srgbClr val="FFFFFF"/>
                  </a:solidFill>
                  <a:effectLst>
                    <a:outerShdw blurRad="38100" dist="38100" dir="2700000" algn="tl">
                      <a:srgbClr val="000000">
                        <a:alpha val="43137"/>
                      </a:srgbClr>
                    </a:outerShdw>
                  </a:effectLst>
                  <a:latin typeface="Calibri" panose="020F0502020204030204"/>
                </a:rPr>
                <a:t>метод</a:t>
              </a:r>
            </a:p>
          </p:txBody>
        </p:sp>
        <p:grpSp>
          <p:nvGrpSpPr>
            <p:cNvPr id="12" name="Group 11"/>
            <p:cNvGrpSpPr/>
            <p:nvPr/>
          </p:nvGrpSpPr>
          <p:grpSpPr>
            <a:xfrm>
              <a:off x="4490873" y="3290501"/>
              <a:ext cx="1479833" cy="2392221"/>
              <a:chOff x="4490873" y="3290501"/>
              <a:chExt cx="1479833" cy="2392221"/>
            </a:xfrm>
          </p:grpSpPr>
          <p:sp>
            <p:nvSpPr>
              <p:cNvPr id="25" name="Flowchart: Delay 24"/>
              <p:cNvSpPr/>
              <p:nvPr/>
            </p:nvSpPr>
            <p:spPr bwMode="auto">
              <a:xfrm rot="7927020">
                <a:off x="4237165" y="3851493"/>
                <a:ext cx="1987249" cy="1479833"/>
              </a:xfrm>
              <a:prstGeom prst="flowChartDelay">
                <a:avLst/>
              </a:prstGeom>
              <a:solidFill>
                <a:schemeClr val="tx1">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endParaRPr lang="bg-BG" sz="2799" b="1" dirty="0">
                  <a:solidFill>
                    <a:srgbClr val="FFFFFF"/>
                  </a:solidFill>
                  <a:effectLst>
                    <a:outerShdw blurRad="38100" dist="38100" dir="2700000" algn="tl">
                      <a:srgbClr val="000000">
                        <a:alpha val="43137"/>
                      </a:srgbClr>
                    </a:outerShdw>
                  </a:effectLst>
                  <a:latin typeface="Calibri" panose="020F0502020204030204"/>
                </a:endParaRPr>
              </a:p>
            </p:txBody>
          </p:sp>
          <p:sp>
            <p:nvSpPr>
              <p:cNvPr id="26" name="TextBox 25"/>
              <p:cNvSpPr txBox="1"/>
              <p:nvPr/>
            </p:nvSpPr>
            <p:spPr>
              <a:xfrm rot="18702437">
                <a:off x="4079406" y="4108565"/>
                <a:ext cx="2392221" cy="756094"/>
              </a:xfrm>
              <a:prstGeom prst="rect">
                <a:avLst/>
              </a:prstGeom>
              <a:noFill/>
              <a:ln w="12700">
                <a:noFill/>
              </a:ln>
            </p:spPr>
            <p:txBody>
              <a:bodyPr vert="horz" wrap="square" lIns="143963" tIns="107972" rIns="143963" bIns="107972" rtlCol="0">
                <a:spAutoFit/>
              </a:bodyPr>
              <a:lstStyle/>
              <a:p>
                <a:pPr defTabSz="914126" eaLnBrk="0" hangingPunct="0">
                  <a:lnSpc>
                    <a:spcPct val="110000"/>
                  </a:lnSpc>
                  <a:buClr>
                    <a:srgbClr val="67748E">
                      <a:lumMod val="40000"/>
                      <a:lumOff val="60000"/>
                    </a:srgbClr>
                  </a:buClr>
                  <a:buSzPct val="70000"/>
                </a:pPr>
                <a:r>
                  <a:rPr lang="bg-BG" sz="2400" b="1" dirty="0">
                    <a:solidFill>
                      <a:srgbClr val="FFFFFF"/>
                    </a:solidFill>
                    <a:latin typeface="Calibri" panose="020F0502020204030204"/>
                  </a:rPr>
                  <a:t>променлива</a:t>
                </a:r>
              </a:p>
            </p:txBody>
          </p:sp>
        </p:grpSp>
      </p:grpSp>
    </p:spTree>
    <p:extLst>
      <p:ext uri="{BB962C8B-B14F-4D97-AF65-F5344CB8AC3E}">
        <p14:creationId xmlns:p14="http://schemas.microsoft.com/office/powerpoint/2010/main" val="14595332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086766" y="1121143"/>
            <a:ext cx="10129234" cy="5546589"/>
          </a:xfrm>
        </p:spPr>
        <p:txBody>
          <a:bodyPr/>
          <a:lstStyle/>
          <a:p>
            <a:r>
              <a:rPr lang="bg-BG" dirty="0"/>
              <a:t>"</a:t>
            </a:r>
            <a:r>
              <a:rPr lang="en-US" dirty="0"/>
              <a:t>Code First</a:t>
            </a:r>
            <a:r>
              <a:rPr lang="bg-BG" dirty="0"/>
              <a:t>"</a:t>
            </a:r>
            <a:r>
              <a:rPr lang="en-US" dirty="0"/>
              <a:t> (</a:t>
            </a:r>
            <a:r>
              <a:rPr lang="bg-BG" dirty="0"/>
              <a:t>код и тест</a:t>
            </a:r>
            <a:r>
              <a:rPr lang="en-US" dirty="0"/>
              <a:t>) </a:t>
            </a:r>
            <a:r>
              <a:rPr lang="bg-BG" dirty="0"/>
              <a:t>подход</a:t>
            </a:r>
            <a:endParaRPr lang="en-US" dirty="0"/>
          </a:p>
          <a:p>
            <a:pPr lvl="1"/>
            <a:r>
              <a:rPr lang="bg-BG" dirty="0"/>
              <a:t>Класически подход</a:t>
            </a:r>
            <a:endParaRPr lang="en-US" dirty="0"/>
          </a:p>
          <a:p>
            <a:r>
              <a:rPr lang="en-US" dirty="0"/>
              <a:t>"Test First" </a:t>
            </a:r>
            <a:r>
              <a:rPr lang="bg-BG" dirty="0"/>
              <a:t>подход</a:t>
            </a:r>
            <a:endParaRPr lang="en-US" dirty="0"/>
          </a:p>
          <a:p>
            <a:pPr lvl="1"/>
            <a:r>
              <a:rPr lang="bg-BG" dirty="0"/>
              <a:t>Тества разработката</a:t>
            </a:r>
            <a:r>
              <a:rPr lang="en-US" dirty="0"/>
              <a:t>(TDD)</a:t>
            </a:r>
            <a:endParaRPr lang="bg-BG" dirty="0"/>
          </a:p>
        </p:txBody>
      </p:sp>
      <p:sp>
        <p:nvSpPr>
          <p:cNvPr id="4" name="Title 3"/>
          <p:cNvSpPr>
            <a:spLocks noGrp="1"/>
          </p:cNvSpPr>
          <p:nvPr>
            <p:ph type="title"/>
          </p:nvPr>
        </p:nvSpPr>
        <p:spPr/>
        <p:txBody>
          <a:bodyPr/>
          <a:lstStyle/>
          <a:p>
            <a:r>
              <a:rPr lang="ru-RU" dirty="0"/>
              <a:t>Подходи за тестване на единици</a:t>
            </a:r>
            <a:endParaRPr lang="en-US" dirty="0"/>
          </a:p>
        </p:txBody>
      </p:sp>
      <p:pic>
        <p:nvPicPr>
          <p:cNvPr id="6" name="Picture 5">
            <a:extLst>
              <a:ext uri="{FF2B5EF4-FFF2-40B4-BE49-F238E27FC236}">
                <a16:creationId xmlns:a16="http://schemas.microsoft.com/office/drawing/2014/main" id="{CD469F42-76B5-4C02-9F10-211873FF2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157" y="3759168"/>
            <a:ext cx="2917970" cy="2286578"/>
          </a:xfrm>
          <a:prstGeom prst="rect">
            <a:avLst/>
          </a:prstGeom>
        </p:spPr>
      </p:pic>
      <p:sp>
        <p:nvSpPr>
          <p:cNvPr id="7" name="Slide Number">
            <a:extLst>
              <a:ext uri="{FF2B5EF4-FFF2-40B4-BE49-F238E27FC236}">
                <a16:creationId xmlns:a16="http://schemas.microsoft.com/office/drawing/2014/main" id="{BF2D8E89-D1B2-42D0-9F14-0435092A332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270</a:t>
            </a:fld>
            <a:endParaRPr lang="en-US" dirty="0"/>
          </a:p>
        </p:txBody>
      </p:sp>
    </p:spTree>
    <p:extLst>
      <p:ext uri="{BB962C8B-B14F-4D97-AF65-F5344CB8AC3E}">
        <p14:creationId xmlns:p14="http://schemas.microsoft.com/office/powerpoint/2010/main" val="17583802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ru-RU" dirty="0"/>
              <a:t>Кодът и подходът за тестване</a:t>
            </a:r>
            <a:endParaRPr lang="en-US" dirty="0"/>
          </a:p>
        </p:txBody>
      </p:sp>
      <p:grpSp>
        <p:nvGrpSpPr>
          <p:cNvPr id="5" name="Group 4"/>
          <p:cNvGrpSpPr/>
          <p:nvPr/>
        </p:nvGrpSpPr>
        <p:grpSpPr>
          <a:xfrm>
            <a:off x="2974234" y="2160864"/>
            <a:ext cx="7199025" cy="3600450"/>
            <a:chOff x="2268538" y="1773238"/>
            <a:chExt cx="5400675" cy="3600450"/>
          </a:xfrm>
        </p:grpSpPr>
        <p:sp>
          <p:nvSpPr>
            <p:cNvPr id="6" name="Text Box 2"/>
            <p:cNvSpPr txBox="1">
              <a:spLocks noChangeArrowheads="1"/>
            </p:cNvSpPr>
            <p:nvPr/>
          </p:nvSpPr>
          <p:spPr bwMode="auto">
            <a:xfrm>
              <a:off x="2268538" y="2133600"/>
              <a:ext cx="3529012" cy="52863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bg-BG" dirty="0"/>
                <a:t>Пишем код</a:t>
              </a:r>
            </a:p>
          </p:txBody>
        </p:sp>
        <p:sp>
          <p:nvSpPr>
            <p:cNvPr id="7" name="Text Box 3"/>
            <p:cNvSpPr txBox="1">
              <a:spLocks noChangeArrowheads="1"/>
            </p:cNvSpPr>
            <p:nvPr/>
          </p:nvSpPr>
          <p:spPr bwMode="auto">
            <a:xfrm>
              <a:off x="2268538" y="3213100"/>
              <a:ext cx="3529012" cy="52863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bg-BG" dirty="0"/>
                <a:t>Пишем юнит тест</a:t>
              </a:r>
            </a:p>
          </p:txBody>
        </p:sp>
        <p:sp>
          <p:nvSpPr>
            <p:cNvPr id="8" name="Text Box 4"/>
            <p:cNvSpPr txBox="1">
              <a:spLocks noChangeArrowheads="1"/>
            </p:cNvSpPr>
            <p:nvPr/>
          </p:nvSpPr>
          <p:spPr bwMode="auto">
            <a:xfrm>
              <a:off x="2268538" y="4355157"/>
              <a:ext cx="3529012" cy="528638"/>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bg-BG" dirty="0"/>
                <a:t>Пускаме и успяваме</a:t>
              </a:r>
            </a:p>
          </p:txBody>
        </p:sp>
        <p:sp>
          <p:nvSpPr>
            <p:cNvPr id="9" name="Line 6"/>
            <p:cNvSpPr>
              <a:spLocks noChangeShapeType="1"/>
            </p:cNvSpPr>
            <p:nvPr/>
          </p:nvSpPr>
          <p:spPr bwMode="auto">
            <a:xfrm flipH="1">
              <a:off x="6373813" y="1773238"/>
              <a:ext cx="0" cy="3600450"/>
            </a:xfrm>
            <a:prstGeom prst="line">
              <a:avLst/>
            </a:prstGeom>
            <a:noFill/>
            <a:ln w="34925">
              <a:solidFill>
                <a:schemeClr val="tx1"/>
              </a:solidFill>
              <a:prstDash val="dash"/>
              <a:round/>
              <a:headEnd/>
              <a:tailEnd type="arrow" w="med" len="med"/>
            </a:ln>
            <a:effectLst/>
          </p:spPr>
          <p:txBody>
            <a:bodyPr/>
            <a:lstStyle/>
            <a:p>
              <a:endParaRPr lang="en-US"/>
            </a:p>
          </p:txBody>
        </p:sp>
        <p:sp>
          <p:nvSpPr>
            <p:cNvPr id="10" name="Text Box 7"/>
            <p:cNvSpPr txBox="1">
              <a:spLocks noChangeArrowheads="1"/>
            </p:cNvSpPr>
            <p:nvPr/>
          </p:nvSpPr>
          <p:spPr bwMode="auto">
            <a:xfrm>
              <a:off x="6477000" y="4652963"/>
              <a:ext cx="1192213" cy="461665"/>
            </a:xfrm>
            <a:prstGeom prst="rect">
              <a:avLst/>
            </a:prstGeom>
            <a:noFill/>
            <a:ln w="9525">
              <a:noFill/>
              <a:miter lim="800000"/>
              <a:headEnd/>
              <a:tailEnd/>
            </a:ln>
            <a:effectLst/>
          </p:spPr>
          <p:txBody>
            <a:bodyPr>
              <a:spAutoFit/>
            </a:bodyPr>
            <a:lstStyle/>
            <a:p>
              <a:pPr algn="ctr" eaLnBrk="1" hangingPunct="1">
                <a:lnSpc>
                  <a:spcPct val="100000"/>
                </a:lnSpc>
              </a:pPr>
              <a:r>
                <a:rPr kumimoji="0" lang="en-US" sz="2400" b="1" dirty="0"/>
                <a:t>Time flow</a:t>
              </a:r>
              <a:endParaRPr kumimoji="0" lang="bg-BG" sz="2400" b="1" dirty="0"/>
            </a:p>
          </p:txBody>
        </p:sp>
      </p:grpSp>
      <p:sp>
        <p:nvSpPr>
          <p:cNvPr id="11" name="Slide Number">
            <a:extLst>
              <a:ext uri="{FF2B5EF4-FFF2-40B4-BE49-F238E27FC236}">
                <a16:creationId xmlns:a16="http://schemas.microsoft.com/office/drawing/2014/main" id="{7584266B-0868-4E63-A89A-6A048665178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271</a:t>
            </a:fld>
            <a:endParaRPr lang="en-US" noProof="0" dirty="0"/>
          </a:p>
        </p:txBody>
      </p:sp>
    </p:spTree>
    <p:extLst>
      <p:ext uri="{BB962C8B-B14F-4D97-AF65-F5344CB8AC3E}">
        <p14:creationId xmlns:p14="http://schemas.microsoft.com/office/powerpoint/2010/main" val="18878753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ru-RU" dirty="0"/>
              <a:t>Подходът за развитие, насочен към тестове</a:t>
            </a:r>
            <a:endParaRPr lang="en-US" dirty="0"/>
          </a:p>
        </p:txBody>
      </p:sp>
      <p:pic>
        <p:nvPicPr>
          <p:cNvPr id="12" name="Picture 11">
            <a:extLst>
              <a:ext uri="{FF2B5EF4-FFF2-40B4-BE49-F238E27FC236}">
                <a16:creationId xmlns:a16="http://schemas.microsoft.com/office/drawing/2014/main" id="{813D6418-C47E-4768-976E-8A2772757E16}"/>
              </a:ext>
            </a:extLst>
          </p:cNvPr>
          <p:cNvPicPr>
            <a:picLocks noChangeAspect="1"/>
          </p:cNvPicPr>
          <p:nvPr/>
        </p:nvPicPr>
        <p:blipFill>
          <a:blip r:embed="rId2"/>
          <a:stretch>
            <a:fillRect/>
          </a:stretch>
        </p:blipFill>
        <p:spPr>
          <a:xfrm>
            <a:off x="3605480" y="1450157"/>
            <a:ext cx="4981039" cy="4947039"/>
          </a:xfrm>
          <a:prstGeom prst="rect">
            <a:avLst/>
          </a:prstGeom>
        </p:spPr>
      </p:pic>
      <p:sp>
        <p:nvSpPr>
          <p:cNvPr id="5" name="Slide Number">
            <a:extLst>
              <a:ext uri="{FF2B5EF4-FFF2-40B4-BE49-F238E27FC236}">
                <a16:creationId xmlns:a16="http://schemas.microsoft.com/office/drawing/2014/main" id="{26940EDC-DD91-4802-92AD-912C21384C3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272</a:t>
            </a:fld>
            <a:endParaRPr lang="en-US" noProof="0" dirty="0"/>
          </a:p>
        </p:txBody>
      </p:sp>
    </p:spTree>
    <p:extLst>
      <p:ext uri="{BB962C8B-B14F-4D97-AF65-F5344CB8AC3E}">
        <p14:creationId xmlns:p14="http://schemas.microsoft.com/office/powerpoint/2010/main" val="10563057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bg-BG" sz="4000" dirty="0"/>
              <a:t>Тестово насочено развитие (</a:t>
            </a:r>
            <a:r>
              <a:rPr lang="en-US" sz="4000" dirty="0"/>
              <a:t>TDD)</a:t>
            </a:r>
            <a:endParaRPr lang="en-US" dirty="0"/>
          </a:p>
        </p:txBody>
      </p:sp>
      <p:grpSp>
        <p:nvGrpSpPr>
          <p:cNvPr id="8" name="Group 7"/>
          <p:cNvGrpSpPr/>
          <p:nvPr/>
        </p:nvGrpSpPr>
        <p:grpSpPr>
          <a:xfrm>
            <a:off x="1994681" y="1366837"/>
            <a:ext cx="8823755" cy="4952345"/>
            <a:chOff x="1496400" y="1412875"/>
            <a:chExt cx="6619540" cy="4952345"/>
          </a:xfrm>
        </p:grpSpPr>
        <p:sp>
          <p:nvSpPr>
            <p:cNvPr id="10" name="Text Box 2"/>
            <p:cNvSpPr txBox="1">
              <a:spLocks noChangeArrowheads="1"/>
            </p:cNvSpPr>
            <p:nvPr/>
          </p:nvSpPr>
          <p:spPr bwMode="auto">
            <a:xfrm>
              <a:off x="1835150" y="2133600"/>
              <a:ext cx="4535488"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bg-BG" dirty="0"/>
                <a:t>Изберете тест</a:t>
              </a:r>
            </a:p>
          </p:txBody>
        </p:sp>
        <p:sp>
          <p:nvSpPr>
            <p:cNvPr id="11" name="Text Box 3"/>
            <p:cNvSpPr txBox="1">
              <a:spLocks noChangeArrowheads="1"/>
            </p:cNvSpPr>
            <p:nvPr/>
          </p:nvSpPr>
          <p:spPr bwMode="auto">
            <a:xfrm>
              <a:off x="1835150" y="3346585"/>
              <a:ext cx="4537075"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bg-BG" dirty="0"/>
                <a:t>Компилирайте и се провалите</a:t>
              </a:r>
            </a:p>
          </p:txBody>
        </p:sp>
        <p:sp>
          <p:nvSpPr>
            <p:cNvPr id="12" name="Text Box 4"/>
            <p:cNvSpPr txBox="1">
              <a:spLocks noChangeArrowheads="1"/>
            </p:cNvSpPr>
            <p:nvPr/>
          </p:nvSpPr>
          <p:spPr bwMode="auto">
            <a:xfrm>
              <a:off x="1835150" y="5194300"/>
              <a:ext cx="4525963"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ru-RU" dirty="0"/>
                <a:t>Напишете код, за да преминете теста</a:t>
              </a:r>
              <a:endParaRPr lang="bg-BG" dirty="0"/>
            </a:p>
          </p:txBody>
        </p:sp>
        <p:sp>
          <p:nvSpPr>
            <p:cNvPr id="13" name="Text Box 5"/>
            <p:cNvSpPr txBox="1">
              <a:spLocks noChangeArrowheads="1"/>
            </p:cNvSpPr>
            <p:nvPr/>
          </p:nvSpPr>
          <p:spPr bwMode="auto">
            <a:xfrm>
              <a:off x="1496400" y="3948330"/>
              <a:ext cx="5236188"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ru-RU" dirty="0"/>
                <a:t>Напишете достатъчно код за компилиране</a:t>
              </a:r>
              <a:endParaRPr lang="bg-BG" dirty="0"/>
            </a:p>
          </p:txBody>
        </p:sp>
        <p:sp>
          <p:nvSpPr>
            <p:cNvPr id="14" name="Text Box 6"/>
            <p:cNvSpPr txBox="1">
              <a:spLocks noChangeArrowheads="1"/>
            </p:cNvSpPr>
            <p:nvPr/>
          </p:nvSpPr>
          <p:spPr bwMode="auto">
            <a:xfrm>
              <a:off x="1835150" y="4570413"/>
              <a:ext cx="4537075"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ru-RU" dirty="0"/>
                <a:t>Пуснете тест и се провалите</a:t>
              </a:r>
              <a:endParaRPr lang="bg-BG" dirty="0"/>
            </a:p>
          </p:txBody>
        </p:sp>
        <p:sp>
          <p:nvSpPr>
            <p:cNvPr id="15" name="Text Box 7"/>
            <p:cNvSpPr txBox="1">
              <a:spLocks noChangeArrowheads="1"/>
            </p:cNvSpPr>
            <p:nvPr/>
          </p:nvSpPr>
          <p:spPr bwMode="auto">
            <a:xfrm>
              <a:off x="1835150" y="1412875"/>
              <a:ext cx="4535488"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bg-BG" dirty="0"/>
                <a:t>Създайте списък с тестове</a:t>
              </a:r>
            </a:p>
          </p:txBody>
        </p:sp>
        <p:sp>
          <p:nvSpPr>
            <p:cNvPr id="18" name="Text Box 12"/>
            <p:cNvSpPr txBox="1">
              <a:spLocks noChangeArrowheads="1"/>
            </p:cNvSpPr>
            <p:nvPr/>
          </p:nvSpPr>
          <p:spPr bwMode="auto">
            <a:xfrm>
              <a:off x="6923727" y="5103365"/>
              <a:ext cx="1192213" cy="94615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Time flow</a:t>
              </a:r>
              <a:endParaRPr lang="bg-BG" dirty="0"/>
            </a:p>
          </p:txBody>
        </p:sp>
        <p:sp>
          <p:nvSpPr>
            <p:cNvPr id="19" name="Text Box 13"/>
            <p:cNvSpPr txBox="1">
              <a:spLocks noChangeArrowheads="1"/>
            </p:cNvSpPr>
            <p:nvPr/>
          </p:nvSpPr>
          <p:spPr bwMode="auto">
            <a:xfrm>
              <a:off x="1843087" y="2742545"/>
              <a:ext cx="4535488"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bg-BG" dirty="0"/>
                <a:t>Напишете тест</a:t>
              </a:r>
            </a:p>
          </p:txBody>
        </p:sp>
        <p:sp>
          <p:nvSpPr>
            <p:cNvPr id="20" name="Text Box 15"/>
            <p:cNvSpPr txBox="1">
              <a:spLocks noChangeArrowheads="1"/>
            </p:cNvSpPr>
            <p:nvPr/>
          </p:nvSpPr>
          <p:spPr bwMode="auto">
            <a:xfrm>
              <a:off x="1835150" y="5842000"/>
              <a:ext cx="4525963" cy="523220"/>
            </a:xfrm>
            <a:prstGeom prst="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800" b="1">
                  <a:solidFill>
                    <a:srgbClr val="FFFFFF"/>
                  </a:solidFill>
                  <a:effectLst>
                    <a:outerShdw blurRad="38100" dist="38100" dir="2700000" algn="tl">
                      <a:srgbClr val="000000">
                        <a:alpha val="43137"/>
                      </a:srgbClr>
                    </a:outerShdw>
                  </a:effectLs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bg-BG" dirty="0"/>
                <a:t>Премахнете дублирането</a:t>
              </a:r>
            </a:p>
          </p:txBody>
        </p:sp>
      </p:grpSp>
      <p:sp>
        <p:nvSpPr>
          <p:cNvPr id="21" name="Line 9"/>
          <p:cNvSpPr>
            <a:spLocks noChangeShapeType="1"/>
          </p:cNvSpPr>
          <p:nvPr/>
        </p:nvSpPr>
        <p:spPr bwMode="auto">
          <a:xfrm flipV="1">
            <a:off x="1696273" y="2377626"/>
            <a:ext cx="0" cy="3733799"/>
          </a:xfrm>
          <a:prstGeom prst="line">
            <a:avLst/>
          </a:prstGeom>
          <a:noFill/>
          <a:ln w="38100">
            <a:solidFill>
              <a:schemeClr val="tx1"/>
            </a:solidFill>
            <a:round/>
            <a:headEnd/>
            <a:tailEnd/>
          </a:ln>
          <a:effectLst/>
        </p:spPr>
        <p:txBody>
          <a:bodyPr/>
          <a:lstStyle/>
          <a:p>
            <a:endParaRPr lang="en-US"/>
          </a:p>
        </p:txBody>
      </p:sp>
      <p:sp>
        <p:nvSpPr>
          <p:cNvPr id="22" name="Line 10"/>
          <p:cNvSpPr>
            <a:spLocks noChangeShapeType="1"/>
          </p:cNvSpPr>
          <p:nvPr/>
        </p:nvSpPr>
        <p:spPr bwMode="auto">
          <a:xfrm>
            <a:off x="1679344" y="2390327"/>
            <a:ext cx="670808" cy="0"/>
          </a:xfrm>
          <a:prstGeom prst="line">
            <a:avLst/>
          </a:prstGeom>
          <a:noFill/>
          <a:ln w="38100">
            <a:solidFill>
              <a:schemeClr val="tx1"/>
            </a:solidFill>
            <a:round/>
            <a:headEnd/>
            <a:tailEnd type="arrow" w="med" len="med"/>
          </a:ln>
          <a:effectLst/>
        </p:spPr>
        <p:txBody>
          <a:bodyPr/>
          <a:lstStyle/>
          <a:p>
            <a:endParaRPr lang="en-US"/>
          </a:p>
        </p:txBody>
      </p:sp>
      <p:sp>
        <p:nvSpPr>
          <p:cNvPr id="23" name="Line 14"/>
          <p:cNvSpPr>
            <a:spLocks noChangeShapeType="1"/>
          </p:cNvSpPr>
          <p:nvPr/>
        </p:nvSpPr>
        <p:spPr bwMode="auto">
          <a:xfrm>
            <a:off x="1679344" y="6098727"/>
            <a:ext cx="670808" cy="0"/>
          </a:xfrm>
          <a:prstGeom prst="line">
            <a:avLst/>
          </a:prstGeom>
          <a:noFill/>
          <a:ln w="38100">
            <a:solidFill>
              <a:schemeClr val="tx1"/>
            </a:solidFill>
            <a:round/>
            <a:headEnd/>
            <a:tailEnd/>
          </a:ln>
          <a:effectLst/>
        </p:spPr>
        <p:txBody>
          <a:bodyPr/>
          <a:lstStyle/>
          <a:p>
            <a:endParaRPr lang="en-US"/>
          </a:p>
        </p:txBody>
      </p:sp>
      <p:sp>
        <p:nvSpPr>
          <p:cNvPr id="24" name="Line 11"/>
          <p:cNvSpPr>
            <a:spLocks noChangeShapeType="1"/>
          </p:cNvSpPr>
          <p:nvPr/>
        </p:nvSpPr>
        <p:spPr bwMode="auto">
          <a:xfrm flipH="1">
            <a:off x="8974447" y="1295400"/>
            <a:ext cx="0" cy="5040312"/>
          </a:xfrm>
          <a:prstGeom prst="line">
            <a:avLst/>
          </a:prstGeom>
          <a:noFill/>
          <a:ln w="34925">
            <a:solidFill>
              <a:schemeClr val="tx1"/>
            </a:solidFill>
            <a:prstDash val="dash"/>
            <a:round/>
            <a:headEnd/>
            <a:tailEnd type="arrow" w="med" len="med"/>
          </a:ln>
          <a:effectLst/>
        </p:spPr>
        <p:txBody>
          <a:bodyPr/>
          <a:lstStyle/>
          <a:p>
            <a:endParaRPr lang="en-US"/>
          </a:p>
        </p:txBody>
      </p:sp>
      <p:sp>
        <p:nvSpPr>
          <p:cNvPr id="25" name="Slide Number">
            <a:extLst>
              <a:ext uri="{FF2B5EF4-FFF2-40B4-BE49-F238E27FC236}">
                <a16:creationId xmlns:a16="http://schemas.microsoft.com/office/drawing/2014/main" id="{20D01E5D-8699-442D-9048-13EE216F2FE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273</a:t>
            </a:fld>
            <a:endParaRPr lang="en-US" noProof="0" dirty="0"/>
          </a:p>
        </p:txBody>
      </p:sp>
    </p:spTree>
    <p:extLst>
      <p:ext uri="{BB962C8B-B14F-4D97-AF65-F5344CB8AC3E}">
        <p14:creationId xmlns:p14="http://schemas.microsoft.com/office/powerpoint/2010/main" val="37227798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86766" y="1121143"/>
            <a:ext cx="10129234" cy="5546589"/>
          </a:xfrm>
        </p:spPr>
        <p:txBody>
          <a:bodyPr/>
          <a:lstStyle/>
          <a:p>
            <a:r>
              <a:rPr lang="ru-RU" dirty="0"/>
              <a:t>TDD помага за ранно откриване на проблеми с дизайна</a:t>
            </a:r>
          </a:p>
          <a:p>
            <a:pPr lvl="2"/>
            <a:r>
              <a:rPr lang="ru-RU" dirty="0"/>
              <a:t>Избягва преработката</a:t>
            </a:r>
          </a:p>
          <a:p>
            <a:r>
              <a:rPr lang="ru-RU" dirty="0"/>
              <a:t>Писането на код за задоволяване на тест е фокусирана дейност</a:t>
            </a:r>
          </a:p>
          <a:p>
            <a:pPr lvl="2"/>
            <a:r>
              <a:rPr lang="ru-RU" dirty="0"/>
              <a:t>По-малък шанс за грешка</a:t>
            </a:r>
          </a:p>
          <a:p>
            <a:r>
              <a:rPr lang="ru-RU" dirty="0"/>
              <a:t>Тестовете ще бъдат по-изчерпателни, отколкото ако са написани след кода</a:t>
            </a:r>
            <a:endParaRPr lang="en-US" dirty="0"/>
          </a:p>
        </p:txBody>
      </p:sp>
      <p:sp>
        <p:nvSpPr>
          <p:cNvPr id="3" name="Title 2"/>
          <p:cNvSpPr>
            <a:spLocks noGrp="1"/>
          </p:cNvSpPr>
          <p:nvPr>
            <p:ph type="title"/>
          </p:nvPr>
        </p:nvSpPr>
        <p:spPr/>
        <p:txBody>
          <a:bodyPr/>
          <a:lstStyle/>
          <a:p>
            <a:r>
              <a:rPr lang="bg-BG" dirty="0"/>
              <a:t>Защо</a:t>
            </a:r>
            <a:r>
              <a:rPr lang="en-US" dirty="0"/>
              <a:t> TDD?</a:t>
            </a:r>
          </a:p>
        </p:txBody>
      </p:sp>
      <p:pic>
        <p:nvPicPr>
          <p:cNvPr id="11" name="Picture 10">
            <a:extLst>
              <a:ext uri="{FF2B5EF4-FFF2-40B4-BE49-F238E27FC236}">
                <a16:creationId xmlns:a16="http://schemas.microsoft.com/office/drawing/2014/main" id="{AAB9C059-1AF0-403D-B82F-FA9D5E26B13C}"/>
              </a:ext>
            </a:extLst>
          </p:cNvPr>
          <p:cNvPicPr>
            <a:picLocks noChangeAspect="1"/>
          </p:cNvPicPr>
          <p:nvPr/>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482357" y="1944000"/>
            <a:ext cx="2541346" cy="2541346"/>
          </a:xfrm>
          <a:prstGeom prst="rect">
            <a:avLst/>
          </a:prstGeom>
        </p:spPr>
      </p:pic>
      <p:sp>
        <p:nvSpPr>
          <p:cNvPr id="6" name="Slide Number">
            <a:extLst>
              <a:ext uri="{FF2B5EF4-FFF2-40B4-BE49-F238E27FC236}">
                <a16:creationId xmlns:a16="http://schemas.microsoft.com/office/drawing/2014/main" id="{A8BDF935-8E4D-4128-8BAE-410A4E87622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274</a:t>
            </a:fld>
            <a:endParaRPr lang="en-US" dirty="0"/>
          </a:p>
        </p:txBody>
      </p:sp>
    </p:spTree>
    <p:extLst>
      <p:ext uri="{BB962C8B-B14F-4D97-AF65-F5344CB8AC3E}">
        <p14:creationId xmlns:p14="http://schemas.microsoft.com/office/powerpoint/2010/main" val="25796056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8363" y="1655763"/>
            <a:ext cx="7583187" cy="4773612"/>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bg-BG" dirty="0"/>
              <a:t>Резюме</a:t>
            </a:r>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0403" y="1419225"/>
            <a:ext cx="8635244" cy="5301720"/>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5647" y="3276600"/>
            <a:ext cx="2883428" cy="3120594"/>
          </a:xfrm>
          <a:prstGeom prst="rect">
            <a:avLst/>
          </a:prstGeom>
        </p:spPr>
      </p:pic>
      <p:sp>
        <p:nvSpPr>
          <p:cNvPr id="15" name="Text Placeholder 1"/>
          <p:cNvSpPr txBox="1">
            <a:spLocks/>
          </p:cNvSpPr>
          <p:nvPr/>
        </p:nvSpPr>
        <p:spPr>
          <a:xfrm>
            <a:off x="697879" y="1769443"/>
            <a:ext cx="7829895" cy="4929532"/>
          </a:xfrm>
          <a:prstGeom prst="rect">
            <a:avLst/>
          </a:prstGeom>
        </p:spPr>
        <p:txBody>
          <a:bodyPr vert="horz" lIns="108000" tIns="36000" rIns="108000" bIns="36000" rtlCol="0">
            <a:normAutofit fontScale="92500"/>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ru-RU" dirty="0">
                <a:solidFill>
                  <a:schemeClr val="bg2"/>
                </a:solidFill>
              </a:rPr>
              <a:t>Код и тест</a:t>
            </a:r>
          </a:p>
          <a:p>
            <a:pPr lvl="1">
              <a:lnSpc>
                <a:spcPct val="100000"/>
              </a:lnSpc>
            </a:pPr>
            <a:r>
              <a:rPr lang="ru-RU" dirty="0">
                <a:solidFill>
                  <a:schemeClr val="bg2"/>
                </a:solidFill>
              </a:rPr>
              <a:t>Напишете код, след което го тествайте</a:t>
            </a:r>
          </a:p>
          <a:p>
            <a:pPr>
              <a:lnSpc>
                <a:spcPct val="100000"/>
              </a:lnSpc>
            </a:pPr>
            <a:r>
              <a:rPr lang="ru-RU" dirty="0">
                <a:solidFill>
                  <a:schemeClr val="bg2"/>
                </a:solidFill>
              </a:rPr>
              <a:t>Развитие, насочено към тестове</a:t>
            </a:r>
          </a:p>
          <a:p>
            <a:pPr lvl="1">
              <a:lnSpc>
                <a:spcPct val="100000"/>
              </a:lnSpc>
            </a:pPr>
            <a:r>
              <a:rPr lang="ru-RU" dirty="0">
                <a:solidFill>
                  <a:schemeClr val="bg2"/>
                </a:solidFill>
              </a:rPr>
              <a:t>Първо напишете тестове</a:t>
            </a:r>
          </a:p>
          <a:p>
            <a:pPr>
              <a:lnSpc>
                <a:spcPct val="100000"/>
              </a:lnSpc>
            </a:pPr>
            <a:r>
              <a:rPr lang="ru-RU" dirty="0">
                <a:solidFill>
                  <a:schemeClr val="bg2"/>
                </a:solidFill>
              </a:rPr>
              <a:t>Причини за използване на TDD</a:t>
            </a:r>
          </a:p>
          <a:p>
            <a:pPr lvl="1">
              <a:lnSpc>
                <a:spcPct val="100000"/>
              </a:lnSpc>
            </a:pPr>
            <a:r>
              <a:rPr lang="ru-RU" dirty="0">
                <a:solidFill>
                  <a:schemeClr val="bg2"/>
                </a:solidFill>
              </a:rPr>
              <a:t>Предотвратете някои недостатъци в дизайна на приложението</a:t>
            </a:r>
          </a:p>
          <a:p>
            <a:pPr>
              <a:lnSpc>
                <a:spcPct val="100000"/>
              </a:lnSpc>
            </a:pPr>
            <a:r>
              <a:rPr lang="ru-RU" dirty="0">
                <a:solidFill>
                  <a:schemeClr val="bg2"/>
                </a:solidFill>
              </a:rPr>
              <a:t>Управлявайте сложността по-лесно</a:t>
            </a:r>
            <a:endParaRPr lang="en-US" dirty="0">
              <a:solidFill>
                <a:schemeClr val="bg2"/>
              </a:solidFill>
            </a:endParaRPr>
          </a:p>
        </p:txBody>
      </p:sp>
      <p:sp>
        <p:nvSpPr>
          <p:cNvPr id="16" name="Slide Number">
            <a:extLst>
              <a:ext uri="{FF2B5EF4-FFF2-40B4-BE49-F238E27FC236}">
                <a16:creationId xmlns:a16="http://schemas.microsoft.com/office/drawing/2014/main" id="{92C053FA-FD6B-452F-AA8C-7C6A7283EA4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275</a:t>
            </a:fld>
            <a:endParaRPr lang="en-US" noProof="0" dirty="0"/>
          </a:p>
        </p:txBody>
      </p:sp>
    </p:spTree>
    <p:extLst>
      <p:ext uri="{BB962C8B-B14F-4D97-AF65-F5344CB8AC3E}">
        <p14:creationId xmlns:p14="http://schemas.microsoft.com/office/powerpoint/2010/main" val="22551750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53082" y="561348"/>
            <a:ext cx="11083636" cy="882654"/>
          </a:xfrm>
        </p:spPr>
        <p:txBody>
          <a:bodyPr>
            <a:normAutofit/>
          </a:bodyPr>
          <a:lstStyle/>
          <a:p>
            <a:r>
              <a:rPr lang="bg-BG" dirty="0"/>
              <a:t>Дизайнерски модели</a:t>
            </a:r>
            <a:endParaRPr lang="en-US" dirty="0"/>
          </a:p>
        </p:txBody>
      </p:sp>
      <p:sp>
        <p:nvSpPr>
          <p:cNvPr id="7" name="Text Placeholder 6"/>
          <p:cNvSpPr>
            <a:spLocks noGrp="1"/>
          </p:cNvSpPr>
          <p:nvPr>
            <p:ph type="body" sz="quarter" idx="17"/>
          </p:nvPr>
        </p:nvSpPr>
        <p:spPr/>
        <p:txBody>
          <a:bodyPr/>
          <a:lstStyle/>
          <a:p>
            <a:r>
              <a:rPr lang="en-US" dirty="0"/>
              <a:t>Software University</a:t>
            </a:r>
          </a:p>
        </p:txBody>
      </p:sp>
      <p:sp>
        <p:nvSpPr>
          <p:cNvPr id="8" name="Text Placeholder 7"/>
          <p:cNvSpPr>
            <a:spLocks noGrp="1"/>
          </p:cNvSpPr>
          <p:nvPr>
            <p:ph type="body" sz="quarter" idx="18"/>
          </p:nvPr>
        </p:nvSpPr>
        <p:spPr/>
        <p:txBody>
          <a:bodyPr/>
          <a:lstStyle/>
          <a:p>
            <a:r>
              <a:rPr lang="en-US">
                <a:hlinkClick r:id="rId3"/>
              </a:rPr>
              <a:t>https://softuni.bg</a:t>
            </a:r>
            <a:endParaRPr lang="en-US" dirty="0"/>
          </a:p>
        </p:txBody>
      </p:sp>
      <p:sp>
        <p:nvSpPr>
          <p:cNvPr id="11" name="Text Placeholder 10"/>
          <p:cNvSpPr>
            <a:spLocks noGrp="1"/>
          </p:cNvSpPr>
          <p:nvPr>
            <p:ph type="body" sz="quarter" idx="19"/>
          </p:nvPr>
        </p:nvSpPr>
        <p:spPr/>
        <p:txBody>
          <a:bodyPr/>
          <a:lstStyle/>
          <a:p>
            <a:r>
              <a:rPr lang="en-US" dirty="0"/>
              <a:t>SoftUni Team</a:t>
            </a:r>
          </a:p>
        </p:txBody>
      </p:sp>
      <p:sp>
        <p:nvSpPr>
          <p:cNvPr id="12" name="Text Placeholder 11"/>
          <p:cNvSpPr>
            <a:spLocks noGrp="1"/>
          </p:cNvSpPr>
          <p:nvPr>
            <p:ph type="body" sz="quarter" idx="20"/>
          </p:nvPr>
        </p:nvSpPr>
        <p:spPr/>
        <p:txBody>
          <a:bodyPr/>
          <a:lstStyle/>
          <a:p>
            <a:r>
              <a:rPr lang="en-US" dirty="0"/>
              <a:t>Technical Trainers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273" y="2057400"/>
            <a:ext cx="2181040" cy="2181040"/>
          </a:xfrm>
          <a:prstGeom prst="rect">
            <a:avLst/>
          </a:prstGeom>
        </p:spPr>
      </p:pic>
    </p:spTree>
    <p:extLst>
      <p:ext uri="{BB962C8B-B14F-4D97-AF65-F5344CB8AC3E}">
        <p14:creationId xmlns:p14="http://schemas.microsoft.com/office/powerpoint/2010/main" val="30120898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AA566F-0E0E-4BF9-A3B0-6F01080380A3}"/>
              </a:ext>
            </a:extLst>
          </p:cNvPr>
          <p:cNvSpPr>
            <a:spLocks noGrp="1"/>
          </p:cNvSpPr>
          <p:nvPr>
            <p:ph type="body" sz="quarter" idx="10"/>
          </p:nvPr>
        </p:nvSpPr>
        <p:spPr/>
        <p:txBody>
          <a:bodyPr>
            <a:normAutofit/>
          </a:bodyPr>
          <a:lstStyle/>
          <a:p>
            <a:pPr marL="742950" indent="-742950">
              <a:buFont typeface="+mj-lt"/>
              <a:buAutoNum type="arabicPeriod"/>
            </a:pPr>
            <a:r>
              <a:rPr lang="ru-RU" sz="3600" dirty="0"/>
              <a:t>Определение на моделите за проектиране</a:t>
            </a:r>
          </a:p>
          <a:p>
            <a:pPr marL="742950" indent="-742950">
              <a:buFont typeface="+mj-lt"/>
              <a:buAutoNum type="arabicPeriod"/>
            </a:pPr>
            <a:r>
              <a:rPr lang="ru-RU" sz="3600" dirty="0"/>
              <a:t>Предимства и недостатъци</a:t>
            </a:r>
          </a:p>
          <a:p>
            <a:pPr marL="742950" indent="-742950">
              <a:buFont typeface="+mj-lt"/>
              <a:buAutoNum type="arabicPeriod"/>
            </a:pPr>
            <a:r>
              <a:rPr lang="ru-RU" sz="3600" dirty="0"/>
              <a:t>Видове модели на дизайн</a:t>
            </a:r>
          </a:p>
          <a:p>
            <a:pPr lvl="2">
              <a:buFont typeface="Arial" panose="020B0604020202020204" pitchFamily="34" charset="0"/>
              <a:buChar char="•"/>
            </a:pPr>
            <a:r>
              <a:rPr lang="ru-RU" sz="3200" dirty="0"/>
              <a:t>Творчески</a:t>
            </a:r>
          </a:p>
          <a:p>
            <a:pPr lvl="2">
              <a:buFont typeface="Arial" panose="020B0604020202020204" pitchFamily="34" charset="0"/>
              <a:buChar char="•"/>
            </a:pPr>
            <a:r>
              <a:rPr lang="ru-RU" sz="3200" dirty="0"/>
              <a:t>Структурни</a:t>
            </a:r>
          </a:p>
          <a:p>
            <a:pPr lvl="2">
              <a:buFont typeface="Arial" panose="020B0604020202020204" pitchFamily="34" charset="0"/>
              <a:buChar char="•"/>
            </a:pPr>
            <a:r>
              <a:rPr lang="ru-RU" sz="3200" dirty="0"/>
              <a:t>Поведенчески</a:t>
            </a:r>
            <a:endParaRPr lang="en-US" sz="3000" dirty="0"/>
          </a:p>
        </p:txBody>
      </p:sp>
      <p:sp>
        <p:nvSpPr>
          <p:cNvPr id="4" name="Title 3">
            <a:extLst>
              <a:ext uri="{FF2B5EF4-FFF2-40B4-BE49-F238E27FC236}">
                <a16:creationId xmlns:a16="http://schemas.microsoft.com/office/drawing/2014/main" id="{DC603285-689A-4E41-8F77-BD9FEA5C433A}"/>
              </a:ext>
            </a:extLst>
          </p:cNvPr>
          <p:cNvSpPr>
            <a:spLocks noGrp="1"/>
          </p:cNvSpPr>
          <p:nvPr>
            <p:ph type="title"/>
          </p:nvPr>
        </p:nvSpPr>
        <p:spPr/>
        <p:txBody>
          <a:bodyPr/>
          <a:lstStyle/>
          <a:p>
            <a:r>
              <a:rPr lang="bg-BG" dirty="0"/>
              <a:t>Съдържание </a:t>
            </a:r>
            <a:endParaRPr lang="en-US" dirty="0"/>
          </a:p>
        </p:txBody>
      </p:sp>
      <p:sp>
        <p:nvSpPr>
          <p:cNvPr id="5" name="Slide Number">
            <a:extLst>
              <a:ext uri="{FF2B5EF4-FFF2-40B4-BE49-F238E27FC236}">
                <a16:creationId xmlns:a16="http://schemas.microsoft.com/office/drawing/2014/main" id="{C401D25D-A5FC-4E04-A291-BBA18F795B1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277</a:t>
            </a:fld>
            <a:endParaRPr lang="en-US" noProof="0" dirty="0"/>
          </a:p>
        </p:txBody>
      </p:sp>
    </p:spTree>
    <p:extLst>
      <p:ext uri="{BB962C8B-B14F-4D97-AF65-F5344CB8AC3E}">
        <p14:creationId xmlns:p14="http://schemas.microsoft.com/office/powerpoint/2010/main" val="654110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306" y="1524000"/>
            <a:ext cx="2285390" cy="2285390"/>
          </a:xfrm>
          <a:prstGeom prst="rect">
            <a:avLst/>
          </a:prstGeom>
        </p:spPr>
      </p:pic>
      <p:sp>
        <p:nvSpPr>
          <p:cNvPr id="3" name="Title 2">
            <a:extLst>
              <a:ext uri="{FF2B5EF4-FFF2-40B4-BE49-F238E27FC236}">
                <a16:creationId xmlns:a16="http://schemas.microsoft.com/office/drawing/2014/main" id="{7DF01960-B200-4441-ACD7-62E7B7DCC6BD}"/>
              </a:ext>
            </a:extLst>
          </p:cNvPr>
          <p:cNvSpPr>
            <a:spLocks noGrp="1"/>
          </p:cNvSpPr>
          <p:nvPr>
            <p:ph type="title" sz="quarter" idx="10"/>
          </p:nvPr>
        </p:nvSpPr>
        <p:spPr/>
        <p:txBody>
          <a:bodyPr/>
          <a:lstStyle/>
          <a:p>
            <a:r>
              <a:rPr lang="bg-BG" dirty="0"/>
              <a:t>Дизайнерски модели</a:t>
            </a:r>
            <a:endParaRPr lang="en-US" dirty="0"/>
          </a:p>
        </p:txBody>
      </p:sp>
    </p:spTree>
    <p:extLst>
      <p:ext uri="{BB962C8B-B14F-4D97-AF65-F5344CB8AC3E}">
        <p14:creationId xmlns:p14="http://schemas.microsoft.com/office/powerpoint/2010/main" val="337119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5" name="Rectangle 3"/>
          <p:cNvSpPr>
            <a:spLocks noGrp="1" noChangeArrowheads="1"/>
          </p:cNvSpPr>
          <p:nvPr>
            <p:ph type="body" sz="quarter" idx="10"/>
          </p:nvPr>
        </p:nvSpPr>
        <p:spPr>
          <a:xfrm>
            <a:off x="2086766" y="1121143"/>
            <a:ext cx="10129234" cy="5546589"/>
          </a:xfrm>
        </p:spPr>
        <p:txBody>
          <a:bodyPr>
            <a:normAutofit/>
          </a:bodyPr>
          <a:lstStyle/>
          <a:p>
            <a:pPr>
              <a:lnSpc>
                <a:spcPct val="100000"/>
              </a:lnSpc>
              <a:buClr>
                <a:schemeClr val="tx2"/>
              </a:buClr>
            </a:pPr>
            <a:r>
              <a:rPr lang="bg-BG" sz="3400" b="1" dirty="0">
                <a:solidFill>
                  <a:schemeClr val="bg1"/>
                </a:solidFill>
              </a:rPr>
              <a:t>Общи решения</a:t>
            </a:r>
            <a:r>
              <a:rPr lang="en-US" sz="3400" dirty="0"/>
              <a:t> </a:t>
            </a:r>
            <a:r>
              <a:rPr lang="bg-BG" sz="3400" dirty="0"/>
              <a:t>и</a:t>
            </a:r>
            <a:r>
              <a:rPr lang="en-US" sz="3400" dirty="0"/>
              <a:t> </a:t>
            </a:r>
            <a:r>
              <a:rPr lang="bg-BG" sz="3400" b="1" dirty="0">
                <a:solidFill>
                  <a:schemeClr val="bg1"/>
                </a:solidFill>
              </a:rPr>
              <a:t>решения за многократна употреба</a:t>
            </a:r>
            <a:r>
              <a:rPr lang="en-US" sz="3400" dirty="0"/>
              <a:t> </a:t>
            </a:r>
            <a:r>
              <a:rPr lang="bg-BG" sz="3400" dirty="0"/>
              <a:t>на често срещани проблеми в софтуерния дизайн</a:t>
            </a:r>
            <a:endParaRPr lang="en-US" sz="3400" dirty="0"/>
          </a:p>
          <a:p>
            <a:pPr>
              <a:lnSpc>
                <a:spcPct val="100000"/>
              </a:lnSpc>
            </a:pPr>
            <a:r>
              <a:rPr lang="bg-BG" sz="3400" b="1" dirty="0">
                <a:solidFill>
                  <a:schemeClr val="bg1"/>
                </a:solidFill>
              </a:rPr>
              <a:t>Шаблон </a:t>
            </a:r>
            <a:r>
              <a:rPr lang="en-US" sz="3400" dirty="0"/>
              <a:t> </a:t>
            </a:r>
            <a:r>
              <a:rPr lang="bg-BG" sz="3400" dirty="0"/>
              <a:t>зарешаване на зададени проблеми</a:t>
            </a:r>
            <a:endParaRPr lang="en-US" sz="3400" dirty="0"/>
          </a:p>
          <a:p>
            <a:pPr>
              <a:lnSpc>
                <a:spcPct val="100000"/>
              </a:lnSpc>
            </a:pPr>
            <a:r>
              <a:rPr lang="bg-BG" sz="3400" dirty="0"/>
              <a:t>Добавете допълнителни слоеве на </a:t>
            </a:r>
            <a:r>
              <a:rPr lang="bg-BG" sz="3400" b="1" dirty="0">
                <a:solidFill>
                  <a:schemeClr val="bg1"/>
                </a:solidFill>
              </a:rPr>
              <a:t>абстракция</a:t>
            </a:r>
            <a:r>
              <a:rPr lang="en-US" sz="3400" dirty="0"/>
              <a:t> </a:t>
            </a:r>
            <a:r>
              <a:rPr lang="bg-BG" sz="3400" dirty="0"/>
              <a:t>за да постигнете гъвкавост</a:t>
            </a:r>
            <a:endParaRPr lang="en-US" sz="3400" dirty="0"/>
          </a:p>
        </p:txBody>
      </p:sp>
      <p:sp>
        <p:nvSpPr>
          <p:cNvPr id="428034" name="Rectangle 2"/>
          <p:cNvSpPr>
            <a:spLocks noGrp="1" noChangeArrowheads="1"/>
          </p:cNvSpPr>
          <p:nvPr>
            <p:ph type="title"/>
          </p:nvPr>
        </p:nvSpPr>
        <p:spPr/>
        <p:txBody>
          <a:bodyPr/>
          <a:lstStyle/>
          <a:p>
            <a:r>
              <a:rPr lang="bg-BG" dirty="0"/>
              <a:t>Какво са дизайнерските модели</a:t>
            </a:r>
            <a:r>
              <a:rPr lang="en-US" dirty="0"/>
              <a:t>?</a:t>
            </a:r>
            <a:endParaRPr lang="bg-BG" dirty="0"/>
          </a:p>
        </p:txBody>
      </p:sp>
      <p:sp>
        <p:nvSpPr>
          <p:cNvPr id="5" name="Slide Number">
            <a:extLst>
              <a:ext uri="{FF2B5EF4-FFF2-40B4-BE49-F238E27FC236}">
                <a16:creationId xmlns:a16="http://schemas.microsoft.com/office/drawing/2014/main" id="{34AAF47E-0E9E-499F-B944-13C0E81E669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279</a:t>
            </a:fld>
            <a:endParaRPr lang="en-US" dirty="0"/>
          </a:p>
        </p:txBody>
      </p:sp>
    </p:spTree>
    <p:extLst>
      <p:ext uri="{BB962C8B-B14F-4D97-AF65-F5344CB8AC3E}">
        <p14:creationId xmlns:p14="http://schemas.microsoft.com/office/powerpoint/2010/main" val="16735446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803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80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ChangeArrowheads="1"/>
          </p:cNvSpPr>
          <p:nvPr>
            <p:ph type="body" sz="quarter" idx="10"/>
          </p:nvPr>
        </p:nvSpPr>
        <p:spPr>
          <a:xfrm>
            <a:off x="192001" y="1191467"/>
            <a:ext cx="11804822" cy="5530010"/>
          </a:xfrm>
        </p:spPr>
        <p:txBody>
          <a:bodyPr>
            <a:normAutofit/>
          </a:bodyPr>
          <a:lstStyle/>
          <a:p>
            <a:pPr marL="442913" indent="-442913">
              <a:lnSpc>
                <a:spcPct val="100000"/>
              </a:lnSpc>
              <a:spcBef>
                <a:spcPts val="500"/>
              </a:spcBef>
              <a:buFontTx/>
              <a:buAutoNum type="arabicPeriod"/>
            </a:pPr>
            <a:r>
              <a:rPr lang="bg-BG" dirty="0"/>
              <a:t>Какво е капсулиране</a:t>
            </a:r>
            <a:r>
              <a:rPr lang="en-US" dirty="0"/>
              <a:t>?</a:t>
            </a:r>
          </a:p>
          <a:p>
            <a:pPr marL="990266" lvl="1" indent="-457200">
              <a:lnSpc>
                <a:spcPct val="100000"/>
              </a:lnSpc>
              <a:spcBef>
                <a:spcPts val="500"/>
              </a:spcBef>
            </a:pPr>
            <a:r>
              <a:rPr lang="bg-BG" dirty="0"/>
              <a:t>Ключова дума</a:t>
            </a:r>
            <a:r>
              <a:rPr lang="en-US" dirty="0"/>
              <a:t> </a:t>
            </a:r>
            <a:r>
              <a:rPr lang="bg-BG" b="1" dirty="0">
                <a:solidFill>
                  <a:schemeClr val="bg1"/>
                </a:solidFill>
                <a:latin typeface="Consolas" panose="020B0609020204030204" pitchFamily="49" charset="0"/>
              </a:rPr>
              <a:t>това</a:t>
            </a:r>
            <a:endParaRPr lang="en-US" b="1" dirty="0">
              <a:solidFill>
                <a:schemeClr val="bg1"/>
              </a:solidFill>
              <a:latin typeface="Consolas" panose="020B0609020204030204" pitchFamily="49" charset="0"/>
            </a:endParaRPr>
          </a:p>
          <a:p>
            <a:pPr marL="442913" indent="-442913">
              <a:lnSpc>
                <a:spcPct val="100000"/>
              </a:lnSpc>
              <a:spcBef>
                <a:spcPts val="500"/>
              </a:spcBef>
              <a:buFontTx/>
              <a:buAutoNum type="arabicPeriod"/>
            </a:pPr>
            <a:r>
              <a:rPr lang="bg-BG" dirty="0"/>
              <a:t>Модификатори за достъп</a:t>
            </a:r>
            <a:endParaRPr lang="en-US" dirty="0"/>
          </a:p>
          <a:p>
            <a:pPr marL="442913" indent="-442913">
              <a:lnSpc>
                <a:spcPct val="100000"/>
              </a:lnSpc>
              <a:spcBef>
                <a:spcPts val="500"/>
              </a:spcBef>
              <a:buFontTx/>
              <a:buAutoNum type="arabicPeriod"/>
            </a:pPr>
            <a:r>
              <a:rPr lang="bg-BG" dirty="0"/>
              <a:t>Валидация</a:t>
            </a:r>
            <a:endParaRPr lang="en-US" dirty="0"/>
          </a:p>
          <a:p>
            <a:pPr marL="514350" indent="-514350">
              <a:lnSpc>
                <a:spcPct val="100000"/>
              </a:lnSpc>
              <a:spcBef>
                <a:spcPts val="500"/>
              </a:spcBef>
              <a:buFont typeface="+mj-lt"/>
              <a:buAutoNum type="arabicPeriod"/>
            </a:pPr>
            <a:r>
              <a:rPr lang="bg-BG" dirty="0"/>
              <a:t>Променливи и непроменливи обекти</a:t>
            </a:r>
            <a:endParaRPr lang="en-US" dirty="0"/>
          </a:p>
          <a:p>
            <a:pPr marL="442913" indent="-442913">
              <a:lnSpc>
                <a:spcPct val="100000"/>
              </a:lnSpc>
              <a:spcBef>
                <a:spcPts val="500"/>
              </a:spcBef>
              <a:buFontTx/>
              <a:buAutoNum type="arabicPeriod"/>
            </a:pPr>
            <a:r>
              <a:rPr lang="bg-BG" dirty="0"/>
              <a:t>Ключова дума </a:t>
            </a:r>
            <a:r>
              <a:rPr lang="en-US" dirty="0"/>
              <a:t> </a:t>
            </a:r>
            <a:r>
              <a:rPr lang="bg-BG" b="1" dirty="0">
                <a:solidFill>
                  <a:schemeClr val="bg1"/>
                </a:solidFill>
                <a:latin typeface="Consolas" panose="020B0609020204030204" pitchFamily="49" charset="0"/>
              </a:rPr>
              <a:t>финален</a:t>
            </a:r>
            <a:endParaRPr lang="en-US" b="1" dirty="0">
              <a:solidFill>
                <a:schemeClr val="bg1"/>
              </a:solidFill>
              <a:latin typeface="Consolas" panose="020B0609020204030204" pitchFamily="49" charset="0"/>
            </a:endParaRPr>
          </a:p>
        </p:txBody>
      </p:sp>
      <p:sp>
        <p:nvSpPr>
          <p:cNvPr id="444418" name="Rectangle 2"/>
          <p:cNvSpPr>
            <a:spLocks noGrp="1" noChangeArrowheads="1"/>
          </p:cNvSpPr>
          <p:nvPr>
            <p:ph type="title"/>
          </p:nvPr>
        </p:nvSpPr>
        <p:spPr/>
        <p:txBody>
          <a:bodyPr>
            <a:normAutofit/>
          </a:bodyPr>
          <a:lstStyle/>
          <a:p>
            <a:r>
              <a:rPr lang="bg-BG" dirty="0"/>
              <a:t>Съдържание</a:t>
            </a:r>
          </a:p>
        </p:txBody>
      </p:sp>
      <p:pic>
        <p:nvPicPr>
          <p:cNvPr id="10" name="Picture 9" descr="A drawing of a cartoon character&#10;&#10;Description generated with high confidence">
            <a:extLst>
              <a:ext uri="{FF2B5EF4-FFF2-40B4-BE49-F238E27FC236}">
                <a16:creationId xmlns:a16="http://schemas.microsoft.com/office/drawing/2014/main" id="{E5B8F104-3A34-4EB0-90E4-6741E4DF0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848600" y="1371601"/>
            <a:ext cx="3572162" cy="4385137"/>
          </a:xfrm>
          <a:prstGeom prst="rect">
            <a:avLst/>
          </a:prstGeom>
        </p:spPr>
      </p:pic>
      <p:sp>
        <p:nvSpPr>
          <p:cNvPr id="6" name="Slide Number">
            <a:extLst>
              <a:ext uri="{FF2B5EF4-FFF2-40B4-BE49-F238E27FC236}">
                <a16:creationId xmlns:a16="http://schemas.microsoft.com/office/drawing/2014/main" id="{BD68C008-D0EE-4092-8622-CE625515366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a:t>
            </a:fld>
            <a:endParaRPr lang="en-US" noProof="0" dirty="0"/>
          </a:p>
        </p:txBody>
      </p:sp>
    </p:spTree>
    <p:extLst>
      <p:ext uri="{BB962C8B-B14F-4D97-AF65-F5344CB8AC3E}">
        <p14:creationId xmlns:p14="http://schemas.microsoft.com/office/powerpoint/2010/main" val="24785097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pPr marL="457200" indent="-457200">
              <a:lnSpc>
                <a:spcPct val="100000"/>
              </a:lnSpc>
              <a:buClr>
                <a:srgbClr val="234465"/>
              </a:buClr>
            </a:pPr>
            <a:r>
              <a:rPr lang="bg-BG" dirty="0"/>
              <a:t>Шаблоните решават </a:t>
            </a:r>
            <a:r>
              <a:rPr lang="bg-BG" b="1" dirty="0">
                <a:solidFill>
                  <a:schemeClr val="bg1"/>
                </a:solidFill>
              </a:rPr>
              <a:t>софтуерни структорни проблеми </a:t>
            </a:r>
            <a:r>
              <a:rPr lang="bg-BG" dirty="0"/>
              <a:t>като</a:t>
            </a:r>
            <a:r>
              <a:rPr lang="en-US" dirty="0"/>
              <a:t>:</a:t>
            </a:r>
          </a:p>
          <a:p>
            <a:pPr marL="990266" lvl="1" indent="-457200">
              <a:lnSpc>
                <a:spcPct val="100000"/>
              </a:lnSpc>
              <a:buClr>
                <a:srgbClr val="234465"/>
              </a:buClr>
            </a:pPr>
            <a:r>
              <a:rPr lang="ru-RU" dirty="0"/>
              <a:t>Абстракция</a:t>
            </a:r>
          </a:p>
          <a:p>
            <a:pPr marL="990266" lvl="1" indent="-457200">
              <a:lnSpc>
                <a:spcPct val="100000"/>
              </a:lnSpc>
              <a:buClr>
                <a:srgbClr val="234465"/>
              </a:buClr>
            </a:pPr>
            <a:r>
              <a:rPr lang="ru-RU" dirty="0"/>
              <a:t>Капсулиране</a:t>
            </a:r>
          </a:p>
          <a:p>
            <a:pPr marL="990266" lvl="1" indent="-457200">
              <a:lnSpc>
                <a:spcPct val="100000"/>
              </a:lnSpc>
              <a:buClr>
                <a:srgbClr val="234465"/>
              </a:buClr>
            </a:pPr>
            <a:r>
              <a:rPr lang="ru-RU" dirty="0"/>
              <a:t>Разделяне на притесненията</a:t>
            </a:r>
          </a:p>
          <a:p>
            <a:pPr marL="990266" lvl="1" indent="-457200">
              <a:lnSpc>
                <a:spcPct val="100000"/>
              </a:lnSpc>
              <a:buClr>
                <a:srgbClr val="234465"/>
              </a:buClr>
            </a:pPr>
            <a:r>
              <a:rPr lang="ru-RU" dirty="0"/>
              <a:t>Свързване и кохезия</a:t>
            </a:r>
          </a:p>
          <a:p>
            <a:pPr marL="990266" lvl="1" indent="-457200">
              <a:lnSpc>
                <a:spcPct val="100000"/>
              </a:lnSpc>
              <a:buClr>
                <a:srgbClr val="234465"/>
              </a:buClr>
            </a:pPr>
            <a:r>
              <a:rPr lang="ru-RU" dirty="0"/>
              <a:t>Разделяне на интерфейса и реализацията</a:t>
            </a:r>
          </a:p>
          <a:p>
            <a:pPr marL="990266" lvl="1" indent="-457200">
              <a:lnSpc>
                <a:spcPct val="100000"/>
              </a:lnSpc>
              <a:buClr>
                <a:srgbClr val="234465"/>
              </a:buClr>
            </a:pPr>
            <a:r>
              <a:rPr lang="ru-RU" dirty="0"/>
              <a:t>Разделяй и владей</a:t>
            </a:r>
            <a:endParaRPr lang="en-US" dirty="0"/>
          </a:p>
        </p:txBody>
      </p:sp>
      <p:sp>
        <p:nvSpPr>
          <p:cNvPr id="4" name="Title 3"/>
          <p:cNvSpPr>
            <a:spLocks noGrp="1"/>
          </p:cNvSpPr>
          <p:nvPr>
            <p:ph type="title"/>
          </p:nvPr>
        </p:nvSpPr>
        <p:spPr/>
        <p:txBody>
          <a:bodyPr>
            <a:normAutofit/>
          </a:bodyPr>
          <a:lstStyle/>
          <a:p>
            <a:r>
              <a:rPr lang="ru-RU" dirty="0"/>
              <a:t>Какво решават моделите на дизайн?</a:t>
            </a:r>
            <a:endParaRPr lang="en-US" dirty="0"/>
          </a:p>
        </p:txBody>
      </p:sp>
      <p:sp>
        <p:nvSpPr>
          <p:cNvPr id="5" name="Slide Number">
            <a:extLst>
              <a:ext uri="{FF2B5EF4-FFF2-40B4-BE49-F238E27FC236}">
                <a16:creationId xmlns:a16="http://schemas.microsoft.com/office/drawing/2014/main" id="{61C445BD-C742-4FC2-950B-2219D185071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280</a:t>
            </a:fld>
            <a:endParaRPr lang="en-US" dirty="0"/>
          </a:p>
        </p:txBody>
      </p:sp>
    </p:spTree>
    <p:extLst>
      <p:ext uri="{BB962C8B-B14F-4D97-AF65-F5344CB8AC3E}">
        <p14:creationId xmlns:p14="http://schemas.microsoft.com/office/powerpoint/2010/main" val="21893985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41766" y="1121143"/>
            <a:ext cx="10129234" cy="5546589"/>
          </a:xfrm>
        </p:spPr>
        <p:txBody>
          <a:bodyPr>
            <a:normAutofit/>
          </a:bodyPr>
          <a:lstStyle/>
          <a:p>
            <a:pPr marL="457200" indent="-457200">
              <a:lnSpc>
                <a:spcPct val="100000"/>
              </a:lnSpc>
              <a:buClr>
                <a:srgbClr val="234465"/>
              </a:buClr>
            </a:pPr>
            <a:r>
              <a:rPr lang="en-US" sz="3400" dirty="0"/>
              <a:t>Pattern name - Increases </a:t>
            </a:r>
            <a:r>
              <a:rPr lang="en-US" sz="3400" b="1" dirty="0">
                <a:solidFill>
                  <a:schemeClr val="bg1"/>
                </a:solidFill>
              </a:rPr>
              <a:t>vocabulary</a:t>
            </a:r>
            <a:r>
              <a:rPr lang="en-US" sz="3400" dirty="0"/>
              <a:t> of designers</a:t>
            </a:r>
          </a:p>
          <a:p>
            <a:pPr marL="457200" indent="-457200">
              <a:lnSpc>
                <a:spcPct val="100000"/>
              </a:lnSpc>
              <a:buClr>
                <a:srgbClr val="234465"/>
              </a:buClr>
            </a:pPr>
            <a:r>
              <a:rPr lang="en-US" sz="3400" dirty="0"/>
              <a:t>Problem - </a:t>
            </a:r>
            <a:r>
              <a:rPr lang="en-US" sz="3400" b="1" dirty="0">
                <a:solidFill>
                  <a:schemeClr val="bg1"/>
                </a:solidFill>
              </a:rPr>
              <a:t>Intent</a:t>
            </a:r>
            <a:r>
              <a:rPr lang="en-US" sz="3400" dirty="0"/>
              <a:t>, context and when to apply</a:t>
            </a:r>
          </a:p>
          <a:p>
            <a:pPr marL="457200" indent="-457200">
              <a:lnSpc>
                <a:spcPct val="100000"/>
              </a:lnSpc>
              <a:buClr>
                <a:srgbClr val="234465"/>
              </a:buClr>
            </a:pPr>
            <a:r>
              <a:rPr lang="en-US" sz="3400" dirty="0"/>
              <a:t>Solution - </a:t>
            </a:r>
            <a:r>
              <a:rPr lang="en-US" sz="3400" b="1" dirty="0">
                <a:solidFill>
                  <a:schemeClr val="bg1"/>
                </a:solidFill>
              </a:rPr>
              <a:t>Abstract</a:t>
            </a:r>
            <a:r>
              <a:rPr lang="en-US" sz="3400" dirty="0"/>
              <a:t> code</a:t>
            </a:r>
          </a:p>
          <a:p>
            <a:pPr marL="457200" indent="-457200">
              <a:lnSpc>
                <a:spcPct val="100000"/>
              </a:lnSpc>
              <a:buClr>
                <a:srgbClr val="234465"/>
              </a:buClr>
            </a:pPr>
            <a:r>
              <a:rPr lang="en-US" sz="3400" dirty="0"/>
              <a:t>Consequences - </a:t>
            </a:r>
            <a:r>
              <a:rPr lang="en-US" sz="3400" b="1" dirty="0">
                <a:solidFill>
                  <a:schemeClr val="bg1"/>
                </a:solidFill>
              </a:rPr>
              <a:t>Results</a:t>
            </a:r>
            <a:r>
              <a:rPr lang="en-US" sz="3400" dirty="0"/>
              <a:t> and trade-offs</a:t>
            </a:r>
          </a:p>
        </p:txBody>
      </p:sp>
      <p:sp>
        <p:nvSpPr>
          <p:cNvPr id="4" name="Title 3"/>
          <p:cNvSpPr>
            <a:spLocks noGrp="1"/>
          </p:cNvSpPr>
          <p:nvPr>
            <p:ph type="title"/>
          </p:nvPr>
        </p:nvSpPr>
        <p:spPr/>
        <p:txBody>
          <a:bodyPr>
            <a:normAutofit/>
          </a:bodyPr>
          <a:lstStyle/>
          <a:p>
            <a:r>
              <a:rPr lang="ru-RU" dirty="0"/>
              <a:t>Елементи на модел на дизайн</a:t>
            </a:r>
            <a:endParaRPr lang="en-US" dirty="0"/>
          </a:p>
        </p:txBody>
      </p:sp>
      <p:sp>
        <p:nvSpPr>
          <p:cNvPr id="6" name="Slide Number">
            <a:extLst>
              <a:ext uri="{FF2B5EF4-FFF2-40B4-BE49-F238E27FC236}">
                <a16:creationId xmlns:a16="http://schemas.microsoft.com/office/drawing/2014/main" id="{CEAA5F51-99BD-43C3-B9B2-95A0470AD2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281</a:t>
            </a:fld>
            <a:endParaRPr lang="en-US" dirty="0"/>
          </a:p>
        </p:txBody>
      </p:sp>
    </p:spTree>
    <p:extLst>
      <p:ext uri="{BB962C8B-B14F-4D97-AF65-F5344CB8AC3E}">
        <p14:creationId xmlns:p14="http://schemas.microsoft.com/office/powerpoint/2010/main" val="3179635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1" y="1600201"/>
            <a:ext cx="2095347" cy="2095347"/>
          </a:xfrm>
          <a:prstGeom prst="rect">
            <a:avLst/>
          </a:prstGeom>
        </p:spPr>
      </p:pic>
      <p:sp>
        <p:nvSpPr>
          <p:cNvPr id="4" name="Title 3">
            <a:extLst>
              <a:ext uri="{FF2B5EF4-FFF2-40B4-BE49-F238E27FC236}">
                <a16:creationId xmlns:a16="http://schemas.microsoft.com/office/drawing/2014/main" id="{349000BD-7669-461E-872A-FBDD14C0ED60}"/>
              </a:ext>
            </a:extLst>
          </p:cNvPr>
          <p:cNvSpPr>
            <a:spLocks noGrp="1"/>
          </p:cNvSpPr>
          <p:nvPr>
            <p:ph type="title" sz="quarter" idx="10"/>
          </p:nvPr>
        </p:nvSpPr>
        <p:spPr/>
        <p:txBody>
          <a:bodyPr/>
          <a:lstStyle/>
          <a:p>
            <a:r>
              <a:rPr lang="bg-BG" dirty="0"/>
              <a:t>Защо шаблони на дизайна</a:t>
            </a:r>
            <a:r>
              <a:rPr lang="en-US" dirty="0"/>
              <a:t>?</a:t>
            </a:r>
          </a:p>
        </p:txBody>
      </p:sp>
    </p:spTree>
    <p:extLst>
      <p:ext uri="{BB962C8B-B14F-4D97-AF65-F5344CB8AC3E}">
        <p14:creationId xmlns:p14="http://schemas.microsoft.com/office/powerpoint/2010/main" val="5991644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40" y="1196126"/>
            <a:ext cx="11808021" cy="5661874"/>
          </a:xfrm>
        </p:spPr>
        <p:txBody>
          <a:bodyPr/>
          <a:lstStyle/>
          <a:p>
            <a:pPr marL="457200" indent="-457200">
              <a:lnSpc>
                <a:spcPct val="100000"/>
              </a:lnSpc>
              <a:buClr>
                <a:srgbClr val="234465"/>
              </a:buClr>
              <a:buFont typeface="Wingdings" panose="05000000000000000000" pitchFamily="2" charset="2"/>
              <a:buChar char="§"/>
            </a:pPr>
            <a:r>
              <a:rPr lang="bg-BG" dirty="0"/>
              <a:t>Имена от общ речник</a:t>
            </a:r>
            <a:endParaRPr lang="en-US" dirty="0"/>
          </a:p>
          <a:p>
            <a:pPr marL="457200" indent="-457200">
              <a:lnSpc>
                <a:spcPct val="100000"/>
              </a:lnSpc>
              <a:buClr>
                <a:srgbClr val="234465"/>
              </a:buClr>
              <a:buFont typeface="Wingdings" panose="05000000000000000000" pitchFamily="2" charset="2"/>
              <a:buChar char="§"/>
            </a:pPr>
            <a:r>
              <a:rPr lang="bg-BG" dirty="0"/>
              <a:t>Разрешено</a:t>
            </a:r>
            <a:r>
              <a:rPr lang="en-US" dirty="0"/>
              <a:t> </a:t>
            </a:r>
            <a:r>
              <a:rPr lang="bg-BG" dirty="0"/>
              <a:t>широко мащабно </a:t>
            </a:r>
            <a:r>
              <a:rPr lang="en-US" dirty="0"/>
              <a:t> </a:t>
            </a:r>
            <a:r>
              <a:rPr lang="bg-BG" b="1" dirty="0">
                <a:solidFill>
                  <a:schemeClr val="bg1"/>
                </a:solidFill>
              </a:rPr>
              <a:t>повторно</a:t>
            </a:r>
            <a:r>
              <a:rPr lang="en-US" dirty="0"/>
              <a:t> </a:t>
            </a:r>
            <a:r>
              <a:rPr lang="bg-BG" dirty="0"/>
              <a:t>използнате на софтуерни архитектури</a:t>
            </a:r>
            <a:endParaRPr lang="en-US" dirty="0"/>
          </a:p>
          <a:p>
            <a:pPr marL="457200" indent="-457200">
              <a:lnSpc>
                <a:spcPct val="100000"/>
              </a:lnSpc>
              <a:buClr>
                <a:srgbClr val="234465"/>
              </a:buClr>
              <a:buFont typeface="Wingdings" panose="05000000000000000000" pitchFamily="2" charset="2"/>
              <a:buChar char="§"/>
            </a:pPr>
            <a:r>
              <a:rPr lang="bg-BG" dirty="0"/>
              <a:t>Помага за подобряване на </a:t>
            </a:r>
            <a:r>
              <a:rPr lang="bg-BG" b="1" dirty="0">
                <a:solidFill>
                  <a:schemeClr val="bg1"/>
                </a:solidFill>
              </a:rPr>
              <a:t>комуникацията на разработчиците</a:t>
            </a:r>
            <a:endParaRPr lang="en-US" b="1" dirty="0">
              <a:solidFill>
                <a:schemeClr val="bg1"/>
              </a:solidFill>
            </a:endParaRPr>
          </a:p>
          <a:p>
            <a:pPr marL="457200" indent="-457200">
              <a:lnSpc>
                <a:spcPct val="100000"/>
              </a:lnSpc>
              <a:buClr>
                <a:srgbClr val="234465"/>
              </a:buClr>
              <a:buFont typeface="Wingdings" panose="05000000000000000000" pitchFamily="2" charset="2"/>
              <a:buChar char="§"/>
            </a:pPr>
            <a:r>
              <a:rPr lang="bg-BG" dirty="0"/>
              <a:t>Помага за улесняване на </a:t>
            </a:r>
            <a:r>
              <a:rPr lang="bg-BG" b="1" dirty="0">
                <a:solidFill>
                  <a:schemeClr val="bg1"/>
                </a:solidFill>
              </a:rPr>
              <a:t>прехода</a:t>
            </a:r>
            <a:r>
              <a:rPr lang="en-US" dirty="0"/>
              <a:t> </a:t>
            </a:r>
            <a:r>
              <a:rPr lang="bg-BG" dirty="0"/>
              <a:t>км Обектно ориентираните технологии</a:t>
            </a:r>
            <a:endParaRPr lang="en-US" dirty="0"/>
          </a:p>
          <a:p>
            <a:pPr marL="457200" indent="-457200">
              <a:lnSpc>
                <a:spcPct val="100000"/>
              </a:lnSpc>
              <a:buClr>
                <a:srgbClr val="234465"/>
              </a:buClr>
              <a:buFont typeface="Wingdings" panose="05000000000000000000" pitchFamily="2" charset="2"/>
              <a:buChar char="§"/>
            </a:pPr>
            <a:r>
              <a:rPr lang="bg-BG" dirty="0"/>
              <a:t>Може да</a:t>
            </a:r>
            <a:r>
              <a:rPr lang="en-US" dirty="0"/>
              <a:t> </a:t>
            </a:r>
            <a:r>
              <a:rPr lang="bg-BG" b="1" dirty="0">
                <a:solidFill>
                  <a:schemeClr val="bg1"/>
                </a:solidFill>
              </a:rPr>
              <a:t>ускори</a:t>
            </a:r>
            <a:r>
              <a:rPr lang="en-US" dirty="0"/>
              <a:t> </a:t>
            </a:r>
            <a:r>
              <a:rPr lang="bg-BG" dirty="0"/>
              <a:t>развитието</a:t>
            </a:r>
            <a:endParaRPr lang="en-US" dirty="0"/>
          </a:p>
        </p:txBody>
      </p:sp>
      <p:sp>
        <p:nvSpPr>
          <p:cNvPr id="4" name="Title 3"/>
          <p:cNvSpPr>
            <a:spLocks noGrp="1"/>
          </p:cNvSpPr>
          <p:nvPr>
            <p:ph type="title"/>
          </p:nvPr>
        </p:nvSpPr>
        <p:spPr/>
        <p:txBody>
          <a:bodyPr>
            <a:normAutofit/>
          </a:bodyPr>
          <a:lstStyle/>
          <a:p>
            <a:r>
              <a:rPr lang="bg-BG" dirty="0"/>
              <a:t>Ползи</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6000" y="2327001"/>
            <a:ext cx="2113997" cy="2113997"/>
          </a:xfrm>
          <a:prstGeom prst="rect">
            <a:avLst/>
          </a:prstGeom>
        </p:spPr>
      </p:pic>
      <p:sp>
        <p:nvSpPr>
          <p:cNvPr id="6" name="Slide Number">
            <a:extLst>
              <a:ext uri="{FF2B5EF4-FFF2-40B4-BE49-F238E27FC236}">
                <a16:creationId xmlns:a16="http://schemas.microsoft.com/office/drawing/2014/main" id="{E229468E-E0CC-4C53-B2A2-4A6A24A4BC4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283</a:t>
            </a:fld>
            <a:endParaRPr lang="en-US" dirty="0"/>
          </a:p>
        </p:txBody>
      </p:sp>
    </p:spTree>
    <p:extLst>
      <p:ext uri="{BB962C8B-B14F-4D97-AF65-F5344CB8AC3E}">
        <p14:creationId xmlns:p14="http://schemas.microsoft.com/office/powerpoint/2010/main" val="31401446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40" y="1196126"/>
            <a:ext cx="11808021" cy="5661874"/>
          </a:xfrm>
        </p:spPr>
        <p:txBody>
          <a:bodyPr/>
          <a:lstStyle/>
          <a:p>
            <a:pPr marL="457200" indent="-457200">
              <a:lnSpc>
                <a:spcPct val="100000"/>
              </a:lnSpc>
              <a:buClr>
                <a:srgbClr val="234465"/>
              </a:buClr>
              <a:buFont typeface="Wingdings" panose="05000000000000000000" pitchFamily="2" charset="2"/>
              <a:buChar char="§"/>
            </a:pPr>
            <a:r>
              <a:rPr lang="ru-RU" dirty="0"/>
              <a:t>Не водят до директна повторна употреба на код </a:t>
            </a:r>
          </a:p>
          <a:p>
            <a:pPr marL="457200" indent="-457200">
              <a:lnSpc>
                <a:spcPct val="100000"/>
              </a:lnSpc>
              <a:buClr>
                <a:srgbClr val="234465"/>
              </a:buClr>
              <a:buFont typeface="Wingdings" panose="05000000000000000000" pitchFamily="2" charset="2"/>
              <a:buChar char="§"/>
            </a:pPr>
            <a:r>
              <a:rPr lang="bg-BG" dirty="0"/>
              <a:t>Измамно просто</a:t>
            </a:r>
            <a:endParaRPr lang="en-US" dirty="0"/>
          </a:p>
          <a:p>
            <a:pPr marL="457200" indent="-457200">
              <a:lnSpc>
                <a:spcPct val="100000"/>
              </a:lnSpc>
              <a:buClr>
                <a:srgbClr val="234465"/>
              </a:buClr>
              <a:buFont typeface="Wingdings" panose="05000000000000000000" pitchFamily="2" charset="2"/>
              <a:buChar char="§"/>
            </a:pPr>
            <a:r>
              <a:rPr lang="en-US" dirty="0"/>
              <a:t>Developers may suffer from </a:t>
            </a:r>
            <a:r>
              <a:rPr lang="en-US" b="1" dirty="0">
                <a:solidFill>
                  <a:schemeClr val="bg1"/>
                </a:solidFill>
              </a:rPr>
              <a:t>pattern overload </a:t>
            </a:r>
            <a:r>
              <a:rPr lang="en-US" dirty="0"/>
              <a:t>and</a:t>
            </a:r>
            <a:r>
              <a:rPr lang="en-US" b="1" dirty="0">
                <a:solidFill>
                  <a:schemeClr val="bg1"/>
                </a:solidFill>
              </a:rPr>
              <a:t> overdesign</a:t>
            </a:r>
          </a:p>
          <a:p>
            <a:pPr marL="457200" indent="-457200">
              <a:lnSpc>
                <a:spcPct val="100000"/>
              </a:lnSpc>
              <a:buClr>
                <a:srgbClr val="234465"/>
              </a:buClr>
              <a:buFont typeface="Wingdings" panose="05000000000000000000" pitchFamily="2" charset="2"/>
              <a:buChar char="§"/>
            </a:pPr>
            <a:r>
              <a:rPr lang="en-US" dirty="0"/>
              <a:t>Validated by </a:t>
            </a:r>
            <a:r>
              <a:rPr lang="en-US" b="1" dirty="0">
                <a:solidFill>
                  <a:schemeClr val="bg1"/>
                </a:solidFill>
              </a:rPr>
              <a:t>experience</a:t>
            </a:r>
            <a:r>
              <a:rPr lang="en-US" dirty="0"/>
              <a:t> and discussion, not by </a:t>
            </a:r>
            <a:br>
              <a:rPr lang="bg-BG" dirty="0"/>
            </a:br>
            <a:r>
              <a:rPr lang="en-US" dirty="0"/>
              <a:t>automated</a:t>
            </a:r>
            <a:r>
              <a:rPr lang="bg-BG" dirty="0"/>
              <a:t> </a:t>
            </a:r>
            <a:r>
              <a:rPr lang="en-US" dirty="0"/>
              <a:t>testing</a:t>
            </a:r>
          </a:p>
          <a:p>
            <a:pPr marL="457200" indent="-457200">
              <a:lnSpc>
                <a:spcPct val="100000"/>
              </a:lnSpc>
              <a:buClr>
                <a:srgbClr val="234465"/>
              </a:buClr>
              <a:buFont typeface="Wingdings" panose="05000000000000000000" pitchFamily="2" charset="2"/>
              <a:buChar char="§"/>
            </a:pPr>
            <a:r>
              <a:rPr lang="en-US" dirty="0"/>
              <a:t>Should be used only of </a:t>
            </a:r>
            <a:r>
              <a:rPr lang="en-US" b="1" dirty="0">
                <a:solidFill>
                  <a:schemeClr val="bg1"/>
                </a:solidFill>
              </a:rPr>
              <a:t>understood well</a:t>
            </a:r>
          </a:p>
        </p:txBody>
      </p:sp>
      <p:sp>
        <p:nvSpPr>
          <p:cNvPr id="4" name="Title 3"/>
          <p:cNvSpPr>
            <a:spLocks noGrp="1"/>
          </p:cNvSpPr>
          <p:nvPr>
            <p:ph type="title"/>
          </p:nvPr>
        </p:nvSpPr>
        <p:spPr/>
        <p:txBody>
          <a:bodyPr>
            <a:normAutofit/>
          </a:bodyPr>
          <a:lstStyle/>
          <a:p>
            <a:r>
              <a:rPr lang="bg-BG" dirty="0"/>
              <a:t>Недостатъци</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2685" y="4027064"/>
            <a:ext cx="2485659" cy="2485659"/>
          </a:xfrm>
          <a:prstGeom prst="rect">
            <a:avLst/>
          </a:prstGeom>
        </p:spPr>
      </p:pic>
      <p:sp>
        <p:nvSpPr>
          <p:cNvPr id="7" name="Slide Number">
            <a:extLst>
              <a:ext uri="{FF2B5EF4-FFF2-40B4-BE49-F238E27FC236}">
                <a16:creationId xmlns:a16="http://schemas.microsoft.com/office/drawing/2014/main" id="{C0BE8DF7-2F22-415F-8683-18FACCE3BA1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284</a:t>
            </a:fld>
            <a:endParaRPr lang="en-US" dirty="0"/>
          </a:p>
        </p:txBody>
      </p:sp>
    </p:spTree>
    <p:extLst>
      <p:ext uri="{BB962C8B-B14F-4D97-AF65-F5344CB8AC3E}">
        <p14:creationId xmlns:p14="http://schemas.microsoft.com/office/powerpoint/2010/main" val="28656440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7771" y="1054452"/>
            <a:ext cx="1336461" cy="133646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7847" y="2390913"/>
            <a:ext cx="1394529" cy="1394529"/>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8400" y="2455390"/>
            <a:ext cx="1337764" cy="1337764"/>
          </a:xfrm>
          <a:prstGeom prst="rect">
            <a:avLst/>
          </a:prstGeom>
        </p:spPr>
      </p:pic>
      <p:sp>
        <p:nvSpPr>
          <p:cNvPr id="3" name="Title 2">
            <a:extLst>
              <a:ext uri="{FF2B5EF4-FFF2-40B4-BE49-F238E27FC236}">
                <a16:creationId xmlns:a16="http://schemas.microsoft.com/office/drawing/2014/main" id="{4B7A35C9-226D-4AC7-A8A3-0901D3600003}"/>
              </a:ext>
            </a:extLst>
          </p:cNvPr>
          <p:cNvSpPr>
            <a:spLocks noGrp="1"/>
          </p:cNvSpPr>
          <p:nvPr>
            <p:ph type="title" sz="quarter" idx="10"/>
          </p:nvPr>
        </p:nvSpPr>
        <p:spPr/>
        <p:txBody>
          <a:bodyPr/>
          <a:lstStyle/>
          <a:p>
            <a:r>
              <a:rPr lang="bg-BG" dirty="0"/>
              <a:t>Видове модели на дизайн</a:t>
            </a:r>
            <a:endParaRPr lang="en-US" dirty="0"/>
          </a:p>
        </p:txBody>
      </p:sp>
    </p:spTree>
    <p:extLst>
      <p:ext uri="{BB962C8B-B14F-4D97-AF65-F5344CB8AC3E}">
        <p14:creationId xmlns:p14="http://schemas.microsoft.com/office/powerpoint/2010/main" val="15057443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85645" y="1163469"/>
            <a:ext cx="11808021" cy="5661874"/>
          </a:xfrm>
        </p:spPr>
        <p:txBody>
          <a:bodyPr>
            <a:normAutofit fontScale="92500" lnSpcReduction="20000"/>
          </a:bodyPr>
          <a:lstStyle/>
          <a:p>
            <a:pPr marL="457200" indent="-457200">
              <a:lnSpc>
                <a:spcPct val="100000"/>
              </a:lnSpc>
              <a:buClr>
                <a:srgbClr val="234465"/>
              </a:buClr>
              <a:buFont typeface="Wingdings" panose="05000000000000000000" pitchFamily="2" charset="2"/>
              <a:buChar char="§"/>
            </a:pPr>
            <a:r>
              <a:rPr lang="bg-BG" dirty="0"/>
              <a:t>Творчески модели</a:t>
            </a:r>
            <a:endParaRPr lang="en-US" dirty="0"/>
          </a:p>
          <a:p>
            <a:pPr marL="1066419" lvl="1" indent="-457200">
              <a:lnSpc>
                <a:spcPct val="100000"/>
              </a:lnSpc>
              <a:buClr>
                <a:srgbClr val="234465"/>
              </a:buClr>
              <a:buFont typeface="Wingdings" panose="05000000000000000000" pitchFamily="2" charset="2"/>
              <a:buChar char="§"/>
            </a:pPr>
            <a:r>
              <a:rPr lang="bg-BG" dirty="0"/>
              <a:t>Занимават се с </a:t>
            </a:r>
            <a:r>
              <a:rPr lang="bg-BG" b="1" dirty="0">
                <a:solidFill>
                  <a:schemeClr val="bg1"/>
                </a:solidFill>
              </a:rPr>
              <a:t>инициализацията и конфигурацията </a:t>
            </a:r>
            <a:r>
              <a:rPr lang="bg-BG" dirty="0"/>
              <a:t>на класове и обекти</a:t>
            </a:r>
            <a:endParaRPr lang="en-US" dirty="0"/>
          </a:p>
          <a:p>
            <a:pPr marL="457200" indent="-457200">
              <a:lnSpc>
                <a:spcPct val="100000"/>
              </a:lnSpc>
              <a:buClr>
                <a:srgbClr val="234465"/>
              </a:buClr>
              <a:buFont typeface="Wingdings" panose="05000000000000000000" pitchFamily="2" charset="2"/>
              <a:buChar char="§"/>
            </a:pPr>
            <a:r>
              <a:rPr lang="bg-BG" dirty="0"/>
              <a:t>Структорни модели</a:t>
            </a:r>
            <a:endParaRPr lang="en-US" dirty="0"/>
          </a:p>
          <a:p>
            <a:pPr marL="1066419" lvl="1" indent="-457200">
              <a:lnSpc>
                <a:spcPct val="100000"/>
              </a:lnSpc>
              <a:buClr>
                <a:srgbClr val="234465"/>
              </a:buClr>
              <a:buFont typeface="Wingdings" panose="05000000000000000000" pitchFamily="2" charset="2"/>
              <a:buChar char="§"/>
            </a:pPr>
            <a:r>
              <a:rPr lang="bg-BG" dirty="0"/>
              <a:t>Описват начините за </a:t>
            </a:r>
            <a:r>
              <a:rPr lang="bg-BG" b="1" dirty="0">
                <a:solidFill>
                  <a:schemeClr val="bg1"/>
                </a:solidFill>
              </a:rPr>
              <a:t>сглобяване</a:t>
            </a:r>
            <a:r>
              <a:rPr lang="en-US" dirty="0"/>
              <a:t> </a:t>
            </a:r>
            <a:r>
              <a:rPr lang="bg-BG" dirty="0"/>
              <a:t>на обекти за реализилане на </a:t>
            </a:r>
            <a:br>
              <a:rPr lang="en-US" dirty="0"/>
            </a:br>
            <a:r>
              <a:rPr lang="bg-BG" b="1" dirty="0">
                <a:solidFill>
                  <a:schemeClr val="bg1"/>
                </a:solidFill>
              </a:rPr>
              <a:t>нова функционалност</a:t>
            </a:r>
            <a:endParaRPr lang="en-US" b="1" dirty="0">
              <a:solidFill>
                <a:schemeClr val="bg1"/>
              </a:solidFill>
            </a:endParaRPr>
          </a:p>
          <a:p>
            <a:pPr marL="1066419" lvl="1" indent="-457200">
              <a:lnSpc>
                <a:spcPct val="100000"/>
              </a:lnSpc>
              <a:buClr>
                <a:srgbClr val="234465"/>
              </a:buClr>
              <a:buFont typeface="Wingdings" panose="05000000000000000000" pitchFamily="2" charset="2"/>
              <a:buChar char="§"/>
            </a:pPr>
            <a:r>
              <a:rPr lang="bg-BG" b="1" dirty="0">
                <a:solidFill>
                  <a:schemeClr val="bg1"/>
                </a:solidFill>
              </a:rPr>
              <a:t>Набор</a:t>
            </a:r>
            <a:r>
              <a:rPr lang="en-US" dirty="0"/>
              <a:t> </a:t>
            </a:r>
            <a:r>
              <a:rPr lang="bg-BG" dirty="0"/>
              <a:t>от класове и обекти</a:t>
            </a:r>
            <a:endParaRPr lang="en-US" dirty="0"/>
          </a:p>
          <a:p>
            <a:pPr marL="457200" indent="-457200">
              <a:lnSpc>
                <a:spcPct val="100000"/>
              </a:lnSpc>
              <a:buClr>
                <a:srgbClr val="234465"/>
              </a:buClr>
              <a:buFont typeface="Wingdings" panose="05000000000000000000" pitchFamily="2" charset="2"/>
              <a:buChar char="§"/>
            </a:pPr>
            <a:r>
              <a:rPr lang="bg-BG" dirty="0"/>
              <a:t>Поведенчески модели</a:t>
            </a:r>
            <a:endParaRPr lang="en-US" dirty="0"/>
          </a:p>
          <a:p>
            <a:pPr marL="1066419" lvl="1" indent="-457200">
              <a:lnSpc>
                <a:spcPct val="100000"/>
              </a:lnSpc>
              <a:buClr>
                <a:srgbClr val="234465"/>
              </a:buClr>
              <a:buFont typeface="Wingdings" panose="05000000000000000000" pitchFamily="2" charset="2"/>
              <a:buChar char="§"/>
            </a:pPr>
            <a:r>
              <a:rPr lang="bg-BG" dirty="0"/>
              <a:t>Справят се с динамичните </a:t>
            </a:r>
            <a:r>
              <a:rPr lang="bg-BG" b="1" dirty="0">
                <a:solidFill>
                  <a:schemeClr val="bg1"/>
                </a:solidFill>
              </a:rPr>
              <a:t>взаимодействия</a:t>
            </a:r>
            <a:r>
              <a:rPr lang="en-US" dirty="0"/>
              <a:t> </a:t>
            </a:r>
            <a:r>
              <a:rPr lang="bg-BG" dirty="0"/>
              <a:t>между класовите общества</a:t>
            </a:r>
            <a:endParaRPr lang="en-US" dirty="0"/>
          </a:p>
          <a:p>
            <a:pPr marL="1066419" lvl="1" indent="-457200">
              <a:lnSpc>
                <a:spcPct val="100000"/>
              </a:lnSpc>
              <a:buClr>
                <a:srgbClr val="234465"/>
              </a:buClr>
              <a:buFont typeface="Wingdings" panose="05000000000000000000" pitchFamily="2" charset="2"/>
              <a:buChar char="§"/>
            </a:pPr>
            <a:r>
              <a:rPr lang="bg-BG" dirty="0"/>
              <a:t>Разпределя</a:t>
            </a:r>
            <a:r>
              <a:rPr lang="en-US" dirty="0"/>
              <a:t> </a:t>
            </a:r>
            <a:r>
              <a:rPr lang="bg-BG" b="1" dirty="0">
                <a:solidFill>
                  <a:schemeClr val="bg1"/>
                </a:solidFill>
              </a:rPr>
              <a:t>отговорността</a:t>
            </a:r>
            <a:endParaRPr lang="en-US" b="1" dirty="0">
              <a:solidFill>
                <a:schemeClr val="bg1"/>
              </a:solidFill>
            </a:endParaRPr>
          </a:p>
        </p:txBody>
      </p:sp>
      <p:sp>
        <p:nvSpPr>
          <p:cNvPr id="4" name="Title 3"/>
          <p:cNvSpPr>
            <a:spLocks noGrp="1"/>
          </p:cNvSpPr>
          <p:nvPr>
            <p:ph type="title"/>
          </p:nvPr>
        </p:nvSpPr>
        <p:spPr/>
        <p:txBody>
          <a:bodyPr>
            <a:normAutofit/>
          </a:bodyPr>
          <a:lstStyle/>
          <a:p>
            <a:r>
              <a:rPr lang="bg-BG" dirty="0"/>
              <a:t>Основни видове</a:t>
            </a:r>
            <a:endParaRPr lang="en-US" dirty="0"/>
          </a:p>
        </p:txBody>
      </p:sp>
      <p:sp>
        <p:nvSpPr>
          <p:cNvPr id="5" name="Slide Number">
            <a:extLst>
              <a:ext uri="{FF2B5EF4-FFF2-40B4-BE49-F238E27FC236}">
                <a16:creationId xmlns:a16="http://schemas.microsoft.com/office/drawing/2014/main" id="{E032C7AF-ED4F-4BFC-8205-94D03D646EB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286</a:t>
            </a:fld>
            <a:endParaRPr lang="en-US" dirty="0"/>
          </a:p>
        </p:txBody>
      </p:sp>
    </p:spTree>
    <p:extLst>
      <p:ext uri="{BB962C8B-B14F-4D97-AF65-F5344CB8AC3E}">
        <p14:creationId xmlns:p14="http://schemas.microsoft.com/office/powerpoint/2010/main" val="28606057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524000"/>
            <a:ext cx="2161554" cy="2161554"/>
          </a:xfrm>
          <a:prstGeom prst="rect">
            <a:avLst/>
          </a:prstGeom>
        </p:spPr>
      </p:pic>
      <p:sp>
        <p:nvSpPr>
          <p:cNvPr id="3" name="Title 2">
            <a:extLst>
              <a:ext uri="{FF2B5EF4-FFF2-40B4-BE49-F238E27FC236}">
                <a16:creationId xmlns:a16="http://schemas.microsoft.com/office/drawing/2014/main" id="{8CF574E3-C2D0-498B-86A0-ECA4370F0715}"/>
              </a:ext>
            </a:extLst>
          </p:cNvPr>
          <p:cNvSpPr>
            <a:spLocks noGrp="1"/>
          </p:cNvSpPr>
          <p:nvPr>
            <p:ph type="title" sz="quarter" idx="10"/>
          </p:nvPr>
        </p:nvSpPr>
        <p:spPr/>
        <p:txBody>
          <a:bodyPr/>
          <a:lstStyle/>
          <a:p>
            <a:r>
              <a:rPr lang="bg-BG" dirty="0"/>
              <a:t>Творчески модели</a:t>
            </a:r>
            <a:endParaRPr lang="en-US" dirty="0"/>
          </a:p>
        </p:txBody>
      </p:sp>
    </p:spTree>
    <p:extLst>
      <p:ext uri="{BB962C8B-B14F-4D97-AF65-F5344CB8AC3E}">
        <p14:creationId xmlns:p14="http://schemas.microsoft.com/office/powerpoint/2010/main" val="26762813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86766" y="1121143"/>
            <a:ext cx="10129234" cy="5546589"/>
          </a:xfrm>
        </p:spPr>
        <p:txBody>
          <a:bodyPr/>
          <a:lstStyle/>
          <a:p>
            <a:pPr marL="457200" indent="-457200">
              <a:lnSpc>
                <a:spcPct val="100000"/>
              </a:lnSpc>
              <a:buClr>
                <a:srgbClr val="234465"/>
              </a:buClr>
            </a:pPr>
            <a:r>
              <a:rPr lang="bg-BG" dirty="0"/>
              <a:t>Работете с механизмите за  </a:t>
            </a:r>
            <a:r>
              <a:rPr lang="bg-BG" b="1" dirty="0">
                <a:solidFill>
                  <a:schemeClr val="bg1"/>
                </a:solidFill>
              </a:rPr>
              <a:t>създаване на обекти</a:t>
            </a:r>
            <a:endParaRPr lang="en-US" dirty="0"/>
          </a:p>
          <a:p>
            <a:pPr marL="457200" indent="-457200">
              <a:lnSpc>
                <a:spcPct val="100000"/>
              </a:lnSpc>
              <a:buClr>
                <a:srgbClr val="234465"/>
              </a:buClr>
            </a:pPr>
            <a:r>
              <a:rPr lang="bg-BG" dirty="0"/>
              <a:t>Опитайт се за създадете обект </a:t>
            </a:r>
            <a:r>
              <a:rPr lang="bg-BG" b="1" dirty="0">
                <a:solidFill>
                  <a:schemeClr val="bg1"/>
                </a:solidFill>
              </a:rPr>
              <a:t>по начин</a:t>
            </a:r>
            <a:r>
              <a:rPr lang="en-US" dirty="0"/>
              <a:t> </a:t>
            </a:r>
            <a:r>
              <a:rPr lang="bg-BG" b="1" dirty="0">
                <a:solidFill>
                  <a:schemeClr val="bg1"/>
                </a:solidFill>
              </a:rPr>
              <a:t>подходящ</a:t>
            </a:r>
            <a:br>
              <a:rPr lang="bg-BG" dirty="0"/>
            </a:br>
            <a:r>
              <a:rPr lang="bg-BG" dirty="0"/>
              <a:t>за </a:t>
            </a:r>
            <a:r>
              <a:rPr lang="bg-BG" b="1" dirty="0">
                <a:solidFill>
                  <a:schemeClr val="bg1"/>
                </a:solidFill>
              </a:rPr>
              <a:t>ситуацията</a:t>
            </a:r>
            <a:endParaRPr lang="en-US" b="1" dirty="0">
              <a:solidFill>
                <a:schemeClr val="bg1"/>
              </a:solidFill>
            </a:endParaRPr>
          </a:p>
          <a:p>
            <a:pPr marL="457200" indent="-457200">
              <a:lnSpc>
                <a:spcPct val="100000"/>
              </a:lnSpc>
              <a:buClr>
                <a:srgbClr val="234465"/>
              </a:buClr>
            </a:pPr>
            <a:r>
              <a:rPr lang="bg-BG" dirty="0"/>
              <a:t>Две основни идеи</a:t>
            </a:r>
            <a:endParaRPr lang="en-US" dirty="0"/>
          </a:p>
          <a:p>
            <a:pPr marL="990266" lvl="1" indent="-457200">
              <a:lnSpc>
                <a:spcPct val="100000"/>
              </a:lnSpc>
              <a:buClr>
                <a:srgbClr val="234465"/>
              </a:buClr>
            </a:pPr>
            <a:r>
              <a:rPr lang="bg-BG" b="1" dirty="0">
                <a:solidFill>
                  <a:schemeClr val="bg1"/>
                </a:solidFill>
              </a:rPr>
              <a:t>Капсулиране на </a:t>
            </a:r>
            <a:r>
              <a:rPr lang="en-US" dirty="0"/>
              <a:t> </a:t>
            </a:r>
            <a:r>
              <a:rPr lang="bg-BG" dirty="0"/>
              <a:t>знанията</a:t>
            </a:r>
            <a:r>
              <a:rPr lang="en-US" dirty="0"/>
              <a:t>,</a:t>
            </a:r>
            <a:r>
              <a:rPr lang="bg-BG" dirty="0"/>
              <a:t> </a:t>
            </a:r>
            <a:r>
              <a:rPr lang="en-US" dirty="0"/>
              <a:t> </a:t>
            </a:r>
            <a:r>
              <a:rPr lang="bg-BG" dirty="0"/>
              <a:t>кои класове използва системата</a:t>
            </a:r>
            <a:endParaRPr lang="en-US" dirty="0"/>
          </a:p>
          <a:p>
            <a:pPr marL="990266" lvl="1" indent="-457200">
              <a:lnSpc>
                <a:spcPct val="100000"/>
              </a:lnSpc>
              <a:buClr>
                <a:srgbClr val="234465"/>
              </a:buClr>
            </a:pPr>
            <a:r>
              <a:rPr lang="bg-BG" b="1" dirty="0">
                <a:solidFill>
                  <a:schemeClr val="bg1"/>
                </a:solidFill>
              </a:rPr>
              <a:t>Скрване на </a:t>
            </a:r>
            <a:r>
              <a:rPr lang="ru-RU" dirty="0"/>
              <a:t>начина на създаване на инстанции на тези класове</a:t>
            </a:r>
            <a:endParaRPr lang="en-US" dirty="0"/>
          </a:p>
        </p:txBody>
      </p:sp>
      <p:sp>
        <p:nvSpPr>
          <p:cNvPr id="4" name="Title 3"/>
          <p:cNvSpPr>
            <a:spLocks noGrp="1"/>
          </p:cNvSpPr>
          <p:nvPr>
            <p:ph type="title"/>
          </p:nvPr>
        </p:nvSpPr>
        <p:spPr>
          <a:xfrm>
            <a:off x="1191000" y="102221"/>
            <a:ext cx="8625520" cy="882654"/>
          </a:xfrm>
        </p:spPr>
        <p:txBody>
          <a:bodyPr>
            <a:normAutofit/>
          </a:bodyPr>
          <a:lstStyle/>
          <a:p>
            <a:r>
              <a:rPr lang="bg-BG" dirty="0"/>
              <a:t>Цели</a:t>
            </a:r>
            <a:endParaRPr lang="en-US" dirty="0"/>
          </a:p>
        </p:txBody>
      </p:sp>
      <p:sp>
        <p:nvSpPr>
          <p:cNvPr id="6" name="Slide Number">
            <a:extLst>
              <a:ext uri="{FF2B5EF4-FFF2-40B4-BE49-F238E27FC236}">
                <a16:creationId xmlns:a16="http://schemas.microsoft.com/office/drawing/2014/main" id="{D2D1D561-6CF9-44BC-856C-62DBC598522C}"/>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288</a:t>
            </a:fld>
            <a:endParaRPr lang="en-US" dirty="0"/>
          </a:p>
        </p:txBody>
      </p:sp>
    </p:spTree>
    <p:extLst>
      <p:ext uri="{BB962C8B-B14F-4D97-AF65-F5344CB8AC3E}">
        <p14:creationId xmlns:p14="http://schemas.microsoft.com/office/powerpoint/2010/main" val="6425905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r>
              <a:rPr lang="bg-BG" dirty="0"/>
              <a:t>Най-често използвания дизайн модел</a:t>
            </a:r>
            <a:endParaRPr lang="en-GB" dirty="0"/>
          </a:p>
          <a:p>
            <a:r>
              <a:rPr lang="bg-BG" dirty="0"/>
              <a:t>Сингълтън класа се очаква да има </a:t>
            </a:r>
            <a:r>
              <a:rPr lang="bg-BG" b="1" dirty="0">
                <a:solidFill>
                  <a:schemeClr val="bg1"/>
                </a:solidFill>
              </a:rPr>
              <a:t>само една инстанция</a:t>
            </a:r>
            <a:endParaRPr lang="en-GB" b="1" dirty="0">
              <a:solidFill>
                <a:schemeClr val="bg1"/>
              </a:solidFill>
            </a:endParaRPr>
          </a:p>
          <a:p>
            <a:r>
              <a:rPr lang="bg-BG" dirty="0"/>
              <a:t>Това </a:t>
            </a:r>
            <a:r>
              <a:rPr lang="bg-BG" b="1" dirty="0">
                <a:solidFill>
                  <a:schemeClr val="bg1"/>
                </a:solidFill>
              </a:rPr>
              <a:t>не е глобална променлива </a:t>
            </a:r>
            <a:endParaRPr lang="en-GB" b="1" dirty="0">
              <a:solidFill>
                <a:schemeClr val="bg1"/>
              </a:solidFill>
            </a:endParaRPr>
          </a:p>
          <a:p>
            <a:r>
              <a:rPr lang="bg-BG" dirty="0"/>
              <a:t>Възможни проблеми</a:t>
            </a:r>
            <a:endParaRPr lang="en-GB" dirty="0"/>
          </a:p>
          <a:p>
            <a:pPr lvl="1"/>
            <a:r>
              <a:rPr lang="en-GB" dirty="0"/>
              <a:t>Lazy loading</a:t>
            </a:r>
          </a:p>
          <a:p>
            <a:pPr lvl="1"/>
            <a:r>
              <a:rPr lang="en-GB" dirty="0"/>
              <a:t>Thread-safe</a:t>
            </a:r>
          </a:p>
        </p:txBody>
      </p:sp>
      <p:sp>
        <p:nvSpPr>
          <p:cNvPr id="4" name="Title 3"/>
          <p:cNvSpPr>
            <a:spLocks noGrp="1"/>
          </p:cNvSpPr>
          <p:nvPr>
            <p:ph type="title"/>
          </p:nvPr>
        </p:nvSpPr>
        <p:spPr/>
        <p:txBody>
          <a:bodyPr/>
          <a:lstStyle/>
          <a:p>
            <a:r>
              <a:rPr lang="bg-BG" dirty="0"/>
              <a:t>Сингълтън модел</a:t>
            </a:r>
            <a:endParaRPr lang="en-US" dirty="0"/>
          </a:p>
        </p:txBody>
      </p:sp>
      <p:sp>
        <p:nvSpPr>
          <p:cNvPr id="6" name="Slide Number">
            <a:extLst>
              <a:ext uri="{FF2B5EF4-FFF2-40B4-BE49-F238E27FC236}">
                <a16:creationId xmlns:a16="http://schemas.microsoft.com/office/drawing/2014/main" id="{9FFC4EA5-BC90-494F-AD90-28227AB7DBA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289</a:t>
            </a:fld>
            <a:endParaRPr lang="en-US" noProof="0" dirty="0"/>
          </a:p>
        </p:txBody>
      </p:sp>
      <p:pic>
        <p:nvPicPr>
          <p:cNvPr id="7" name="Picture 6"/>
          <p:cNvPicPr>
            <a:picLocks noChangeAspect="1"/>
          </p:cNvPicPr>
          <p:nvPr/>
        </p:nvPicPr>
        <p:blipFill>
          <a:blip r:embed="rId2"/>
          <a:stretch>
            <a:fillRect/>
          </a:stretch>
        </p:blipFill>
        <p:spPr>
          <a:xfrm>
            <a:off x="7311000" y="2799000"/>
            <a:ext cx="2999818" cy="1660843"/>
          </a:xfrm>
          <a:prstGeom prst="rect">
            <a:avLst/>
          </a:prstGeom>
        </p:spPr>
      </p:pic>
    </p:spTree>
    <p:extLst>
      <p:ext uri="{BB962C8B-B14F-4D97-AF65-F5344CB8AC3E}">
        <p14:creationId xmlns:p14="http://schemas.microsoft.com/office/powerpoint/2010/main" val="23782654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4394607" y="1313423"/>
            <a:ext cx="3768199" cy="2727975"/>
            <a:chOff x="4394162" y="1312871"/>
            <a:chExt cx="3769181" cy="2728686"/>
          </a:xfrm>
        </p:grpSpPr>
        <p:grpSp>
          <p:nvGrpSpPr>
            <p:cNvPr id="8" name="Group 7"/>
            <p:cNvGrpSpPr/>
            <p:nvPr/>
          </p:nvGrpSpPr>
          <p:grpSpPr>
            <a:xfrm>
              <a:off x="4394162" y="1312871"/>
              <a:ext cx="3402571" cy="2728686"/>
              <a:chOff x="8287149" y="1436915"/>
              <a:chExt cx="2975428" cy="2728686"/>
            </a:xfrm>
          </p:grpSpPr>
          <p:sp>
            <p:nvSpPr>
              <p:cNvPr id="6" name="Oval 5"/>
              <p:cNvSpPr/>
              <p:nvPr/>
            </p:nvSpPr>
            <p:spPr bwMode="auto">
              <a:xfrm>
                <a:off x="8287149" y="1436915"/>
                <a:ext cx="2975428" cy="2728686"/>
              </a:xfrm>
              <a:prstGeom prst="ellipse">
                <a:avLst/>
              </a:prstGeom>
              <a:solidFill>
                <a:schemeClr val="tx1">
                  <a:lumMod val="20000"/>
                  <a:lumOff val="80000"/>
                  <a:alpha val="80000"/>
                </a:schemeClr>
              </a:solidFill>
              <a:ln w="38100">
                <a:solidFill>
                  <a:schemeClr val="bg2">
                    <a:alpha val="80000"/>
                  </a:schemeClr>
                </a:solidFill>
              </a:ln>
              <a:effectLst>
                <a:outerShdw blurRad="50800" dist="38100" dir="5400000" algn="t" rotWithShape="0">
                  <a:prstClr val="black">
                    <a:alpha val="40000"/>
                  </a:prstClr>
                </a:outerShdw>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endParaRPr lang="bg-BG" sz="2799" b="1" dirty="0">
                  <a:solidFill>
                    <a:srgbClr val="FFFFFF"/>
                  </a:solidFill>
                  <a:effectLst>
                    <a:outerShdw blurRad="38100" dist="38100" dir="2700000" algn="tl">
                      <a:srgbClr val="000000">
                        <a:alpha val="43137"/>
                      </a:srgbClr>
                    </a:outerShdw>
                  </a:effectLst>
                  <a:latin typeface="Calibri" panose="020F0502020204030204"/>
                </a:endParaRPr>
              </a:p>
            </p:txBody>
          </p:sp>
          <p:sp>
            <p:nvSpPr>
              <p:cNvPr id="7" name="TextBox 6"/>
              <p:cNvSpPr txBox="1"/>
              <p:nvPr/>
            </p:nvSpPr>
            <p:spPr>
              <a:xfrm>
                <a:off x="8700496" y="1559316"/>
                <a:ext cx="1973943" cy="624374"/>
              </a:xfrm>
              <a:prstGeom prst="rect">
                <a:avLst/>
              </a:prstGeom>
              <a:noFill/>
              <a:ln w="12700">
                <a:noFill/>
              </a:ln>
            </p:spPr>
            <p:txBody>
              <a:bodyPr vert="horz" wrap="square" lIns="143963" tIns="107972" rIns="143963" bIns="107972" rtlCol="0">
                <a:spAutoFit/>
              </a:bodyPr>
              <a:lstStyle/>
              <a:p>
                <a:pPr defTabSz="914126" eaLnBrk="0" hangingPunct="0">
                  <a:lnSpc>
                    <a:spcPct val="110000"/>
                  </a:lnSpc>
                  <a:buClr>
                    <a:srgbClr val="67748E">
                      <a:lumMod val="40000"/>
                      <a:lumOff val="60000"/>
                    </a:srgbClr>
                  </a:buClr>
                  <a:buSzPct val="70000"/>
                </a:pPr>
                <a:r>
                  <a:rPr lang="en-US" sz="2399" b="1" dirty="0">
                    <a:solidFill>
                      <a:srgbClr val="FFFFFF"/>
                    </a:solidFill>
                    <a:latin typeface="Calibri" panose="020F0502020204030204"/>
                  </a:rPr>
                  <a:t> </a:t>
                </a:r>
                <a:r>
                  <a:rPr lang="bg-BG" sz="2399" b="1" dirty="0">
                    <a:solidFill>
                      <a:srgbClr val="FFFFFF"/>
                    </a:solidFill>
                    <a:latin typeface="Calibri" panose="020F0502020204030204"/>
                  </a:rPr>
                  <a:t>абстракция</a:t>
                </a:r>
              </a:p>
            </p:txBody>
          </p:sp>
        </p:grpSp>
        <p:grpSp>
          <p:nvGrpSpPr>
            <p:cNvPr id="18" name="Group 17"/>
            <p:cNvGrpSpPr/>
            <p:nvPr/>
          </p:nvGrpSpPr>
          <p:grpSpPr>
            <a:xfrm>
              <a:off x="4505584" y="2009580"/>
              <a:ext cx="2949864" cy="1812912"/>
              <a:chOff x="8098971" y="1117601"/>
              <a:chExt cx="3272971" cy="2015288"/>
            </a:xfrm>
          </p:grpSpPr>
          <p:sp>
            <p:nvSpPr>
              <p:cNvPr id="19" name="Oval 18"/>
              <p:cNvSpPr/>
              <p:nvPr/>
            </p:nvSpPr>
            <p:spPr bwMode="auto">
              <a:xfrm>
                <a:off x="8889999" y="1769089"/>
                <a:ext cx="2481943" cy="1363800"/>
              </a:xfrm>
              <a:prstGeom prst="ellipse">
                <a:avLst/>
              </a:prstGeom>
              <a:solidFill>
                <a:schemeClr val="accent6">
                  <a:lumMod val="10000"/>
                  <a:alpha val="80000"/>
                </a:schemeClr>
              </a:solidFill>
              <a:ln w="28575">
                <a:no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endParaRPr lang="bg-BG" sz="2799" b="1" dirty="0">
                  <a:solidFill>
                    <a:srgbClr val="FFFFFF"/>
                  </a:solidFill>
                  <a:effectLst>
                    <a:outerShdw blurRad="38100" dist="38100" dir="2700000" algn="tl">
                      <a:srgbClr val="000000">
                        <a:alpha val="43137"/>
                      </a:srgbClr>
                    </a:outerShdw>
                  </a:effectLst>
                  <a:latin typeface="Calibri" panose="020F0502020204030204"/>
                </a:endParaRPr>
              </a:p>
            </p:txBody>
          </p:sp>
          <p:sp>
            <p:nvSpPr>
              <p:cNvPr id="16" name="Oval 15"/>
              <p:cNvSpPr/>
              <p:nvPr/>
            </p:nvSpPr>
            <p:spPr bwMode="auto">
              <a:xfrm>
                <a:off x="8098971" y="1117601"/>
                <a:ext cx="2481943" cy="1265295"/>
              </a:xfrm>
              <a:prstGeom prst="ellipse">
                <a:avLst/>
              </a:prstGeom>
              <a:solidFill>
                <a:schemeClr val="tx1">
                  <a:lumMod val="60000"/>
                  <a:lumOff val="40000"/>
                  <a:alpha val="80000"/>
                </a:schemeClr>
              </a:solidFill>
              <a:ln w="28575">
                <a:solidFill>
                  <a:schemeClr val="bg2"/>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endParaRPr lang="bg-BG" sz="2799" b="1" dirty="0">
                  <a:solidFill>
                    <a:srgbClr val="FFFFFF"/>
                  </a:solidFill>
                  <a:effectLst>
                    <a:outerShdw blurRad="38100" dist="38100" dir="2700000" algn="tl">
                      <a:srgbClr val="000000">
                        <a:alpha val="43137"/>
                      </a:srgbClr>
                    </a:outerShdw>
                  </a:effectLst>
                  <a:latin typeface="Calibri" panose="020F0502020204030204"/>
                </a:endParaRPr>
              </a:p>
            </p:txBody>
          </p:sp>
        </p:grpSp>
        <p:sp>
          <p:nvSpPr>
            <p:cNvPr id="22" name="TextBox 21"/>
            <p:cNvSpPr txBox="1"/>
            <p:nvPr/>
          </p:nvSpPr>
          <p:spPr>
            <a:xfrm>
              <a:off x="5321676" y="3147813"/>
              <a:ext cx="2841667" cy="522808"/>
            </a:xfrm>
            <a:prstGeom prst="rect">
              <a:avLst/>
            </a:prstGeom>
            <a:noFill/>
            <a:ln w="12700">
              <a:noFill/>
            </a:ln>
          </p:spPr>
          <p:txBody>
            <a:bodyPr vert="horz" wrap="square" lIns="143963" tIns="107972" rIns="143963" bIns="107972" rtlCol="0">
              <a:spAutoFit/>
            </a:bodyPr>
            <a:lstStyle/>
            <a:p>
              <a:pPr defTabSz="914126" eaLnBrk="0" hangingPunct="0">
                <a:lnSpc>
                  <a:spcPct val="110000"/>
                </a:lnSpc>
                <a:buClr>
                  <a:srgbClr val="67748E">
                    <a:lumMod val="40000"/>
                    <a:lumOff val="60000"/>
                  </a:srgbClr>
                </a:buClr>
                <a:buSzPct val="70000"/>
              </a:pPr>
              <a:r>
                <a:rPr lang="bg-BG" sz="1799" b="1" dirty="0">
                  <a:solidFill>
                    <a:srgbClr val="FFFFFF"/>
                  </a:solidFill>
                  <a:latin typeface="Calibri" panose="020F0502020204030204"/>
                </a:rPr>
                <a:t>Скрита информация</a:t>
              </a:r>
              <a:endParaRPr lang="en-US" sz="1799" b="1" dirty="0">
                <a:solidFill>
                  <a:srgbClr val="FFFFFF"/>
                </a:solidFill>
                <a:latin typeface="Calibri" panose="020F0502020204030204"/>
              </a:endParaRPr>
            </a:p>
          </p:txBody>
        </p:sp>
        <p:sp>
          <p:nvSpPr>
            <p:cNvPr id="20" name="TextBox 19"/>
            <p:cNvSpPr txBox="1"/>
            <p:nvPr/>
          </p:nvSpPr>
          <p:spPr>
            <a:xfrm>
              <a:off x="4505584" y="2276322"/>
              <a:ext cx="3049584" cy="556535"/>
            </a:xfrm>
            <a:prstGeom prst="rect">
              <a:avLst/>
            </a:prstGeom>
            <a:noFill/>
            <a:ln w="12700">
              <a:noFill/>
            </a:ln>
          </p:spPr>
          <p:txBody>
            <a:bodyPr vert="horz" wrap="square" lIns="143963" tIns="107972" rIns="143963" bIns="107972" rtlCol="0">
              <a:spAutoFit/>
            </a:bodyPr>
            <a:lstStyle/>
            <a:p>
              <a:pPr defTabSz="914126" eaLnBrk="0" hangingPunct="0">
                <a:lnSpc>
                  <a:spcPct val="110000"/>
                </a:lnSpc>
                <a:buClr>
                  <a:srgbClr val="67748E">
                    <a:lumMod val="40000"/>
                    <a:lumOff val="60000"/>
                  </a:srgbClr>
                </a:buClr>
                <a:buSzPct val="70000"/>
              </a:pPr>
              <a:r>
                <a:rPr lang="bg-BG" sz="1999" b="1" dirty="0">
                  <a:solidFill>
                    <a:srgbClr val="FFFFFF"/>
                  </a:solidFill>
                  <a:latin typeface="Calibri" panose="020F0502020204030204"/>
                </a:rPr>
                <a:t>Капсулиране на данни</a:t>
              </a:r>
              <a:endParaRPr lang="en-US" sz="1999" b="1" dirty="0">
                <a:solidFill>
                  <a:srgbClr val="FFFFFF"/>
                </a:solidFill>
                <a:latin typeface="Calibri" panose="020F0502020204030204"/>
              </a:endParaRPr>
            </a:p>
          </p:txBody>
        </p:sp>
      </p:grpSp>
      <p:sp>
        <p:nvSpPr>
          <p:cNvPr id="3" name="Title 2">
            <a:extLst>
              <a:ext uri="{FF2B5EF4-FFF2-40B4-BE49-F238E27FC236}">
                <a16:creationId xmlns:a16="http://schemas.microsoft.com/office/drawing/2014/main" id="{AFB55C40-F536-416D-98EB-A867167D333B}"/>
              </a:ext>
            </a:extLst>
          </p:cNvPr>
          <p:cNvSpPr>
            <a:spLocks noGrp="1"/>
          </p:cNvSpPr>
          <p:nvPr>
            <p:ph type="title" sz="quarter" idx="10"/>
          </p:nvPr>
        </p:nvSpPr>
        <p:spPr/>
        <p:txBody>
          <a:bodyPr/>
          <a:lstStyle/>
          <a:p>
            <a:r>
              <a:rPr lang="en-US" dirty="0"/>
              <a:t> </a:t>
            </a:r>
            <a:r>
              <a:rPr lang="bg-BG" dirty="0"/>
              <a:t>Скрита имплементация</a:t>
            </a:r>
            <a:endParaRPr lang="en-US" dirty="0"/>
          </a:p>
        </p:txBody>
      </p:sp>
    </p:spTree>
    <p:extLst>
      <p:ext uri="{BB962C8B-B14F-4D97-AF65-F5344CB8AC3E}">
        <p14:creationId xmlns:p14="http://schemas.microsoft.com/office/powerpoint/2010/main" val="55864651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a:t>Пример за двукратна проверка</a:t>
            </a:r>
            <a:endParaRPr lang="en-US" dirty="0"/>
          </a:p>
        </p:txBody>
      </p:sp>
      <p:sp>
        <p:nvSpPr>
          <p:cNvPr id="5" name="Text Placeholder 5"/>
          <p:cNvSpPr txBox="1">
            <a:spLocks/>
          </p:cNvSpPr>
          <p:nvPr/>
        </p:nvSpPr>
        <p:spPr>
          <a:xfrm>
            <a:off x="465906" y="1295400"/>
            <a:ext cx="11260188" cy="514253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sz="2300" dirty="0"/>
              <a:t>class SerializableSingleton implements Serializable {</a:t>
            </a:r>
          </a:p>
          <a:p>
            <a:r>
              <a:rPr lang="en-GB" sz="2300" dirty="0"/>
              <a:t>    private static SerializableSingleton instance;</a:t>
            </a:r>
          </a:p>
          <a:p>
            <a:r>
              <a:rPr lang="en-GB" sz="2300" dirty="0"/>
              <a:t>    private SerializableSingleton() {}</a:t>
            </a:r>
          </a:p>
          <a:p>
            <a:r>
              <a:rPr lang="en-GB" sz="2300" dirty="0"/>
              <a:t>    public static synchronized SerializableSingleton getInstance() {</a:t>
            </a:r>
          </a:p>
          <a:p>
            <a:r>
              <a:rPr lang="en-GB" sz="2300" dirty="0"/>
              <a:t>        if(instance == null) {</a:t>
            </a:r>
          </a:p>
          <a:p>
            <a:r>
              <a:rPr lang="en-GB" sz="2300" dirty="0"/>
              <a:t>            instance = new SerializableSingleton();</a:t>
            </a:r>
          </a:p>
          <a:p>
            <a:r>
              <a:rPr lang="en-GB" sz="2300" dirty="0"/>
              <a:t>        }</a:t>
            </a:r>
          </a:p>
          <a:p>
            <a:r>
              <a:rPr lang="en-GB" sz="2300" dirty="0"/>
              <a:t>        return instance;</a:t>
            </a:r>
          </a:p>
          <a:p>
            <a:r>
              <a:rPr lang="en-GB" sz="2300" dirty="0"/>
              <a:t>    }</a:t>
            </a:r>
            <a:endParaRPr lang="bg-BG" sz="2300" dirty="0"/>
          </a:p>
          <a:p>
            <a:r>
              <a:rPr lang="en-US" sz="2300" noProof="1"/>
              <a:t>}</a:t>
            </a:r>
          </a:p>
        </p:txBody>
      </p:sp>
      <p:sp>
        <p:nvSpPr>
          <p:cNvPr id="6" name="Slide Number">
            <a:extLst>
              <a:ext uri="{FF2B5EF4-FFF2-40B4-BE49-F238E27FC236}">
                <a16:creationId xmlns:a16="http://schemas.microsoft.com/office/drawing/2014/main" id="{E4E8242E-72E9-4806-88B2-B56F6C0F0C4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290</a:t>
            </a:fld>
            <a:endParaRPr lang="en-US" dirty="0"/>
          </a:p>
        </p:txBody>
      </p:sp>
    </p:spTree>
    <p:extLst>
      <p:ext uri="{BB962C8B-B14F-4D97-AF65-F5344CB8AC3E}">
        <p14:creationId xmlns:p14="http://schemas.microsoft.com/office/powerpoint/2010/main" val="27952294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r>
              <a:rPr lang="bg-BG" noProof="1"/>
              <a:t>Фабрика за </a:t>
            </a:r>
            <a:r>
              <a:rPr lang="bg-BG" b="1" noProof="1">
                <a:solidFill>
                  <a:schemeClr val="bg1"/>
                </a:solidFill>
              </a:rPr>
              <a:t>клониране </a:t>
            </a:r>
            <a:r>
              <a:rPr lang="en-US" noProof="1"/>
              <a:t> </a:t>
            </a:r>
            <a:r>
              <a:rPr lang="bg-BG" noProof="1"/>
              <a:t>на нови инстанции от прототипа</a:t>
            </a:r>
            <a:endParaRPr lang="en-US" noProof="1"/>
          </a:p>
          <a:p>
            <a:pPr lvl="1"/>
            <a:r>
              <a:rPr lang="ru-RU" noProof="1"/>
              <a:t>Създайте нови обекти, като копирате този прототип</a:t>
            </a:r>
          </a:p>
          <a:p>
            <a:pPr lvl="1"/>
            <a:r>
              <a:rPr lang="ru-RU" noProof="1"/>
              <a:t>Вместо това, ако използвате ключовата дума "нова".</a:t>
            </a:r>
            <a:r>
              <a:rPr lang="en-US" noProof="1"/>
              <a:t> </a:t>
            </a:r>
          </a:p>
          <a:p>
            <a:pPr>
              <a:buClr>
                <a:schemeClr val="tx2"/>
              </a:buClr>
            </a:pPr>
            <a:r>
              <a:rPr lang="bg-BG" b="1" noProof="1">
                <a:solidFill>
                  <a:schemeClr val="bg1"/>
                </a:solidFill>
              </a:rPr>
              <a:t>Клонирания</a:t>
            </a:r>
            <a:r>
              <a:rPr lang="en-US" noProof="1"/>
              <a:t> </a:t>
            </a:r>
            <a:r>
              <a:rPr lang="bg-BG" noProof="1"/>
              <a:t>интерфейс</a:t>
            </a:r>
            <a:r>
              <a:rPr lang="en-US" noProof="1"/>
              <a:t> </a:t>
            </a:r>
            <a:r>
              <a:rPr lang="bg-BG" noProof="1"/>
              <a:t>действа като прототипа</a:t>
            </a:r>
            <a:endParaRPr lang="en-US" noProof="1"/>
          </a:p>
        </p:txBody>
      </p:sp>
      <p:sp>
        <p:nvSpPr>
          <p:cNvPr id="4" name="Title 3"/>
          <p:cNvSpPr>
            <a:spLocks noGrp="1"/>
          </p:cNvSpPr>
          <p:nvPr>
            <p:ph type="title"/>
          </p:nvPr>
        </p:nvSpPr>
        <p:spPr/>
        <p:txBody>
          <a:bodyPr/>
          <a:lstStyle/>
          <a:p>
            <a:r>
              <a:rPr lang="bg-BG" dirty="0"/>
              <a:t>Модел на прототипа</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4093623"/>
            <a:ext cx="4248150" cy="2438400"/>
          </a:xfrm>
          <a:prstGeom prst="rect">
            <a:avLst/>
          </a:prstGeom>
        </p:spPr>
      </p:pic>
      <p:sp>
        <p:nvSpPr>
          <p:cNvPr id="6" name="Slide Number">
            <a:extLst>
              <a:ext uri="{FF2B5EF4-FFF2-40B4-BE49-F238E27FC236}">
                <a16:creationId xmlns:a16="http://schemas.microsoft.com/office/drawing/2014/main" id="{0B7E4FEE-BCAC-4547-87DC-2899C6AED15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291</a:t>
            </a:fld>
            <a:endParaRPr lang="en-US" noProof="0" dirty="0"/>
          </a:p>
        </p:txBody>
      </p:sp>
    </p:spTree>
    <p:extLst>
      <p:ext uri="{BB962C8B-B14F-4D97-AF65-F5344CB8AC3E}">
        <p14:creationId xmlns:p14="http://schemas.microsoft.com/office/powerpoint/2010/main" val="22530111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a:t>Абстрактният клас прототип</a:t>
            </a:r>
            <a:endParaRPr lang="en-US" dirty="0"/>
          </a:p>
        </p:txBody>
      </p:sp>
      <p:sp>
        <p:nvSpPr>
          <p:cNvPr id="5" name="Text Placeholder 5"/>
          <p:cNvSpPr txBox="1">
            <a:spLocks/>
          </p:cNvSpPr>
          <p:nvPr/>
        </p:nvSpPr>
        <p:spPr>
          <a:xfrm>
            <a:off x="1219200" y="1589382"/>
            <a:ext cx="9271094" cy="47720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public abstract class Prototype {</a:t>
            </a:r>
          </a:p>
          <a:p>
            <a:r>
              <a:rPr lang="en-US" dirty="0"/>
              <a:t>  </a:t>
            </a:r>
            <a:r>
              <a:rPr lang="en-GB" dirty="0"/>
              <a:t>private </a:t>
            </a:r>
            <a:r>
              <a:rPr lang="en-US" dirty="0"/>
              <a:t>S</a:t>
            </a:r>
            <a:r>
              <a:rPr lang="en-GB" dirty="0"/>
              <a:t>tring id;</a:t>
            </a:r>
          </a:p>
          <a:p>
            <a:endParaRPr lang="en-GB" dirty="0"/>
          </a:p>
          <a:p>
            <a:r>
              <a:rPr lang="en-GB" dirty="0"/>
              <a:t>  public Prototype(String id) </a:t>
            </a:r>
            <a:r>
              <a:rPr lang="bg-BG" dirty="0"/>
              <a:t>{</a:t>
            </a:r>
            <a:endParaRPr lang="en-US" dirty="0"/>
          </a:p>
          <a:p>
            <a:r>
              <a:rPr lang="en-US" dirty="0"/>
              <a:t>    </a:t>
            </a:r>
            <a:r>
              <a:rPr lang="en-US" noProof="1"/>
              <a:t>this.id</a:t>
            </a:r>
            <a:r>
              <a:rPr lang="en-GB" dirty="0"/>
              <a:t> = id;</a:t>
            </a:r>
            <a:r>
              <a:rPr lang="en-US" dirty="0"/>
              <a:t> }</a:t>
            </a:r>
          </a:p>
          <a:p>
            <a:endParaRPr lang="bg-BG" dirty="0"/>
          </a:p>
          <a:p>
            <a:r>
              <a:rPr lang="en-GB" dirty="0"/>
              <a:t>  public </a:t>
            </a:r>
            <a:r>
              <a:rPr lang="en-US" dirty="0"/>
              <a:t>S</a:t>
            </a:r>
            <a:r>
              <a:rPr lang="en-GB" dirty="0"/>
              <a:t>tring getId()</a:t>
            </a:r>
            <a:r>
              <a:rPr lang="en-US" dirty="0"/>
              <a:t> { return </a:t>
            </a:r>
            <a:r>
              <a:rPr lang="en-US" noProof="1"/>
              <a:t>this</a:t>
            </a:r>
            <a:r>
              <a:rPr lang="en-US" dirty="0"/>
              <a:t>.id; }</a:t>
            </a:r>
          </a:p>
          <a:p>
            <a:r>
              <a:rPr lang="en-GB" dirty="0"/>
              <a:t>  public abstract Prototype clone();</a:t>
            </a:r>
          </a:p>
          <a:p>
            <a:r>
              <a:rPr lang="bg-BG" dirty="0"/>
              <a:t>}</a:t>
            </a:r>
            <a:endParaRPr lang="en-US" sz="2400" noProof="1"/>
          </a:p>
        </p:txBody>
      </p:sp>
      <p:sp>
        <p:nvSpPr>
          <p:cNvPr id="6" name="Slide Number">
            <a:extLst>
              <a:ext uri="{FF2B5EF4-FFF2-40B4-BE49-F238E27FC236}">
                <a16:creationId xmlns:a16="http://schemas.microsoft.com/office/drawing/2014/main" id="{995344E9-B699-49D0-AAF8-91628998072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292</a:t>
            </a:fld>
            <a:endParaRPr lang="en-US" dirty="0"/>
          </a:p>
        </p:txBody>
      </p:sp>
    </p:spTree>
    <p:extLst>
      <p:ext uri="{BB962C8B-B14F-4D97-AF65-F5344CB8AC3E}">
        <p14:creationId xmlns:p14="http://schemas.microsoft.com/office/powerpoint/2010/main" val="9142534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a:t>Клас конкретен прототип</a:t>
            </a:r>
            <a:endParaRPr lang="en-US" dirty="0"/>
          </a:p>
        </p:txBody>
      </p:sp>
      <p:sp>
        <p:nvSpPr>
          <p:cNvPr id="5" name="Text Placeholder 5"/>
          <p:cNvSpPr txBox="1">
            <a:spLocks/>
          </p:cNvSpPr>
          <p:nvPr/>
        </p:nvSpPr>
        <p:spPr>
          <a:xfrm>
            <a:off x="1295400" y="1676400"/>
            <a:ext cx="9271094" cy="424895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a:t>
            </a:r>
            <a:r>
              <a:rPr lang="en-GB" noProof="1"/>
              <a:t>ConcretePrototype</a:t>
            </a:r>
            <a:r>
              <a:rPr lang="en-GB" dirty="0"/>
              <a:t> extends Prototype </a:t>
            </a:r>
            <a:r>
              <a:rPr lang="bg-BG" dirty="0"/>
              <a:t>{</a:t>
            </a:r>
          </a:p>
          <a:p>
            <a:r>
              <a:rPr lang="en-GB" dirty="0"/>
              <a:t>  public </a:t>
            </a:r>
            <a:r>
              <a:rPr lang="en-GB" noProof="1"/>
              <a:t>ConcretePrototype(string</a:t>
            </a:r>
            <a:r>
              <a:rPr lang="en-GB" dirty="0"/>
              <a:t> id) { </a:t>
            </a:r>
          </a:p>
          <a:p>
            <a:r>
              <a:rPr lang="en-GB" dirty="0"/>
              <a:t>  	super(id); </a:t>
            </a:r>
          </a:p>
          <a:p>
            <a:r>
              <a:rPr lang="en-GB" dirty="0"/>
              <a:t>  }</a:t>
            </a:r>
          </a:p>
          <a:p>
            <a:r>
              <a:rPr lang="en-US" dirty="0"/>
              <a:t>  @Override</a:t>
            </a:r>
            <a:endParaRPr lang="bg-BG" dirty="0"/>
          </a:p>
          <a:p>
            <a:r>
              <a:rPr lang="en-GB" dirty="0"/>
              <a:t>  public Prototype clone() {</a:t>
            </a:r>
          </a:p>
          <a:p>
            <a:r>
              <a:rPr lang="en-GB" dirty="0"/>
              <a:t>    return (</a:t>
            </a:r>
            <a:r>
              <a:rPr lang="en-GB" noProof="1"/>
              <a:t>Prototype)this.clone</a:t>
            </a:r>
            <a:r>
              <a:rPr lang="en-GB" dirty="0"/>
              <a:t>(); }</a:t>
            </a:r>
          </a:p>
          <a:p>
            <a:r>
              <a:rPr lang="bg-BG" dirty="0"/>
              <a:t>}</a:t>
            </a:r>
            <a:endParaRPr lang="en-US" sz="2400" noProof="1"/>
          </a:p>
        </p:txBody>
      </p:sp>
      <p:sp>
        <p:nvSpPr>
          <p:cNvPr id="6" name="Slide Number">
            <a:extLst>
              <a:ext uri="{FF2B5EF4-FFF2-40B4-BE49-F238E27FC236}">
                <a16:creationId xmlns:a16="http://schemas.microsoft.com/office/drawing/2014/main" id="{DC93F055-EAB3-4A46-8FBB-C2CAD93DA51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293</a:t>
            </a:fld>
            <a:endParaRPr lang="en-US" dirty="0"/>
          </a:p>
        </p:txBody>
      </p:sp>
    </p:spTree>
    <p:extLst>
      <p:ext uri="{BB962C8B-B14F-4D97-AF65-F5344CB8AC3E}">
        <p14:creationId xmlns:p14="http://schemas.microsoft.com/office/powerpoint/2010/main" val="24999990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pPr>
              <a:buClr>
                <a:schemeClr val="tx1"/>
              </a:buClr>
            </a:pPr>
            <a:r>
              <a:rPr lang="bg-BG" b="1" dirty="0">
                <a:solidFill>
                  <a:schemeClr val="bg1"/>
                </a:solidFill>
              </a:rPr>
              <a:t>Разделя</a:t>
            </a:r>
            <a:r>
              <a:rPr lang="en-US" dirty="0"/>
              <a:t> </a:t>
            </a:r>
            <a:r>
              <a:rPr lang="ru-RU" dirty="0"/>
              <a:t>изграждането на сложен обект от неговото представяне</a:t>
            </a:r>
          </a:p>
          <a:p>
            <a:pPr lvl="1">
              <a:buClr>
                <a:schemeClr val="tx1"/>
              </a:buClr>
            </a:pPr>
            <a:r>
              <a:rPr lang="ru-RU" dirty="0"/>
              <a:t>Един и същ процес на изграждане може да създаде различни представяния</a:t>
            </a:r>
          </a:p>
          <a:p>
            <a:pPr>
              <a:buClr>
                <a:schemeClr val="tx1"/>
              </a:buClr>
            </a:pPr>
            <a:r>
              <a:rPr lang="ru-RU" dirty="0"/>
              <a:t>Осигурява контрол върху етапите на строителния процес</a:t>
            </a:r>
            <a:endParaRPr lang="en-US" dirty="0"/>
          </a:p>
        </p:txBody>
      </p:sp>
      <p:sp>
        <p:nvSpPr>
          <p:cNvPr id="4" name="Title 3"/>
          <p:cNvSpPr>
            <a:spLocks noGrp="1"/>
          </p:cNvSpPr>
          <p:nvPr>
            <p:ph type="title"/>
          </p:nvPr>
        </p:nvSpPr>
        <p:spPr/>
        <p:txBody>
          <a:bodyPr/>
          <a:lstStyle/>
          <a:p>
            <a:r>
              <a:rPr lang="bg-BG" dirty="0"/>
              <a:t>Модел на строител</a:t>
            </a:r>
            <a:endParaRPr lang="en-US" dirty="0"/>
          </a:p>
        </p:txBody>
      </p:sp>
      <p:sp>
        <p:nvSpPr>
          <p:cNvPr id="5" name="Slide Number">
            <a:extLst>
              <a:ext uri="{FF2B5EF4-FFF2-40B4-BE49-F238E27FC236}">
                <a16:creationId xmlns:a16="http://schemas.microsoft.com/office/drawing/2014/main" id="{10210119-8B66-42A5-8F48-04FA098E7E4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294</a:t>
            </a:fld>
            <a:endParaRPr lang="en-US" noProof="0" dirty="0"/>
          </a:p>
        </p:txBody>
      </p:sp>
    </p:spTree>
    <p:extLst>
      <p:ext uri="{BB962C8B-B14F-4D97-AF65-F5344CB8AC3E}">
        <p14:creationId xmlns:p14="http://schemas.microsoft.com/office/powerpoint/2010/main" val="8475948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1" y="1447800"/>
            <a:ext cx="2286000" cy="2286000"/>
          </a:xfrm>
          <a:prstGeom prst="rect">
            <a:avLst/>
          </a:prstGeom>
        </p:spPr>
      </p:pic>
      <p:sp>
        <p:nvSpPr>
          <p:cNvPr id="3" name="Title 2">
            <a:extLst>
              <a:ext uri="{FF2B5EF4-FFF2-40B4-BE49-F238E27FC236}">
                <a16:creationId xmlns:a16="http://schemas.microsoft.com/office/drawing/2014/main" id="{B9D7C342-6E2F-4EB2-9A27-A17EE7F48014}"/>
              </a:ext>
            </a:extLst>
          </p:cNvPr>
          <p:cNvSpPr>
            <a:spLocks noGrp="1"/>
          </p:cNvSpPr>
          <p:nvPr>
            <p:ph type="title" sz="quarter" idx="10"/>
          </p:nvPr>
        </p:nvSpPr>
        <p:spPr/>
        <p:txBody>
          <a:bodyPr/>
          <a:lstStyle/>
          <a:p>
            <a:r>
              <a:rPr lang="bg-BG" dirty="0"/>
              <a:t>Структурни модели</a:t>
            </a:r>
            <a:endParaRPr lang="en-US" dirty="0"/>
          </a:p>
        </p:txBody>
      </p:sp>
    </p:spTree>
    <p:extLst>
      <p:ext uri="{BB962C8B-B14F-4D97-AF65-F5344CB8AC3E}">
        <p14:creationId xmlns:p14="http://schemas.microsoft.com/office/powerpoint/2010/main" val="11196095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66560" y="1121144"/>
            <a:ext cx="10049240" cy="5276048"/>
          </a:xfrm>
        </p:spPr>
        <p:txBody>
          <a:bodyPr/>
          <a:lstStyle/>
          <a:p>
            <a:pPr marL="457200" indent="-457200">
              <a:lnSpc>
                <a:spcPct val="100000"/>
              </a:lnSpc>
              <a:buClr>
                <a:srgbClr val="234465"/>
              </a:buClr>
            </a:pPr>
            <a:r>
              <a:rPr lang="bg-BG" dirty="0"/>
              <a:t>Опишете начин аза сглобяване на </a:t>
            </a:r>
            <a:r>
              <a:rPr lang="bg-BG" b="1" dirty="0">
                <a:solidFill>
                  <a:schemeClr val="bg1"/>
                </a:solidFill>
              </a:rPr>
              <a:t>обекти </a:t>
            </a:r>
            <a:r>
              <a:rPr lang="en-US" dirty="0"/>
              <a:t> </a:t>
            </a:r>
            <a:r>
              <a:rPr lang="bg-BG" dirty="0"/>
              <a:t>за реализиране на </a:t>
            </a:r>
            <a:r>
              <a:rPr lang="bg-BG" b="1" dirty="0">
                <a:solidFill>
                  <a:schemeClr val="bg1"/>
                </a:solidFill>
              </a:rPr>
              <a:t>нова функционалност</a:t>
            </a:r>
            <a:endParaRPr lang="en-US" b="1" dirty="0">
              <a:solidFill>
                <a:schemeClr val="bg1"/>
              </a:solidFill>
            </a:endParaRPr>
          </a:p>
          <a:p>
            <a:pPr marL="457200" indent="-457200">
              <a:lnSpc>
                <a:spcPct val="100000"/>
              </a:lnSpc>
              <a:buClr>
                <a:srgbClr val="234465"/>
              </a:buClr>
            </a:pPr>
            <a:r>
              <a:rPr lang="ru-RU" dirty="0"/>
              <a:t>Улеснете дизайна, като идентифицирате прост начин за реализиране на </a:t>
            </a:r>
            <a:r>
              <a:rPr lang="bg-BG" b="1" dirty="0">
                <a:solidFill>
                  <a:schemeClr val="bg1"/>
                </a:solidFill>
              </a:rPr>
              <a:t>връзката</a:t>
            </a:r>
            <a:r>
              <a:rPr lang="en-US" dirty="0"/>
              <a:t> </a:t>
            </a:r>
            <a:r>
              <a:rPr lang="bg-BG" dirty="0"/>
              <a:t>между обектите</a:t>
            </a:r>
            <a:endParaRPr lang="en-US" dirty="0"/>
          </a:p>
          <a:p>
            <a:pPr marL="457200" indent="-457200">
              <a:lnSpc>
                <a:spcPct val="100000"/>
              </a:lnSpc>
              <a:buClr>
                <a:srgbClr val="234465"/>
              </a:buClr>
            </a:pPr>
            <a:r>
              <a:rPr lang="bg-BG" dirty="0"/>
              <a:t>Всичко за композицията на класове и обекти</a:t>
            </a:r>
            <a:endParaRPr lang="en-US" dirty="0"/>
          </a:p>
          <a:p>
            <a:pPr marL="990266" lvl="1" indent="-457200">
              <a:lnSpc>
                <a:spcPct val="100000"/>
              </a:lnSpc>
              <a:buClr>
                <a:srgbClr val="234465"/>
              </a:buClr>
            </a:pPr>
            <a:r>
              <a:rPr lang="bg-BG" b="1" dirty="0">
                <a:solidFill>
                  <a:schemeClr val="bg1"/>
                </a:solidFill>
              </a:rPr>
              <a:t>Наследяване </a:t>
            </a:r>
            <a:r>
              <a:rPr lang="en-US" dirty="0"/>
              <a:t> </a:t>
            </a:r>
            <a:r>
              <a:rPr lang="bg-BG" dirty="0"/>
              <a:t>за композиране на интерфейси</a:t>
            </a:r>
            <a:endParaRPr lang="en-US" dirty="0"/>
          </a:p>
          <a:p>
            <a:pPr marL="990266" lvl="1" indent="-457200">
              <a:lnSpc>
                <a:spcPct val="100000"/>
              </a:lnSpc>
              <a:buClr>
                <a:srgbClr val="234465"/>
              </a:buClr>
            </a:pPr>
            <a:r>
              <a:rPr lang="bg-BG" dirty="0"/>
              <a:t>Начини за композиране на обекти за получаване на  </a:t>
            </a:r>
            <a:r>
              <a:rPr lang="bg-BG" b="1" dirty="0">
                <a:solidFill>
                  <a:schemeClr val="bg1"/>
                </a:solidFill>
              </a:rPr>
              <a:t>новафункционалност</a:t>
            </a:r>
            <a:endParaRPr lang="en-US" b="1" dirty="0">
              <a:solidFill>
                <a:schemeClr val="bg1"/>
              </a:solidFill>
            </a:endParaRPr>
          </a:p>
        </p:txBody>
      </p:sp>
      <p:sp>
        <p:nvSpPr>
          <p:cNvPr id="4" name="Title 3"/>
          <p:cNvSpPr>
            <a:spLocks noGrp="1"/>
          </p:cNvSpPr>
          <p:nvPr>
            <p:ph type="title"/>
          </p:nvPr>
        </p:nvSpPr>
        <p:spPr/>
        <p:txBody>
          <a:bodyPr>
            <a:normAutofit/>
          </a:bodyPr>
          <a:lstStyle/>
          <a:p>
            <a:r>
              <a:rPr lang="bg-BG" dirty="0"/>
              <a:t>Цели</a:t>
            </a:r>
            <a:endParaRPr lang="en-US" dirty="0"/>
          </a:p>
        </p:txBody>
      </p:sp>
      <p:sp>
        <p:nvSpPr>
          <p:cNvPr id="6" name="Slide Number">
            <a:extLst>
              <a:ext uri="{FF2B5EF4-FFF2-40B4-BE49-F238E27FC236}">
                <a16:creationId xmlns:a16="http://schemas.microsoft.com/office/drawing/2014/main" id="{BBFA470B-D6AB-4C26-AE98-43D69BA28A3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296</a:t>
            </a:fld>
            <a:endParaRPr lang="en-US" dirty="0"/>
          </a:p>
        </p:txBody>
      </p:sp>
    </p:spTree>
    <p:extLst>
      <p:ext uri="{BB962C8B-B14F-4D97-AF65-F5344CB8AC3E}">
        <p14:creationId xmlns:p14="http://schemas.microsoft.com/office/powerpoint/2010/main" val="26448694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r>
              <a:rPr lang="bg-BG" dirty="0"/>
              <a:t>Предоставя </a:t>
            </a:r>
            <a:r>
              <a:rPr lang="bg-BG" b="1" dirty="0">
                <a:solidFill>
                  <a:schemeClr val="bg1"/>
                </a:solidFill>
              </a:rPr>
              <a:t>унифициран интерфейс </a:t>
            </a:r>
            <a:r>
              <a:rPr lang="bg-BG" dirty="0"/>
              <a:t>към набор от интерфейси в подсистемата</a:t>
            </a:r>
            <a:endParaRPr lang="en-GB" dirty="0"/>
          </a:p>
          <a:p>
            <a:r>
              <a:rPr lang="bg-BG" dirty="0"/>
              <a:t>Дефинира</a:t>
            </a:r>
            <a:r>
              <a:rPr lang="en-GB" dirty="0"/>
              <a:t> </a:t>
            </a:r>
            <a:r>
              <a:rPr lang="bg-BG" b="1" dirty="0">
                <a:solidFill>
                  <a:schemeClr val="bg1"/>
                </a:solidFill>
              </a:rPr>
              <a:t>интерфейс от по-високо ниво </a:t>
            </a:r>
            <a:r>
              <a:rPr lang="bg-BG" dirty="0"/>
              <a:t>който прави подсистемата по-лесна за използване</a:t>
            </a:r>
            <a:endParaRPr lang="en-GB" dirty="0"/>
          </a:p>
        </p:txBody>
      </p:sp>
      <p:sp>
        <p:nvSpPr>
          <p:cNvPr id="4" name="Title 3"/>
          <p:cNvSpPr>
            <a:spLocks noGrp="1"/>
          </p:cNvSpPr>
          <p:nvPr>
            <p:ph type="title"/>
          </p:nvPr>
        </p:nvSpPr>
        <p:spPr/>
        <p:txBody>
          <a:bodyPr/>
          <a:lstStyle/>
          <a:p>
            <a:r>
              <a:rPr lang="bg-BG" dirty="0"/>
              <a:t>Фасаден модел</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3512936"/>
            <a:ext cx="4038600" cy="2890787"/>
          </a:xfrm>
          <a:prstGeom prst="rect">
            <a:avLst/>
          </a:prstGeom>
        </p:spPr>
      </p:pic>
      <p:sp>
        <p:nvSpPr>
          <p:cNvPr id="6" name="Slide Number">
            <a:extLst>
              <a:ext uri="{FF2B5EF4-FFF2-40B4-BE49-F238E27FC236}">
                <a16:creationId xmlns:a16="http://schemas.microsoft.com/office/drawing/2014/main" id="{75477BBF-6498-4AE8-A144-2CB6F16B592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297</a:t>
            </a:fld>
            <a:endParaRPr lang="en-US" noProof="0" dirty="0"/>
          </a:p>
        </p:txBody>
      </p:sp>
    </p:spTree>
    <p:extLst>
      <p:ext uri="{BB962C8B-B14F-4D97-AF65-F5344CB8AC3E}">
        <p14:creationId xmlns:p14="http://schemas.microsoft.com/office/powerpoint/2010/main" val="863874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a:t>Фасаден клас(1)</a:t>
            </a:r>
            <a:endParaRPr lang="en-US" dirty="0"/>
          </a:p>
        </p:txBody>
      </p:sp>
      <p:sp>
        <p:nvSpPr>
          <p:cNvPr id="5" name="Text Placeholder 5"/>
          <p:cNvSpPr txBox="1">
            <a:spLocks/>
          </p:cNvSpPr>
          <p:nvPr/>
        </p:nvSpPr>
        <p:spPr>
          <a:xfrm>
            <a:off x="3092427" y="1752600"/>
            <a:ext cx="6007147" cy="424895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Facade</a:t>
            </a:r>
            <a:r>
              <a:rPr lang="en-US" dirty="0"/>
              <a:t> {</a:t>
            </a:r>
            <a:endParaRPr lang="bg-BG" dirty="0"/>
          </a:p>
          <a:p>
            <a:r>
              <a:rPr lang="en-GB" dirty="0"/>
              <a:t>  private </a:t>
            </a:r>
            <a:r>
              <a:rPr lang="en-GB" noProof="1"/>
              <a:t>SubSystemOne</a:t>
            </a:r>
            <a:r>
              <a:rPr lang="en-GB" dirty="0"/>
              <a:t> one;</a:t>
            </a:r>
          </a:p>
          <a:p>
            <a:r>
              <a:rPr lang="en-GB" dirty="0"/>
              <a:t>  private </a:t>
            </a:r>
            <a:r>
              <a:rPr lang="en-GB" noProof="1"/>
              <a:t>SubSystemTwo</a:t>
            </a:r>
            <a:r>
              <a:rPr lang="en-GB" dirty="0"/>
              <a:t> two;</a:t>
            </a:r>
          </a:p>
          <a:p>
            <a:endParaRPr lang="en-GB" dirty="0"/>
          </a:p>
          <a:p>
            <a:r>
              <a:rPr lang="en-GB" dirty="0"/>
              <a:t>  public Facade()</a:t>
            </a:r>
            <a:r>
              <a:rPr lang="en-US" dirty="0"/>
              <a:t> {</a:t>
            </a:r>
            <a:endParaRPr lang="bg-BG" dirty="0"/>
          </a:p>
          <a:p>
            <a:r>
              <a:rPr lang="en-GB" dirty="0"/>
              <a:t>    one = new </a:t>
            </a:r>
            <a:r>
              <a:rPr lang="en-GB" noProof="1"/>
              <a:t>SubSystemOne</a:t>
            </a:r>
            <a:r>
              <a:rPr lang="en-GB" dirty="0"/>
              <a:t>();</a:t>
            </a:r>
          </a:p>
          <a:p>
            <a:r>
              <a:rPr lang="en-GB" dirty="0"/>
              <a:t>    two = new </a:t>
            </a:r>
            <a:r>
              <a:rPr lang="en-GB" noProof="1"/>
              <a:t>SubSystemTwo</a:t>
            </a:r>
            <a:r>
              <a:rPr lang="en-GB" dirty="0"/>
              <a:t>();</a:t>
            </a:r>
            <a:endParaRPr lang="en-US" dirty="0"/>
          </a:p>
          <a:p>
            <a:r>
              <a:rPr lang="en-US" dirty="0"/>
              <a:t>  }</a:t>
            </a:r>
            <a:endParaRPr lang="bg-BG" dirty="0"/>
          </a:p>
        </p:txBody>
      </p:sp>
      <p:sp>
        <p:nvSpPr>
          <p:cNvPr id="6" name="Slide Number">
            <a:extLst>
              <a:ext uri="{FF2B5EF4-FFF2-40B4-BE49-F238E27FC236}">
                <a16:creationId xmlns:a16="http://schemas.microsoft.com/office/drawing/2014/main" id="{DDCDA4F6-D9F8-4B3D-9EF1-DA0A45F85C1D}"/>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298</a:t>
            </a:fld>
            <a:endParaRPr lang="en-US" dirty="0"/>
          </a:p>
        </p:txBody>
      </p:sp>
    </p:spTree>
    <p:extLst>
      <p:ext uri="{BB962C8B-B14F-4D97-AF65-F5344CB8AC3E}">
        <p14:creationId xmlns:p14="http://schemas.microsoft.com/office/powerpoint/2010/main" val="10801824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6000" y="189000"/>
            <a:ext cx="9715594" cy="882654"/>
          </a:xfrm>
        </p:spPr>
        <p:txBody>
          <a:bodyPr/>
          <a:lstStyle/>
          <a:p>
            <a:r>
              <a:rPr lang="bg-BG" dirty="0"/>
              <a:t>Фасаден клас</a:t>
            </a:r>
            <a:r>
              <a:rPr lang="en-US" dirty="0"/>
              <a:t>(2)</a:t>
            </a:r>
          </a:p>
        </p:txBody>
      </p:sp>
      <p:sp>
        <p:nvSpPr>
          <p:cNvPr id="5" name="Text Placeholder 5"/>
          <p:cNvSpPr txBox="1">
            <a:spLocks/>
          </p:cNvSpPr>
          <p:nvPr/>
        </p:nvSpPr>
        <p:spPr>
          <a:xfrm>
            <a:off x="2209801" y="1625147"/>
            <a:ext cx="8235061" cy="47720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  public void </a:t>
            </a:r>
            <a:r>
              <a:rPr lang="en-GB" noProof="1"/>
              <a:t>MethodA</a:t>
            </a:r>
            <a:r>
              <a:rPr lang="en-GB" dirty="0"/>
              <a:t>()</a:t>
            </a:r>
            <a:r>
              <a:rPr lang="en-US" dirty="0"/>
              <a:t> {</a:t>
            </a:r>
            <a:endParaRPr lang="bg-BG" dirty="0"/>
          </a:p>
          <a:p>
            <a:r>
              <a:rPr lang="en-GB" dirty="0"/>
              <a:t>    </a:t>
            </a:r>
            <a:r>
              <a:rPr lang="en-GB" noProof="1"/>
              <a:t>System.out.println</a:t>
            </a:r>
            <a:r>
              <a:rPr lang="en-GB" dirty="0"/>
              <a:t>("\</a:t>
            </a:r>
            <a:r>
              <a:rPr lang="en-GB" noProof="1"/>
              <a:t>nMethodA</a:t>
            </a:r>
            <a:r>
              <a:rPr lang="en-GB" dirty="0"/>
              <a:t>() ---- ");</a:t>
            </a:r>
          </a:p>
          <a:p>
            <a:r>
              <a:rPr lang="en-GB" dirty="0"/>
              <a:t>    </a:t>
            </a:r>
            <a:r>
              <a:rPr lang="en-GB" noProof="1"/>
              <a:t>one.MethodOne</a:t>
            </a:r>
            <a:r>
              <a:rPr lang="en-GB" dirty="0"/>
              <a:t>();</a:t>
            </a:r>
          </a:p>
          <a:p>
            <a:r>
              <a:rPr lang="en-GB" dirty="0"/>
              <a:t>    </a:t>
            </a:r>
            <a:r>
              <a:rPr lang="en-GB" noProof="1"/>
              <a:t>two.MethodTwo</a:t>
            </a:r>
            <a:r>
              <a:rPr lang="en-GB" dirty="0"/>
              <a:t>();</a:t>
            </a:r>
            <a:r>
              <a:rPr lang="en-US" dirty="0"/>
              <a:t> }</a:t>
            </a:r>
          </a:p>
          <a:p>
            <a:endParaRPr lang="bg-BG" dirty="0"/>
          </a:p>
          <a:p>
            <a:r>
              <a:rPr lang="en-GB" dirty="0"/>
              <a:t>  public void </a:t>
            </a:r>
            <a:r>
              <a:rPr lang="en-GB" noProof="1"/>
              <a:t>MethodB</a:t>
            </a:r>
            <a:r>
              <a:rPr lang="en-GB" dirty="0"/>
              <a:t>()</a:t>
            </a:r>
            <a:r>
              <a:rPr lang="en-US" dirty="0"/>
              <a:t> {</a:t>
            </a:r>
            <a:endParaRPr lang="bg-BG" dirty="0"/>
          </a:p>
          <a:p>
            <a:r>
              <a:rPr lang="en-GB" dirty="0"/>
              <a:t>    </a:t>
            </a:r>
            <a:r>
              <a:rPr lang="en-GB" noProof="1"/>
              <a:t>System.out.println</a:t>
            </a:r>
            <a:r>
              <a:rPr lang="en-GB" dirty="0"/>
              <a:t>("\</a:t>
            </a:r>
            <a:r>
              <a:rPr lang="en-GB" noProof="1"/>
              <a:t>nMethodB</a:t>
            </a:r>
            <a:r>
              <a:rPr lang="en-GB" dirty="0"/>
              <a:t>() ---- ");</a:t>
            </a:r>
          </a:p>
          <a:p>
            <a:r>
              <a:rPr lang="en-GB" dirty="0"/>
              <a:t>    </a:t>
            </a:r>
            <a:r>
              <a:rPr lang="en-GB" noProof="1"/>
              <a:t>two.MethodTwo</a:t>
            </a:r>
            <a:r>
              <a:rPr lang="en-GB" dirty="0"/>
              <a:t>();</a:t>
            </a:r>
            <a:r>
              <a:rPr lang="en-US" dirty="0"/>
              <a:t> }</a:t>
            </a:r>
          </a:p>
          <a:p>
            <a:r>
              <a:rPr lang="en-US" dirty="0"/>
              <a:t>}</a:t>
            </a:r>
            <a:endParaRPr lang="en-US" noProof="1"/>
          </a:p>
        </p:txBody>
      </p:sp>
      <p:sp>
        <p:nvSpPr>
          <p:cNvPr id="6" name="Slide Number">
            <a:extLst>
              <a:ext uri="{FF2B5EF4-FFF2-40B4-BE49-F238E27FC236}">
                <a16:creationId xmlns:a16="http://schemas.microsoft.com/office/drawing/2014/main" id="{234CF390-0898-48EE-88A3-6F5416BE97B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299</a:t>
            </a:fld>
            <a:endParaRPr lang="en-US" dirty="0"/>
          </a:p>
        </p:txBody>
      </p:sp>
    </p:spTree>
    <p:extLst>
      <p:ext uri="{BB962C8B-B14F-4D97-AF65-F5344CB8AC3E}">
        <p14:creationId xmlns:p14="http://schemas.microsoft.com/office/powerpoint/2010/main" val="13004256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8086E1E4-2C6E-4075-B19C-62F5C7496AF0}"/>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rot="10800000">
            <a:off x="5020022" y="1468127"/>
            <a:ext cx="2151956" cy="2151956"/>
          </a:xfrm>
          <a:prstGeom prst="rect">
            <a:avLst/>
          </a:prstGeom>
        </p:spPr>
      </p:pic>
      <p:sp>
        <p:nvSpPr>
          <p:cNvPr id="3" name="Title 2">
            <a:extLst>
              <a:ext uri="{FF2B5EF4-FFF2-40B4-BE49-F238E27FC236}">
                <a16:creationId xmlns:a16="http://schemas.microsoft.com/office/drawing/2014/main" id="{448E008A-CA25-4996-B1ED-374A10E7ACCC}"/>
              </a:ext>
            </a:extLst>
          </p:cNvPr>
          <p:cNvSpPr>
            <a:spLocks noGrp="1"/>
          </p:cNvSpPr>
          <p:nvPr>
            <p:ph type="title" sz="quarter" idx="10"/>
          </p:nvPr>
        </p:nvSpPr>
        <p:spPr/>
        <p:txBody>
          <a:bodyPr/>
          <a:lstStyle/>
          <a:p>
            <a:r>
              <a:rPr lang="bg-BG" dirty="0"/>
              <a:t>Архитектура на проекта</a:t>
            </a:r>
            <a:endParaRPr lang="en-US" dirty="0"/>
          </a:p>
        </p:txBody>
      </p:sp>
    </p:spTree>
    <p:extLst>
      <p:ext uri="{BB962C8B-B14F-4D97-AF65-F5344CB8AC3E}">
        <p14:creationId xmlns:p14="http://schemas.microsoft.com/office/powerpoint/2010/main" val="1106406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a:xfrm>
            <a:off x="2051421" y="1119820"/>
            <a:ext cx="9129579" cy="5546589"/>
          </a:xfrm>
        </p:spPr>
        <p:txBody>
          <a:bodyPr>
            <a:normAutofit/>
          </a:bodyPr>
          <a:lstStyle/>
          <a:p>
            <a:r>
              <a:rPr lang="bg-BG" sz="3400" dirty="0"/>
              <a:t>Процес на обвиване на код и данните в едно цяло</a:t>
            </a:r>
            <a:endParaRPr lang="en-US" sz="3400" dirty="0"/>
          </a:p>
          <a:p>
            <a:r>
              <a:rPr lang="bg-BG" sz="3400" dirty="0"/>
              <a:t>Гъвкавост иразширяемост на кода</a:t>
            </a:r>
            <a:endParaRPr lang="en-US" sz="3400" dirty="0"/>
          </a:p>
          <a:p>
            <a:r>
              <a:rPr lang="bg-BG" sz="3400" dirty="0"/>
              <a:t>Намалява сложността</a:t>
            </a:r>
            <a:endParaRPr lang="en-US" sz="3400" b="1" dirty="0">
              <a:solidFill>
                <a:schemeClr val="bg1"/>
              </a:solidFill>
            </a:endParaRPr>
          </a:p>
          <a:p>
            <a:r>
              <a:rPr lang="bg-BG" sz="3400" dirty="0"/>
              <a:t>Структорните промени остават </a:t>
            </a:r>
            <a:r>
              <a:rPr lang="bg-BG" sz="3400" b="1" dirty="0">
                <a:solidFill>
                  <a:schemeClr val="bg1"/>
                </a:solidFill>
              </a:rPr>
              <a:t>локални</a:t>
            </a:r>
            <a:endParaRPr lang="en-US" sz="3400" b="1" dirty="0">
              <a:solidFill>
                <a:schemeClr val="bg1"/>
              </a:solidFill>
            </a:endParaRPr>
          </a:p>
          <a:p>
            <a:r>
              <a:rPr lang="bg-BG" sz="3400" dirty="0"/>
              <a:t>Позволява</a:t>
            </a:r>
            <a:r>
              <a:rPr lang="en-US" sz="3400" dirty="0">
                <a:solidFill>
                  <a:schemeClr val="tx1">
                    <a:lumMod val="40000"/>
                    <a:lumOff val="60000"/>
                  </a:schemeClr>
                </a:solidFill>
              </a:rPr>
              <a:t> </a:t>
            </a:r>
            <a:r>
              <a:rPr lang="bg-BG" sz="3400" b="1" dirty="0">
                <a:solidFill>
                  <a:schemeClr val="bg1"/>
                </a:solidFill>
              </a:rPr>
              <a:t>валидирани</a:t>
            </a:r>
            <a:r>
              <a:rPr lang="en-US" sz="3400" dirty="0">
                <a:solidFill>
                  <a:schemeClr val="tx2">
                    <a:lumMod val="75000"/>
                  </a:schemeClr>
                </a:solidFill>
              </a:rPr>
              <a:t> </a:t>
            </a:r>
            <a:r>
              <a:rPr lang="bg-BG" sz="3400" dirty="0"/>
              <a:t>и</a:t>
            </a:r>
            <a:r>
              <a:rPr lang="en-US" sz="3400" dirty="0">
                <a:solidFill>
                  <a:schemeClr val="tx2">
                    <a:lumMod val="75000"/>
                  </a:schemeClr>
                </a:solidFill>
              </a:rPr>
              <a:t> </a:t>
            </a:r>
            <a:r>
              <a:rPr lang="bg-BG" sz="3400" b="1" dirty="0">
                <a:solidFill>
                  <a:schemeClr val="bg1"/>
                </a:solidFill>
              </a:rPr>
              <a:t>обвързване на данни</a:t>
            </a:r>
          </a:p>
        </p:txBody>
      </p:sp>
      <p:sp>
        <p:nvSpPr>
          <p:cNvPr id="804866" name="Rectangle 2"/>
          <p:cNvSpPr>
            <a:spLocks noGrp="1" noChangeArrowheads="1"/>
          </p:cNvSpPr>
          <p:nvPr>
            <p:ph type="title"/>
          </p:nvPr>
        </p:nvSpPr>
        <p:spPr/>
        <p:txBody>
          <a:bodyPr/>
          <a:lstStyle/>
          <a:p>
            <a:r>
              <a:rPr lang="bg-BG" dirty="0"/>
              <a:t>Енкапсулация</a:t>
            </a:r>
          </a:p>
        </p:txBody>
      </p:sp>
      <p:sp>
        <p:nvSpPr>
          <p:cNvPr id="5" name="Slide Number">
            <a:extLst>
              <a:ext uri="{FF2B5EF4-FFF2-40B4-BE49-F238E27FC236}">
                <a16:creationId xmlns:a16="http://schemas.microsoft.com/office/drawing/2014/main" id="{28E99011-2484-4BB3-A46A-9D72FD5FB86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a:t>
            </a:fld>
            <a:endParaRPr lang="en-US" dirty="0"/>
          </a:p>
        </p:txBody>
      </p:sp>
    </p:spTree>
    <p:extLst>
      <p:ext uri="{BB962C8B-B14F-4D97-AF65-F5344CB8AC3E}">
        <p14:creationId xmlns:p14="http://schemas.microsoft.com/office/powerpoint/2010/main" val="2916303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8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486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486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48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a:t>Субсистевен клас</a:t>
            </a:r>
            <a:endParaRPr lang="en-US" dirty="0"/>
          </a:p>
        </p:txBody>
      </p:sp>
      <p:sp>
        <p:nvSpPr>
          <p:cNvPr id="5" name="Text Placeholder 5"/>
          <p:cNvSpPr txBox="1">
            <a:spLocks/>
          </p:cNvSpPr>
          <p:nvPr/>
        </p:nvSpPr>
        <p:spPr>
          <a:xfrm>
            <a:off x="1066800" y="1432708"/>
            <a:ext cx="9207547" cy="215658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a:t>
            </a:r>
            <a:r>
              <a:rPr lang="en-GB" noProof="1"/>
              <a:t>SubSystemOne</a:t>
            </a:r>
            <a:r>
              <a:rPr lang="en-US" dirty="0"/>
              <a:t> {</a:t>
            </a:r>
            <a:endParaRPr lang="bg-BG" dirty="0"/>
          </a:p>
          <a:p>
            <a:r>
              <a:rPr lang="en-GB" dirty="0"/>
              <a:t>  public void </a:t>
            </a:r>
            <a:r>
              <a:rPr lang="en-GB" noProof="1"/>
              <a:t>MethodOne</a:t>
            </a:r>
            <a:r>
              <a:rPr lang="en-GB" dirty="0"/>
              <a:t>() {</a:t>
            </a:r>
            <a:endParaRPr lang="bg-BG" dirty="0"/>
          </a:p>
          <a:p>
            <a:r>
              <a:rPr lang="en-GB" dirty="0"/>
              <a:t>    </a:t>
            </a:r>
            <a:r>
              <a:rPr lang="en-GB" noProof="1"/>
              <a:t>System.out.println</a:t>
            </a:r>
            <a:r>
              <a:rPr lang="en-GB" dirty="0"/>
              <a:t>(" </a:t>
            </a:r>
            <a:r>
              <a:rPr lang="en-GB" noProof="1"/>
              <a:t>SubSystemOne</a:t>
            </a:r>
            <a:r>
              <a:rPr lang="en-GB" dirty="0"/>
              <a:t> Method"); }</a:t>
            </a:r>
            <a:endParaRPr lang="en-US" dirty="0"/>
          </a:p>
          <a:p>
            <a:r>
              <a:rPr lang="en-US" dirty="0"/>
              <a:t>}</a:t>
            </a:r>
            <a:endParaRPr lang="en-US" sz="1800" noProof="1"/>
          </a:p>
        </p:txBody>
      </p:sp>
      <p:sp>
        <p:nvSpPr>
          <p:cNvPr id="6" name="Text Placeholder 5"/>
          <p:cNvSpPr txBox="1">
            <a:spLocks/>
          </p:cNvSpPr>
          <p:nvPr/>
        </p:nvSpPr>
        <p:spPr>
          <a:xfrm>
            <a:off x="1066800" y="4038601"/>
            <a:ext cx="9207547" cy="2156589"/>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a:t>
            </a:r>
            <a:r>
              <a:rPr lang="en-GB" noProof="1"/>
              <a:t>SubSystemTwo </a:t>
            </a:r>
            <a:r>
              <a:rPr lang="en-US" dirty="0"/>
              <a:t>{</a:t>
            </a:r>
            <a:endParaRPr lang="bg-BG" dirty="0"/>
          </a:p>
          <a:p>
            <a:r>
              <a:rPr lang="en-GB" dirty="0"/>
              <a:t>  public void </a:t>
            </a:r>
            <a:r>
              <a:rPr lang="en-GB" noProof="1"/>
              <a:t>MethodTwo</a:t>
            </a:r>
            <a:r>
              <a:rPr lang="en-GB" dirty="0"/>
              <a:t>() {</a:t>
            </a:r>
            <a:endParaRPr lang="bg-BG" dirty="0"/>
          </a:p>
          <a:p>
            <a:r>
              <a:rPr lang="en-GB" dirty="0"/>
              <a:t>    </a:t>
            </a:r>
            <a:r>
              <a:rPr lang="en-GB" noProof="1"/>
              <a:t>System.out.println</a:t>
            </a:r>
            <a:r>
              <a:rPr lang="en-GB" dirty="0"/>
              <a:t>(" </a:t>
            </a:r>
            <a:r>
              <a:rPr lang="en-GB" noProof="1"/>
              <a:t>SubSystemTwo</a:t>
            </a:r>
            <a:r>
              <a:rPr lang="en-GB" dirty="0"/>
              <a:t> Method"); }</a:t>
            </a:r>
            <a:endParaRPr lang="en-US" dirty="0"/>
          </a:p>
          <a:p>
            <a:r>
              <a:rPr lang="en-US" dirty="0"/>
              <a:t>}</a:t>
            </a:r>
            <a:endParaRPr lang="en-US" sz="1800" noProof="1"/>
          </a:p>
        </p:txBody>
      </p:sp>
      <p:sp>
        <p:nvSpPr>
          <p:cNvPr id="7" name="Slide Number">
            <a:extLst>
              <a:ext uri="{FF2B5EF4-FFF2-40B4-BE49-F238E27FC236}">
                <a16:creationId xmlns:a16="http://schemas.microsoft.com/office/drawing/2014/main" id="{831D146D-823E-400F-81F5-557585DBD78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300</a:t>
            </a:fld>
            <a:endParaRPr lang="en-US" dirty="0"/>
          </a:p>
        </p:txBody>
      </p:sp>
    </p:spTree>
    <p:extLst>
      <p:ext uri="{BB962C8B-B14F-4D97-AF65-F5344CB8AC3E}">
        <p14:creationId xmlns:p14="http://schemas.microsoft.com/office/powerpoint/2010/main" val="25100585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normAutofit lnSpcReduction="10000"/>
          </a:bodyPr>
          <a:lstStyle/>
          <a:p>
            <a:r>
              <a:rPr lang="bg-BG" dirty="0"/>
              <a:t>Позволава </a:t>
            </a:r>
            <a:r>
              <a:rPr lang="bg-BG" b="1" dirty="0">
                <a:solidFill>
                  <a:schemeClr val="bg1"/>
                </a:solidFill>
              </a:rPr>
              <a:t>комбиниране</a:t>
            </a:r>
            <a:r>
              <a:rPr lang="en-GB" dirty="0"/>
              <a:t> </a:t>
            </a:r>
            <a:r>
              <a:rPr lang="bg-BG" dirty="0"/>
              <a:t>на различни обекти в дървовидни структори</a:t>
            </a:r>
            <a:endParaRPr lang="en-GB" dirty="0"/>
          </a:p>
          <a:p>
            <a:r>
              <a:rPr lang="bg-BG" dirty="0"/>
              <a:t>Дава възможност за третиране на </a:t>
            </a:r>
          </a:p>
          <a:p>
            <a:pPr marL="0" indent="0">
              <a:buNone/>
            </a:pPr>
            <a:r>
              <a:rPr lang="bg-BG" b="1" dirty="0">
                <a:solidFill>
                  <a:schemeClr val="bg1"/>
                </a:solidFill>
              </a:rPr>
              <a:t>същия обект</a:t>
            </a:r>
            <a:endParaRPr lang="en-GB" b="1" dirty="0">
              <a:solidFill>
                <a:schemeClr val="bg1"/>
              </a:solidFill>
            </a:endParaRPr>
          </a:p>
          <a:p>
            <a:r>
              <a:rPr lang="bg-BG" dirty="0"/>
              <a:t>Използва се когато</a:t>
            </a:r>
            <a:endParaRPr lang="en-GB" dirty="0"/>
          </a:p>
          <a:p>
            <a:pPr lvl="1"/>
            <a:r>
              <a:rPr lang="bg-BG" dirty="0"/>
              <a:t>Имате различни обекти</a:t>
            </a:r>
            <a:r>
              <a:rPr lang="en-US" dirty="0"/>
              <a:t>, </a:t>
            </a:r>
            <a:r>
              <a:rPr lang="bg-BG" dirty="0"/>
              <a:t>които искате </a:t>
            </a:r>
          </a:p>
          <a:p>
            <a:pPr marL="442912" lvl="1" indent="0">
              <a:buNone/>
            </a:pPr>
            <a:r>
              <a:rPr lang="bg-BG" dirty="0"/>
              <a:t>да </a:t>
            </a:r>
            <a:r>
              <a:rPr lang="bg-BG" b="1" dirty="0">
                <a:solidFill>
                  <a:schemeClr val="bg1"/>
                </a:solidFill>
              </a:rPr>
              <a:t>третирате по същия начин</a:t>
            </a:r>
            <a:endParaRPr lang="en-GB" b="1" dirty="0">
              <a:solidFill>
                <a:schemeClr val="bg1"/>
              </a:solidFill>
            </a:endParaRPr>
          </a:p>
          <a:p>
            <a:pPr lvl="1"/>
            <a:r>
              <a:rPr lang="bg-BG" dirty="0"/>
              <a:t>Искате да представите </a:t>
            </a:r>
            <a:r>
              <a:rPr lang="bg-BG" b="1" dirty="0">
                <a:solidFill>
                  <a:schemeClr val="bg1"/>
                </a:solidFill>
              </a:rPr>
              <a:t>йерархия </a:t>
            </a:r>
            <a:br>
              <a:rPr lang="en-GB" dirty="0"/>
            </a:br>
            <a:r>
              <a:rPr lang="bg-BG" dirty="0"/>
              <a:t>на обекта</a:t>
            </a:r>
            <a:endParaRPr lang="en-GB" dirty="0"/>
          </a:p>
        </p:txBody>
      </p:sp>
      <p:sp>
        <p:nvSpPr>
          <p:cNvPr id="4" name="Title 3"/>
          <p:cNvSpPr>
            <a:spLocks noGrp="1"/>
          </p:cNvSpPr>
          <p:nvPr>
            <p:ph type="title"/>
          </p:nvPr>
        </p:nvSpPr>
        <p:spPr/>
        <p:txBody>
          <a:bodyPr/>
          <a:lstStyle/>
          <a:p>
            <a:r>
              <a:rPr lang="bg-BG" dirty="0"/>
              <a:t>Композитен модел</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746" y="2200117"/>
            <a:ext cx="4276725" cy="3095625"/>
          </a:xfrm>
          <a:prstGeom prst="rect">
            <a:avLst/>
          </a:prstGeom>
        </p:spPr>
      </p:pic>
      <p:sp>
        <p:nvSpPr>
          <p:cNvPr id="7" name="Slide Number">
            <a:extLst>
              <a:ext uri="{FF2B5EF4-FFF2-40B4-BE49-F238E27FC236}">
                <a16:creationId xmlns:a16="http://schemas.microsoft.com/office/drawing/2014/main" id="{6532DE72-E2A6-49FB-9C18-80DA94E4E4A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301</a:t>
            </a:fld>
            <a:endParaRPr lang="en-US" noProof="0" dirty="0"/>
          </a:p>
        </p:txBody>
      </p:sp>
    </p:spTree>
    <p:extLst>
      <p:ext uri="{BB962C8B-B14F-4D97-AF65-F5344CB8AC3E}">
        <p14:creationId xmlns:p14="http://schemas.microsoft.com/office/powerpoint/2010/main" val="41579426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a:t>Абстрактният клас на компонента</a:t>
            </a:r>
            <a:endParaRPr lang="en-US" dirty="0"/>
          </a:p>
        </p:txBody>
      </p:sp>
      <p:sp>
        <p:nvSpPr>
          <p:cNvPr id="5" name="Text Placeholder 5"/>
          <p:cNvSpPr txBox="1">
            <a:spLocks/>
          </p:cNvSpPr>
          <p:nvPr/>
        </p:nvSpPr>
        <p:spPr>
          <a:xfrm>
            <a:off x="2209801" y="1256479"/>
            <a:ext cx="7912147" cy="5295140"/>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abstract class Component</a:t>
            </a:r>
            <a:r>
              <a:rPr lang="en-US" dirty="0"/>
              <a:t> {</a:t>
            </a:r>
            <a:endParaRPr lang="bg-BG" dirty="0"/>
          </a:p>
          <a:p>
            <a:r>
              <a:rPr lang="en-GB" dirty="0"/>
              <a:t>  protected String name;</a:t>
            </a:r>
          </a:p>
          <a:p>
            <a:endParaRPr lang="bg-BG" dirty="0"/>
          </a:p>
          <a:p>
            <a:r>
              <a:rPr lang="en-GB" dirty="0"/>
              <a:t>  public Component(String name)</a:t>
            </a:r>
            <a:r>
              <a:rPr lang="en-US" dirty="0"/>
              <a:t> {</a:t>
            </a:r>
            <a:endParaRPr lang="bg-BG" dirty="0"/>
          </a:p>
          <a:p>
            <a:r>
              <a:rPr lang="en-GB" dirty="0"/>
              <a:t>      this.name = name;</a:t>
            </a:r>
            <a:r>
              <a:rPr lang="en-US" dirty="0"/>
              <a:t> }</a:t>
            </a:r>
          </a:p>
          <a:p>
            <a:endParaRPr lang="bg-BG" dirty="0"/>
          </a:p>
          <a:p>
            <a:r>
              <a:rPr lang="en-US" dirty="0"/>
              <a:t>  public abstract void add(Component c);</a:t>
            </a:r>
          </a:p>
          <a:p>
            <a:r>
              <a:rPr lang="en-GB" dirty="0"/>
              <a:t>  public abstract void remove(Component c);</a:t>
            </a:r>
          </a:p>
          <a:p>
            <a:r>
              <a:rPr lang="en-US" dirty="0"/>
              <a:t>  public abstract void display(int depth);</a:t>
            </a:r>
          </a:p>
          <a:p>
            <a:r>
              <a:rPr lang="bg-BG" dirty="0"/>
              <a:t>}</a:t>
            </a:r>
            <a:endParaRPr lang="en-US" dirty="0"/>
          </a:p>
        </p:txBody>
      </p:sp>
      <p:sp>
        <p:nvSpPr>
          <p:cNvPr id="6" name="Slide Number">
            <a:extLst>
              <a:ext uri="{FF2B5EF4-FFF2-40B4-BE49-F238E27FC236}">
                <a16:creationId xmlns:a16="http://schemas.microsoft.com/office/drawing/2014/main" id="{0754C096-0EA4-4022-9BAB-E71DF3736DD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302</a:t>
            </a:fld>
            <a:endParaRPr lang="en-US" dirty="0"/>
          </a:p>
        </p:txBody>
      </p:sp>
    </p:spTree>
    <p:extLst>
      <p:ext uri="{BB962C8B-B14F-4D97-AF65-F5344CB8AC3E}">
        <p14:creationId xmlns:p14="http://schemas.microsoft.com/office/powerpoint/2010/main" val="35299898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a:t>Композитният клас</a:t>
            </a:r>
            <a:r>
              <a:rPr lang="en-US" dirty="0"/>
              <a:t>(1)</a:t>
            </a:r>
          </a:p>
        </p:txBody>
      </p:sp>
      <p:sp>
        <p:nvSpPr>
          <p:cNvPr id="5" name="Text Placeholder 5"/>
          <p:cNvSpPr txBox="1">
            <a:spLocks/>
          </p:cNvSpPr>
          <p:nvPr/>
        </p:nvSpPr>
        <p:spPr>
          <a:xfrm>
            <a:off x="501628" y="1524000"/>
            <a:ext cx="11188747" cy="47720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Composite extends Component</a:t>
            </a:r>
            <a:r>
              <a:rPr lang="en-US" dirty="0"/>
              <a:t> {</a:t>
            </a:r>
            <a:endParaRPr lang="bg-BG" dirty="0"/>
          </a:p>
          <a:p>
            <a:r>
              <a:rPr lang="en-US" dirty="0"/>
              <a:t>  private List&lt;Component&gt; children = new ArrayList&lt;Component&gt;();</a:t>
            </a:r>
            <a:endParaRPr lang="bg-BG" dirty="0"/>
          </a:p>
          <a:p>
            <a:r>
              <a:rPr lang="en-GB" dirty="0"/>
              <a:t>  public Composite(String name)</a:t>
            </a:r>
            <a:r>
              <a:rPr lang="en-US" dirty="0"/>
              <a:t> { super(name); }</a:t>
            </a:r>
          </a:p>
          <a:p>
            <a:r>
              <a:rPr lang="en-US" dirty="0"/>
              <a:t>  @Override</a:t>
            </a:r>
            <a:endParaRPr lang="bg-BG" dirty="0"/>
          </a:p>
          <a:p>
            <a:r>
              <a:rPr lang="en-GB" dirty="0"/>
              <a:t>  public void add(Component component) {</a:t>
            </a:r>
            <a:endParaRPr lang="bg-BG" dirty="0"/>
          </a:p>
          <a:p>
            <a:r>
              <a:rPr lang="en-GB" noProof="1"/>
              <a:t>	children.add(component</a:t>
            </a:r>
            <a:r>
              <a:rPr lang="en-GB" dirty="0"/>
              <a:t>); }</a:t>
            </a:r>
            <a:endParaRPr lang="bg-BG" dirty="0"/>
          </a:p>
          <a:p>
            <a:r>
              <a:rPr lang="bg-BG" dirty="0"/>
              <a:t> </a:t>
            </a:r>
            <a:r>
              <a:rPr lang="en-US" dirty="0"/>
              <a:t> @Override</a:t>
            </a:r>
            <a:endParaRPr lang="bg-BG" dirty="0"/>
          </a:p>
          <a:p>
            <a:r>
              <a:rPr lang="en-US" dirty="0"/>
              <a:t>  public void remove(Component component) {</a:t>
            </a:r>
          </a:p>
          <a:p>
            <a:r>
              <a:rPr lang="en-US" noProof="1"/>
              <a:t>	</a:t>
            </a:r>
            <a:r>
              <a:rPr lang="en-GB" noProof="1"/>
              <a:t>children.Remove(component</a:t>
            </a:r>
            <a:r>
              <a:rPr lang="en-GB" dirty="0"/>
              <a:t>); }</a:t>
            </a:r>
            <a:endParaRPr lang="bg-BG" dirty="0"/>
          </a:p>
        </p:txBody>
      </p:sp>
      <p:sp>
        <p:nvSpPr>
          <p:cNvPr id="6" name="Slide Number">
            <a:extLst>
              <a:ext uri="{FF2B5EF4-FFF2-40B4-BE49-F238E27FC236}">
                <a16:creationId xmlns:a16="http://schemas.microsoft.com/office/drawing/2014/main" id="{6A5E6CC2-246F-40BA-89F7-0858407A07A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303</a:t>
            </a:fld>
            <a:endParaRPr lang="en-US" dirty="0"/>
          </a:p>
        </p:txBody>
      </p:sp>
    </p:spTree>
    <p:extLst>
      <p:ext uri="{BB962C8B-B14F-4D97-AF65-F5344CB8AC3E}">
        <p14:creationId xmlns:p14="http://schemas.microsoft.com/office/powerpoint/2010/main" val="34552854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a:t>Композитният клас</a:t>
            </a:r>
            <a:r>
              <a:rPr lang="en-US" dirty="0"/>
              <a:t>(2)</a:t>
            </a:r>
          </a:p>
        </p:txBody>
      </p:sp>
      <p:sp>
        <p:nvSpPr>
          <p:cNvPr id="5" name="Text Placeholder 5"/>
          <p:cNvSpPr txBox="1">
            <a:spLocks/>
          </p:cNvSpPr>
          <p:nvPr/>
        </p:nvSpPr>
        <p:spPr>
          <a:xfrm>
            <a:off x="921000" y="1489243"/>
            <a:ext cx="10426747" cy="5017757"/>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US" dirty="0"/>
              <a:t>@Override</a:t>
            </a:r>
          </a:p>
          <a:p>
            <a:pPr>
              <a:spcBef>
                <a:spcPts val="0"/>
              </a:spcBef>
              <a:spcAft>
                <a:spcPts val="0"/>
              </a:spcAft>
            </a:pPr>
            <a:r>
              <a:rPr lang="en-US" dirty="0"/>
              <a:t>public void </a:t>
            </a:r>
            <a:r>
              <a:rPr lang="en-US" noProof="1"/>
              <a:t>display(int</a:t>
            </a:r>
            <a:r>
              <a:rPr lang="en-US" dirty="0"/>
              <a:t> depth)</a:t>
            </a:r>
            <a:r>
              <a:rPr lang="bg-BG" dirty="0"/>
              <a:t> {</a:t>
            </a:r>
          </a:p>
          <a:p>
            <a:pPr>
              <a:spcBef>
                <a:spcPts val="0"/>
              </a:spcBef>
              <a:spcAft>
                <a:spcPts val="0"/>
              </a:spcAft>
            </a:pPr>
            <a:r>
              <a:rPr lang="en-GB" dirty="0"/>
              <a:t>    </a:t>
            </a:r>
            <a:r>
              <a:rPr lang="en-GB" noProof="1"/>
              <a:t>System.out.println</a:t>
            </a:r>
            <a:r>
              <a:rPr lang="en-GB" dirty="0"/>
              <a:t>(</a:t>
            </a:r>
            <a:r>
              <a:rPr lang="en-US" dirty="0"/>
              <a:t>printNameInDepth(depth, name</a:t>
            </a:r>
            <a:r>
              <a:rPr lang="en-GB" dirty="0"/>
              <a:t>);</a:t>
            </a:r>
            <a:endParaRPr lang="bg-BG" dirty="0"/>
          </a:p>
          <a:p>
            <a:pPr>
              <a:spcBef>
                <a:spcPts val="0"/>
              </a:spcBef>
              <a:spcAft>
                <a:spcPts val="0"/>
              </a:spcAft>
            </a:pPr>
            <a:r>
              <a:rPr lang="en-US" dirty="0"/>
              <a:t>    </a:t>
            </a:r>
            <a:r>
              <a:rPr lang="en-US" noProof="1"/>
              <a:t>foreach</a:t>
            </a:r>
            <a:r>
              <a:rPr lang="en-US" dirty="0"/>
              <a:t> (Component </a:t>
            </a:r>
            <a:r>
              <a:rPr lang="en-US" noProof="1"/>
              <a:t>component</a:t>
            </a:r>
            <a:r>
              <a:rPr lang="en-US" dirty="0"/>
              <a:t> : children) </a:t>
            </a:r>
            <a:r>
              <a:rPr lang="bg-BG" dirty="0"/>
              <a:t>{</a:t>
            </a:r>
          </a:p>
          <a:p>
            <a:pPr>
              <a:spcBef>
                <a:spcPts val="0"/>
              </a:spcBef>
              <a:spcAft>
                <a:spcPts val="0"/>
              </a:spcAft>
            </a:pPr>
            <a:r>
              <a:rPr lang="en-GB" dirty="0"/>
              <a:t>      </a:t>
            </a:r>
            <a:r>
              <a:rPr lang="en-GB" noProof="1"/>
              <a:t>component.display(depth</a:t>
            </a:r>
            <a:r>
              <a:rPr lang="en-GB" dirty="0"/>
              <a:t> + 2);</a:t>
            </a:r>
            <a:r>
              <a:rPr lang="en-US" dirty="0"/>
              <a:t> </a:t>
            </a:r>
          </a:p>
          <a:p>
            <a:pPr>
              <a:spcBef>
                <a:spcPts val="0"/>
              </a:spcBef>
              <a:spcAft>
                <a:spcPts val="0"/>
              </a:spcAft>
            </a:pPr>
            <a:r>
              <a:rPr lang="en-US" dirty="0"/>
              <a:t>    </a:t>
            </a:r>
            <a:r>
              <a:rPr lang="bg-BG" dirty="0"/>
              <a:t>}</a:t>
            </a:r>
            <a:endParaRPr lang="en-US" dirty="0"/>
          </a:p>
          <a:p>
            <a:pPr>
              <a:spcBef>
                <a:spcPts val="0"/>
              </a:spcBef>
              <a:spcAft>
                <a:spcPts val="0"/>
              </a:spcAft>
            </a:pPr>
            <a:r>
              <a:rPr lang="bg-BG" dirty="0"/>
              <a:t>}</a:t>
            </a:r>
            <a:endParaRPr lang="en-US" dirty="0"/>
          </a:p>
          <a:p>
            <a:pPr>
              <a:spcBef>
                <a:spcPts val="0"/>
              </a:spcBef>
              <a:spcAft>
                <a:spcPts val="0"/>
              </a:spcAft>
            </a:pPr>
            <a:endParaRPr lang="en-US" dirty="0"/>
          </a:p>
          <a:p>
            <a:pPr>
              <a:spcBef>
                <a:spcPts val="0"/>
              </a:spcBef>
              <a:spcAft>
                <a:spcPts val="0"/>
              </a:spcAft>
            </a:pPr>
            <a:r>
              <a:rPr lang="en-US" dirty="0"/>
              <a:t>public void printNameInDepth(int depth, String name) {</a:t>
            </a:r>
          </a:p>
          <a:p>
            <a:pPr>
              <a:spcBef>
                <a:spcPts val="0"/>
              </a:spcBef>
              <a:spcAft>
                <a:spcPts val="0"/>
              </a:spcAft>
            </a:pPr>
            <a:r>
              <a:rPr lang="en-US" dirty="0"/>
              <a:t>    for(</a:t>
            </a:r>
            <a:r>
              <a:rPr lang="en-US" dirty="0" err="1"/>
              <a:t>int</a:t>
            </a:r>
            <a:r>
              <a:rPr lang="en-US" dirty="0"/>
              <a:t> </a:t>
            </a:r>
            <a:r>
              <a:rPr lang="en-US" dirty="0" err="1"/>
              <a:t>i</a:t>
            </a:r>
            <a:r>
              <a:rPr lang="en-US" dirty="0"/>
              <a:t> = 0; i &lt; depth; i++) </a:t>
            </a:r>
          </a:p>
          <a:p>
            <a:pPr>
              <a:spcBef>
                <a:spcPts val="0"/>
              </a:spcBef>
              <a:spcAft>
                <a:spcPts val="0"/>
              </a:spcAft>
            </a:pPr>
            <a:r>
              <a:rPr lang="en-US" noProof="1"/>
              <a:t>	</a:t>
            </a:r>
            <a:r>
              <a:rPr lang="en-GB" noProof="1"/>
              <a:t>System.out.print("-");</a:t>
            </a:r>
            <a:endParaRPr lang="en-US" dirty="0"/>
          </a:p>
          <a:p>
            <a:pPr>
              <a:spcBef>
                <a:spcPts val="0"/>
              </a:spcBef>
              <a:spcAft>
                <a:spcPts val="0"/>
              </a:spcAft>
            </a:pPr>
            <a:r>
              <a:rPr lang="en-US" dirty="0"/>
              <a:t>    </a:t>
            </a:r>
            <a:r>
              <a:rPr lang="en-GB" noProof="1"/>
              <a:t>System.out.print(name); </a:t>
            </a:r>
          </a:p>
          <a:p>
            <a:pPr>
              <a:spcBef>
                <a:spcPts val="0"/>
              </a:spcBef>
              <a:spcAft>
                <a:spcPts val="0"/>
              </a:spcAft>
            </a:pPr>
            <a:r>
              <a:rPr lang="en-GB" noProof="1"/>
              <a:t>}</a:t>
            </a:r>
            <a:endParaRPr lang="bg-BG" dirty="0"/>
          </a:p>
        </p:txBody>
      </p:sp>
      <p:sp>
        <p:nvSpPr>
          <p:cNvPr id="6" name="Slide Number">
            <a:extLst>
              <a:ext uri="{FF2B5EF4-FFF2-40B4-BE49-F238E27FC236}">
                <a16:creationId xmlns:a16="http://schemas.microsoft.com/office/drawing/2014/main" id="{2D01AB2F-AAC9-4266-9FF7-CB605E80F1E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304</a:t>
            </a:fld>
            <a:endParaRPr lang="en-US" dirty="0"/>
          </a:p>
        </p:txBody>
      </p:sp>
    </p:spTree>
    <p:extLst>
      <p:ext uri="{BB962C8B-B14F-4D97-AF65-F5344CB8AC3E}">
        <p14:creationId xmlns:p14="http://schemas.microsoft.com/office/powerpoint/2010/main" val="38163012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bg-BG" dirty="0"/>
              <a:t>Класът на листа</a:t>
            </a:r>
            <a:endParaRPr lang="en-US" dirty="0"/>
          </a:p>
        </p:txBody>
      </p:sp>
      <p:sp>
        <p:nvSpPr>
          <p:cNvPr id="5" name="Text Placeholder 5"/>
          <p:cNvSpPr txBox="1">
            <a:spLocks/>
          </p:cNvSpPr>
          <p:nvPr/>
        </p:nvSpPr>
        <p:spPr>
          <a:xfrm>
            <a:off x="609601" y="1377773"/>
            <a:ext cx="10426747" cy="5019424"/>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pPr>
              <a:spcBef>
                <a:spcPts val="0"/>
              </a:spcBef>
              <a:spcAft>
                <a:spcPts val="0"/>
              </a:spcAft>
            </a:pPr>
            <a:r>
              <a:rPr lang="en-GB" sz="2400" dirty="0"/>
              <a:t>class Leaf extends Component</a:t>
            </a:r>
            <a:r>
              <a:rPr lang="en-US" sz="2400" dirty="0"/>
              <a:t> {</a:t>
            </a:r>
            <a:endParaRPr lang="bg-BG" sz="2400" dirty="0"/>
          </a:p>
          <a:p>
            <a:pPr>
              <a:spcBef>
                <a:spcPts val="0"/>
              </a:spcBef>
              <a:spcAft>
                <a:spcPts val="0"/>
              </a:spcAft>
            </a:pPr>
            <a:r>
              <a:rPr lang="en-GB" sz="2400" dirty="0"/>
              <a:t>  public Leaf(String name) </a:t>
            </a:r>
            <a:r>
              <a:rPr lang="en-US" sz="2400" dirty="0"/>
              <a:t>{ super(name); }</a:t>
            </a:r>
          </a:p>
          <a:p>
            <a:pPr>
              <a:spcBef>
                <a:spcPts val="0"/>
              </a:spcBef>
              <a:spcAft>
                <a:spcPts val="0"/>
              </a:spcAft>
            </a:pPr>
            <a:endParaRPr lang="bg-BG" sz="2400" dirty="0"/>
          </a:p>
          <a:p>
            <a:pPr>
              <a:spcBef>
                <a:spcPts val="0"/>
              </a:spcBef>
              <a:spcAft>
                <a:spcPts val="0"/>
              </a:spcAft>
            </a:pPr>
            <a:r>
              <a:rPr lang="en-US" sz="2400" dirty="0"/>
              <a:t>  @Override</a:t>
            </a:r>
            <a:endParaRPr lang="bg-BG" sz="2400" dirty="0"/>
          </a:p>
          <a:p>
            <a:pPr>
              <a:spcBef>
                <a:spcPts val="0"/>
              </a:spcBef>
              <a:spcAft>
                <a:spcPts val="0"/>
              </a:spcAft>
            </a:pPr>
            <a:r>
              <a:rPr lang="en-US" sz="2400" dirty="0"/>
              <a:t>  public void add(Component c) {</a:t>
            </a:r>
          </a:p>
          <a:p>
            <a:pPr>
              <a:spcBef>
                <a:spcPts val="0"/>
              </a:spcBef>
              <a:spcAft>
                <a:spcPts val="0"/>
              </a:spcAft>
            </a:pPr>
            <a:r>
              <a:rPr lang="en-US" sz="2400" dirty="0"/>
              <a:t>    System.out.println("Cannot add to a leaf"); }</a:t>
            </a:r>
          </a:p>
          <a:p>
            <a:pPr>
              <a:spcBef>
                <a:spcPts val="0"/>
              </a:spcBef>
              <a:spcAft>
                <a:spcPts val="0"/>
              </a:spcAft>
            </a:pPr>
            <a:r>
              <a:rPr lang="en-US" sz="2400" dirty="0"/>
              <a:t>  @Override</a:t>
            </a:r>
            <a:endParaRPr lang="bg-BG" sz="2400" dirty="0"/>
          </a:p>
          <a:p>
            <a:pPr>
              <a:spcBef>
                <a:spcPts val="0"/>
              </a:spcBef>
              <a:spcAft>
                <a:spcPts val="0"/>
              </a:spcAft>
            </a:pPr>
            <a:r>
              <a:rPr lang="en-US" sz="2400" dirty="0"/>
              <a:t>  public void Remove(Component c) {</a:t>
            </a:r>
          </a:p>
          <a:p>
            <a:pPr>
              <a:spcBef>
                <a:spcPts val="0"/>
              </a:spcBef>
              <a:spcAft>
                <a:spcPts val="0"/>
              </a:spcAft>
            </a:pPr>
            <a:r>
              <a:rPr lang="en-US" sz="2400" dirty="0"/>
              <a:t>    System.out.println("Cannot remove from a leaf"); }</a:t>
            </a:r>
          </a:p>
          <a:p>
            <a:pPr>
              <a:spcBef>
                <a:spcPts val="0"/>
              </a:spcBef>
              <a:spcAft>
                <a:spcPts val="0"/>
              </a:spcAft>
            </a:pPr>
            <a:r>
              <a:rPr lang="en-US" sz="2400" dirty="0"/>
              <a:t>  @Override</a:t>
            </a:r>
            <a:r>
              <a:rPr lang="bg-BG" sz="2400" dirty="0"/>
              <a:t> </a:t>
            </a:r>
          </a:p>
          <a:p>
            <a:pPr>
              <a:spcBef>
                <a:spcPts val="0"/>
              </a:spcBef>
              <a:spcAft>
                <a:spcPts val="0"/>
              </a:spcAft>
            </a:pPr>
            <a:r>
              <a:rPr lang="en-US" sz="2400" dirty="0"/>
              <a:t>  public void </a:t>
            </a:r>
            <a:r>
              <a:rPr lang="en-US" sz="2400" noProof="1"/>
              <a:t>Display(int</a:t>
            </a:r>
            <a:r>
              <a:rPr lang="en-US" sz="2400" dirty="0"/>
              <a:t> depth) {</a:t>
            </a:r>
          </a:p>
          <a:p>
            <a:pPr>
              <a:spcBef>
                <a:spcPts val="0"/>
              </a:spcBef>
              <a:spcAft>
                <a:spcPts val="0"/>
              </a:spcAft>
            </a:pPr>
            <a:r>
              <a:rPr lang="en-GB" sz="2400" dirty="0"/>
              <a:t>    </a:t>
            </a:r>
            <a:r>
              <a:rPr lang="en-US" sz="2400" dirty="0"/>
              <a:t>System.out.println</a:t>
            </a:r>
            <a:r>
              <a:rPr lang="en-GB" sz="2400" noProof="1"/>
              <a:t>(</a:t>
            </a:r>
            <a:r>
              <a:rPr lang="en-US" dirty="0"/>
              <a:t>printNameInDepth(depth, name</a:t>
            </a:r>
            <a:r>
              <a:rPr lang="en-GB" dirty="0"/>
              <a:t>); </a:t>
            </a:r>
            <a:r>
              <a:rPr lang="en-GB" sz="2400" dirty="0"/>
              <a:t>}</a:t>
            </a:r>
          </a:p>
          <a:p>
            <a:pPr>
              <a:spcBef>
                <a:spcPts val="0"/>
              </a:spcBef>
              <a:spcAft>
                <a:spcPts val="0"/>
              </a:spcAft>
            </a:pPr>
            <a:r>
              <a:rPr lang="bg-BG" sz="2400" dirty="0"/>
              <a:t>}</a:t>
            </a:r>
          </a:p>
        </p:txBody>
      </p:sp>
      <p:sp>
        <p:nvSpPr>
          <p:cNvPr id="6" name="Slide Number">
            <a:extLst>
              <a:ext uri="{FF2B5EF4-FFF2-40B4-BE49-F238E27FC236}">
                <a16:creationId xmlns:a16="http://schemas.microsoft.com/office/drawing/2014/main" id="{A30B1A2F-8010-4858-A176-4E3AE09902E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305</a:t>
            </a:fld>
            <a:endParaRPr lang="en-US" dirty="0"/>
          </a:p>
        </p:txBody>
      </p:sp>
    </p:spTree>
    <p:extLst>
      <p:ext uri="{BB962C8B-B14F-4D97-AF65-F5344CB8AC3E}">
        <p14:creationId xmlns:p14="http://schemas.microsoft.com/office/powerpoint/2010/main" val="11705577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1" y="1447801"/>
            <a:ext cx="2269081" cy="2269081"/>
          </a:xfrm>
          <a:prstGeom prst="rect">
            <a:avLst/>
          </a:prstGeom>
        </p:spPr>
      </p:pic>
      <p:sp>
        <p:nvSpPr>
          <p:cNvPr id="3" name="Title 2">
            <a:extLst>
              <a:ext uri="{FF2B5EF4-FFF2-40B4-BE49-F238E27FC236}">
                <a16:creationId xmlns:a16="http://schemas.microsoft.com/office/drawing/2014/main" id="{811FD8A2-4488-4BD3-9145-1A6F9373C82D}"/>
              </a:ext>
            </a:extLst>
          </p:cNvPr>
          <p:cNvSpPr>
            <a:spLocks noGrp="1"/>
          </p:cNvSpPr>
          <p:nvPr>
            <p:ph type="title" sz="quarter" idx="10"/>
          </p:nvPr>
        </p:nvSpPr>
        <p:spPr/>
        <p:txBody>
          <a:bodyPr/>
          <a:lstStyle/>
          <a:p>
            <a:r>
              <a:rPr lang="bg-BG" dirty="0"/>
              <a:t>Поведенчески модели</a:t>
            </a:r>
            <a:endParaRPr lang="en-US" dirty="0"/>
          </a:p>
        </p:txBody>
      </p:sp>
    </p:spTree>
    <p:extLst>
      <p:ext uri="{BB962C8B-B14F-4D97-AF65-F5344CB8AC3E}">
        <p14:creationId xmlns:p14="http://schemas.microsoft.com/office/powerpoint/2010/main" val="35594823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66560" y="1121144"/>
            <a:ext cx="10049240" cy="5276048"/>
          </a:xfrm>
        </p:spPr>
        <p:txBody>
          <a:bodyPr>
            <a:normAutofit/>
          </a:bodyPr>
          <a:lstStyle/>
          <a:p>
            <a:pPr marL="457200" indent="-457200">
              <a:lnSpc>
                <a:spcPct val="100000"/>
              </a:lnSpc>
              <a:buClr>
                <a:srgbClr val="234465"/>
              </a:buClr>
            </a:pPr>
            <a:r>
              <a:rPr lang="bg-BG" dirty="0"/>
              <a:t>Загрижени сме за </a:t>
            </a:r>
            <a:r>
              <a:rPr lang="bg-BG" b="1" dirty="0">
                <a:solidFill>
                  <a:schemeClr val="bg1"/>
                </a:solidFill>
              </a:rPr>
              <a:t>взаимодействието</a:t>
            </a:r>
            <a:r>
              <a:rPr lang="en-US" dirty="0"/>
              <a:t> </a:t>
            </a:r>
            <a:r>
              <a:rPr lang="bg-BG" dirty="0"/>
              <a:t>между</a:t>
            </a:r>
            <a:r>
              <a:rPr lang="en-US" dirty="0"/>
              <a:t> </a:t>
            </a:r>
            <a:r>
              <a:rPr lang="bg-BG" dirty="0"/>
              <a:t>обектите</a:t>
            </a:r>
            <a:endParaRPr lang="en-US" dirty="0"/>
          </a:p>
          <a:p>
            <a:pPr marL="990266" lvl="1" indent="-457200">
              <a:lnSpc>
                <a:spcPct val="100000"/>
              </a:lnSpc>
              <a:buClr>
                <a:srgbClr val="234465"/>
              </a:buClr>
            </a:pPr>
            <a:r>
              <a:rPr lang="bg-BG" dirty="0"/>
              <a:t>Или със </a:t>
            </a:r>
            <a:r>
              <a:rPr lang="bg-BG" b="1" dirty="0">
                <a:solidFill>
                  <a:schemeClr val="bg1"/>
                </a:solidFill>
              </a:rPr>
              <a:t>разпределение на отговорностите</a:t>
            </a:r>
            <a:br>
              <a:rPr lang="en-US" dirty="0"/>
            </a:br>
            <a:r>
              <a:rPr lang="bg-BG" dirty="0"/>
              <a:t>между обектите</a:t>
            </a:r>
            <a:endParaRPr lang="en-US" dirty="0"/>
          </a:p>
          <a:p>
            <a:pPr marL="990266" lvl="1" indent="-457200">
              <a:lnSpc>
                <a:spcPct val="100000"/>
              </a:lnSpc>
              <a:buClr>
                <a:srgbClr val="234465"/>
              </a:buClr>
            </a:pPr>
            <a:r>
              <a:rPr lang="bg-BG" dirty="0"/>
              <a:t>Или</a:t>
            </a:r>
            <a:r>
              <a:rPr lang="en-US" dirty="0"/>
              <a:t> </a:t>
            </a:r>
            <a:r>
              <a:rPr lang="bg-BG" b="1" dirty="0">
                <a:solidFill>
                  <a:schemeClr val="bg1"/>
                </a:solidFill>
              </a:rPr>
              <a:t>капсулиране на поведение </a:t>
            </a:r>
            <a:r>
              <a:rPr lang="bg-BG" dirty="0"/>
              <a:t>в обект и деклариране на заявки към него</a:t>
            </a:r>
            <a:br>
              <a:rPr lang="en-US" dirty="0"/>
            </a:br>
            <a:endParaRPr lang="en-US" dirty="0"/>
          </a:p>
          <a:p>
            <a:pPr marL="457200" indent="-457200">
              <a:lnSpc>
                <a:spcPct val="100000"/>
              </a:lnSpc>
              <a:buClr>
                <a:srgbClr val="234465"/>
              </a:buClr>
            </a:pPr>
            <a:r>
              <a:rPr lang="bg-BG" dirty="0"/>
              <a:t>Увеличаване на </a:t>
            </a:r>
            <a:r>
              <a:rPr lang="en-US" dirty="0"/>
              <a:t> </a:t>
            </a:r>
            <a:r>
              <a:rPr lang="bg-BG" b="1" dirty="0">
                <a:solidFill>
                  <a:schemeClr val="bg1"/>
                </a:solidFill>
              </a:rPr>
              <a:t>гъвкавостта</a:t>
            </a:r>
            <a:r>
              <a:rPr lang="en-US" dirty="0"/>
              <a:t> </a:t>
            </a:r>
            <a:r>
              <a:rPr lang="bg-BG" dirty="0"/>
              <a:t>п</a:t>
            </a:r>
            <a:r>
              <a:rPr lang="ru-RU" dirty="0"/>
              <a:t>ри осъществяване на комуникация между класове</a:t>
            </a:r>
            <a:endParaRPr lang="en-US" dirty="0"/>
          </a:p>
        </p:txBody>
      </p:sp>
      <p:sp>
        <p:nvSpPr>
          <p:cNvPr id="4" name="Title 3"/>
          <p:cNvSpPr>
            <a:spLocks noGrp="1"/>
          </p:cNvSpPr>
          <p:nvPr>
            <p:ph type="title"/>
          </p:nvPr>
        </p:nvSpPr>
        <p:spPr/>
        <p:txBody>
          <a:bodyPr>
            <a:normAutofit/>
          </a:bodyPr>
          <a:lstStyle/>
          <a:p>
            <a:r>
              <a:rPr lang="bg-BG" dirty="0"/>
              <a:t>Цели</a:t>
            </a:r>
            <a:endParaRPr lang="en-US" dirty="0"/>
          </a:p>
        </p:txBody>
      </p:sp>
      <p:sp>
        <p:nvSpPr>
          <p:cNvPr id="6" name="Slide Number">
            <a:extLst>
              <a:ext uri="{FF2B5EF4-FFF2-40B4-BE49-F238E27FC236}">
                <a16:creationId xmlns:a16="http://schemas.microsoft.com/office/drawing/2014/main" id="{DB729813-E5CE-4E75-A7A3-1248EFE9714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307</a:t>
            </a:fld>
            <a:endParaRPr lang="en-US" dirty="0"/>
          </a:p>
        </p:txBody>
      </p:sp>
    </p:spTree>
    <p:extLst>
      <p:ext uri="{BB962C8B-B14F-4D97-AF65-F5344CB8AC3E}">
        <p14:creationId xmlns:p14="http://schemas.microsoft.com/office/powerpoint/2010/main" val="635555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r>
              <a:rPr lang="bg-BG" dirty="0"/>
              <a:t>Обектът </a:t>
            </a:r>
            <a:r>
              <a:rPr lang="bg-BG" b="1" dirty="0">
                <a:solidFill>
                  <a:schemeClr val="bg1"/>
                </a:solidFill>
              </a:rPr>
              <a:t>капсулира</a:t>
            </a:r>
            <a:r>
              <a:rPr lang="en-GB" dirty="0"/>
              <a:t> </a:t>
            </a:r>
            <a:r>
              <a:rPr lang="ru-RU" dirty="0"/>
              <a:t>цялата информация, необходима за извикване на метод по-късно</a:t>
            </a:r>
            <a:endParaRPr lang="en-GB" dirty="0"/>
          </a:p>
          <a:p>
            <a:pPr lvl="1"/>
            <a:r>
              <a:rPr lang="bg-BG" dirty="0"/>
              <a:t>Позволява ви да </a:t>
            </a:r>
            <a:r>
              <a:rPr lang="bg-BG" b="1" dirty="0">
                <a:solidFill>
                  <a:schemeClr val="bg1"/>
                </a:solidFill>
              </a:rPr>
              <a:t>параметризирате</a:t>
            </a:r>
            <a:r>
              <a:rPr lang="en-GB" dirty="0"/>
              <a:t> </a:t>
            </a:r>
            <a:r>
              <a:rPr lang="ru-RU" dirty="0"/>
              <a:t>клиенти с различни заявки, заявки за опашка или журнал и да поддържате неизпълними операции</a:t>
            </a:r>
            <a:endParaRPr lang="en-GB" dirty="0"/>
          </a:p>
        </p:txBody>
      </p:sp>
      <p:sp>
        <p:nvSpPr>
          <p:cNvPr id="4" name="Title 3"/>
          <p:cNvSpPr>
            <a:spLocks noGrp="1"/>
          </p:cNvSpPr>
          <p:nvPr>
            <p:ph type="title"/>
          </p:nvPr>
        </p:nvSpPr>
        <p:spPr/>
        <p:txBody>
          <a:bodyPr/>
          <a:lstStyle/>
          <a:p>
            <a:r>
              <a:rPr lang="bg-BG" dirty="0"/>
              <a:t>Команден модел</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261" y="3564000"/>
            <a:ext cx="4286249" cy="2805947"/>
          </a:xfrm>
          <a:prstGeom prst="rect">
            <a:avLst/>
          </a:prstGeom>
        </p:spPr>
      </p:pic>
      <p:sp>
        <p:nvSpPr>
          <p:cNvPr id="6" name="Slide Number">
            <a:extLst>
              <a:ext uri="{FF2B5EF4-FFF2-40B4-BE49-F238E27FC236}">
                <a16:creationId xmlns:a16="http://schemas.microsoft.com/office/drawing/2014/main" id="{D2B83F07-A992-462E-8EC4-55B31335200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308</a:t>
            </a:fld>
            <a:endParaRPr lang="en-US" noProof="0" dirty="0"/>
          </a:p>
        </p:txBody>
      </p:sp>
    </p:spTree>
    <p:extLst>
      <p:ext uri="{BB962C8B-B14F-4D97-AF65-F5344CB8AC3E}">
        <p14:creationId xmlns:p14="http://schemas.microsoft.com/office/powerpoint/2010/main" val="1379725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bg-BG" dirty="0"/>
              <a:t>Абстрактният клас на командата</a:t>
            </a:r>
            <a:endParaRPr lang="en-US" dirty="0"/>
          </a:p>
        </p:txBody>
      </p:sp>
      <p:sp>
        <p:nvSpPr>
          <p:cNvPr id="5" name="Text Placeholder 5"/>
          <p:cNvSpPr txBox="1">
            <a:spLocks/>
          </p:cNvSpPr>
          <p:nvPr/>
        </p:nvSpPr>
        <p:spPr>
          <a:xfrm>
            <a:off x="2811569" y="1594667"/>
            <a:ext cx="6921547" cy="424895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abstract class Command </a:t>
            </a:r>
            <a:r>
              <a:rPr lang="bg-BG" dirty="0"/>
              <a:t>{</a:t>
            </a:r>
            <a:endParaRPr lang="en-US" dirty="0"/>
          </a:p>
          <a:p>
            <a:r>
              <a:rPr lang="en-GB" dirty="0"/>
              <a:t>  protected Receiver </a:t>
            </a:r>
            <a:r>
              <a:rPr lang="en-GB" noProof="1"/>
              <a:t>receiver</a:t>
            </a:r>
            <a:r>
              <a:rPr lang="en-GB" dirty="0"/>
              <a:t>;</a:t>
            </a:r>
          </a:p>
          <a:p>
            <a:endParaRPr lang="en-GB" dirty="0"/>
          </a:p>
          <a:p>
            <a:r>
              <a:rPr lang="en-GB" dirty="0"/>
              <a:t>  public Command(Receiver receiver)</a:t>
            </a:r>
            <a:r>
              <a:rPr lang="en-US" dirty="0"/>
              <a:t> {</a:t>
            </a:r>
            <a:endParaRPr lang="bg-BG" dirty="0"/>
          </a:p>
          <a:p>
            <a:r>
              <a:rPr lang="en-GB" dirty="0"/>
              <a:t>    </a:t>
            </a:r>
            <a:r>
              <a:rPr lang="en-GB" noProof="1"/>
              <a:t>this.receiver</a:t>
            </a:r>
            <a:r>
              <a:rPr lang="en-GB" dirty="0"/>
              <a:t> = receiver;</a:t>
            </a:r>
            <a:r>
              <a:rPr lang="en-US" dirty="0"/>
              <a:t> }</a:t>
            </a:r>
          </a:p>
          <a:p>
            <a:endParaRPr lang="bg-BG" dirty="0"/>
          </a:p>
          <a:p>
            <a:r>
              <a:rPr lang="en-GB" dirty="0"/>
              <a:t>  public abstract void execute();</a:t>
            </a:r>
          </a:p>
          <a:p>
            <a:r>
              <a:rPr lang="bg-BG" dirty="0"/>
              <a:t>}</a:t>
            </a:r>
            <a:endParaRPr lang="en-US" dirty="0"/>
          </a:p>
        </p:txBody>
      </p:sp>
      <p:sp>
        <p:nvSpPr>
          <p:cNvPr id="6" name="Slide Number">
            <a:extLst>
              <a:ext uri="{FF2B5EF4-FFF2-40B4-BE49-F238E27FC236}">
                <a16:creationId xmlns:a16="http://schemas.microsoft.com/office/drawing/2014/main" id="{F24EF369-0D73-40EB-98EC-B5AC95B4AF3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309</a:t>
            </a:fld>
            <a:endParaRPr lang="en-US" dirty="0"/>
          </a:p>
        </p:txBody>
      </p:sp>
    </p:spTree>
    <p:extLst>
      <p:ext uri="{BB962C8B-B14F-4D97-AF65-F5344CB8AC3E}">
        <p14:creationId xmlns:p14="http://schemas.microsoft.com/office/powerpoint/2010/main" val="27666482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p:txBody>
          <a:bodyPr>
            <a:normAutofit/>
          </a:bodyPr>
          <a:lstStyle/>
          <a:p>
            <a:r>
              <a:rPr lang="bg-BG" dirty="0"/>
              <a:t>Полетата на обектите</a:t>
            </a:r>
            <a:r>
              <a:rPr lang="en-US" dirty="0"/>
              <a:t> </a:t>
            </a:r>
            <a:r>
              <a:rPr lang="bg-BG" b="1" dirty="0">
                <a:solidFill>
                  <a:schemeClr val="bg1"/>
                </a:solidFill>
              </a:rPr>
              <a:t>трябва да бъдат </a:t>
            </a:r>
            <a:r>
              <a:rPr lang="en-US" b="1" dirty="0">
                <a:solidFill>
                  <a:schemeClr val="bg1"/>
                </a:solidFill>
              </a:rPr>
              <a:t>private</a:t>
            </a:r>
          </a:p>
          <a:p>
            <a:pPr marL="0" indent="0">
              <a:buNone/>
            </a:pPr>
            <a:endParaRPr lang="en-US" dirty="0">
              <a:solidFill>
                <a:schemeClr val="tx2">
                  <a:lumMod val="75000"/>
                </a:schemeClr>
              </a:solidFill>
            </a:endParaRPr>
          </a:p>
          <a:p>
            <a:pPr marL="0" indent="0">
              <a:spcBef>
                <a:spcPts val="1200"/>
              </a:spcBef>
              <a:spcAft>
                <a:spcPts val="1200"/>
              </a:spcAft>
              <a:buNone/>
            </a:pPr>
            <a:endParaRPr lang="en-US" dirty="0">
              <a:solidFill>
                <a:schemeClr val="tx2">
                  <a:lumMod val="75000"/>
                </a:schemeClr>
              </a:solidFill>
            </a:endParaRPr>
          </a:p>
          <a:p>
            <a:r>
              <a:rPr lang="bg-BG" dirty="0"/>
              <a:t>Използваме</a:t>
            </a:r>
            <a:r>
              <a:rPr lang="en-US" dirty="0"/>
              <a:t> </a:t>
            </a:r>
            <a:r>
              <a:rPr lang="en-US" b="1" dirty="0">
                <a:solidFill>
                  <a:schemeClr val="bg1"/>
                </a:solidFill>
              </a:rPr>
              <a:t>getters</a:t>
            </a:r>
            <a:r>
              <a:rPr lang="en-US" dirty="0"/>
              <a:t> </a:t>
            </a:r>
            <a:r>
              <a:rPr lang="bg-BG" dirty="0"/>
              <a:t>и</a:t>
            </a:r>
            <a:r>
              <a:rPr lang="en-US" dirty="0"/>
              <a:t> </a:t>
            </a:r>
            <a:r>
              <a:rPr lang="en-US" b="1" dirty="0">
                <a:solidFill>
                  <a:schemeClr val="bg1"/>
                </a:solidFill>
              </a:rPr>
              <a:t>setters</a:t>
            </a:r>
            <a:r>
              <a:rPr lang="en-US" dirty="0"/>
              <a:t> </a:t>
            </a:r>
            <a:r>
              <a:rPr lang="bg-BG" dirty="0"/>
              <a:t>за достъп до данните</a:t>
            </a:r>
            <a:endParaRPr lang="en-US" dirty="0"/>
          </a:p>
        </p:txBody>
      </p:sp>
      <p:sp>
        <p:nvSpPr>
          <p:cNvPr id="804866" name="Rectangle 2"/>
          <p:cNvSpPr>
            <a:spLocks noGrp="1" noChangeArrowheads="1"/>
          </p:cNvSpPr>
          <p:nvPr>
            <p:ph type="title"/>
          </p:nvPr>
        </p:nvSpPr>
        <p:spPr/>
        <p:txBody>
          <a:bodyPr/>
          <a:lstStyle/>
          <a:p>
            <a:r>
              <a:rPr lang="bg-BG" dirty="0"/>
              <a:t>Енкапсулация</a:t>
            </a:r>
          </a:p>
        </p:txBody>
      </p:sp>
      <p:sp>
        <p:nvSpPr>
          <p:cNvPr id="8" name="Rectangle 7"/>
          <p:cNvSpPr>
            <a:spLocks noChangeArrowheads="1"/>
          </p:cNvSpPr>
          <p:nvPr/>
        </p:nvSpPr>
        <p:spPr bwMode="auto">
          <a:xfrm>
            <a:off x="606588" y="1878807"/>
            <a:ext cx="7298816" cy="1384995"/>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class Person {</a:t>
            </a:r>
          </a:p>
          <a:p>
            <a:pPr fontAlgn="base"/>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private</a:t>
            </a:r>
            <a:r>
              <a:rPr lang="en-US" sz="2800" b="1" noProof="1">
                <a:latin typeface="Consolas" pitchFamily="49" charset="0"/>
                <a:cs typeface="Consolas" pitchFamily="49" charset="0"/>
              </a:rPr>
              <a:t> int age;</a:t>
            </a:r>
          </a:p>
          <a:p>
            <a:pPr fontAlgn="base"/>
            <a:r>
              <a:rPr lang="en-US" sz="2800" b="1" noProof="1">
                <a:latin typeface="Consolas" pitchFamily="49" charset="0"/>
                <a:cs typeface="Consolas" pitchFamily="49" charset="0"/>
              </a:rPr>
              <a:t>}  </a:t>
            </a:r>
          </a:p>
        </p:txBody>
      </p:sp>
      <p:sp>
        <p:nvSpPr>
          <p:cNvPr id="9" name="Rectangle 8"/>
          <p:cNvSpPr>
            <a:spLocks noChangeArrowheads="1"/>
          </p:cNvSpPr>
          <p:nvPr/>
        </p:nvSpPr>
        <p:spPr bwMode="auto">
          <a:xfrm>
            <a:off x="606588" y="4155312"/>
            <a:ext cx="7298816"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class Person {</a:t>
            </a:r>
          </a:p>
          <a:p>
            <a:pPr fontAlgn="base"/>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public</a:t>
            </a:r>
            <a:r>
              <a:rPr lang="en-US" sz="2800" b="1" noProof="1">
                <a:latin typeface="Consolas" pitchFamily="49" charset="0"/>
                <a:cs typeface="Consolas" pitchFamily="49" charset="0"/>
              </a:rPr>
              <a:t> int getAge()</a:t>
            </a:r>
          </a:p>
          <a:p>
            <a:pPr fontAlgn="base"/>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public</a:t>
            </a:r>
            <a:r>
              <a:rPr lang="en-US" sz="2800" b="1" noProof="1">
                <a:latin typeface="Consolas" pitchFamily="49" charset="0"/>
                <a:cs typeface="Consolas" pitchFamily="49" charset="0"/>
              </a:rPr>
              <a:t> void setAge(int age)</a:t>
            </a:r>
          </a:p>
          <a:p>
            <a:pPr fontAlgn="base"/>
            <a:r>
              <a:rPr lang="en-US" sz="2800" b="1" noProof="1">
                <a:latin typeface="Consolas" pitchFamily="49" charset="0"/>
                <a:cs typeface="Consolas" pitchFamily="49" charset="0"/>
              </a:rPr>
              <a:t>}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7288" y="4654930"/>
            <a:ext cx="990600" cy="91517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7288" y="2113719"/>
            <a:ext cx="990600" cy="915173"/>
          </a:xfrm>
          <a:prstGeom prst="rect">
            <a:avLst/>
          </a:prstGeom>
        </p:spPr>
      </p:pic>
      <p:sp>
        <p:nvSpPr>
          <p:cNvPr id="10" name="Slide Number">
            <a:extLst>
              <a:ext uri="{FF2B5EF4-FFF2-40B4-BE49-F238E27FC236}">
                <a16:creationId xmlns:a16="http://schemas.microsoft.com/office/drawing/2014/main" id="{3D59AA9D-706E-4FD1-95DB-98036824873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a:t>
            </a:fld>
            <a:endParaRPr lang="en-US" noProof="0" dirty="0"/>
          </a:p>
        </p:txBody>
      </p:sp>
    </p:spTree>
    <p:extLst>
      <p:ext uri="{BB962C8B-B14F-4D97-AF65-F5344CB8AC3E}">
        <p14:creationId xmlns:p14="http://schemas.microsoft.com/office/powerpoint/2010/main" val="42324159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4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bg-BG" dirty="0"/>
              <a:t>Конкретен Команден клас</a:t>
            </a:r>
            <a:endParaRPr lang="en-US" dirty="0"/>
          </a:p>
        </p:txBody>
      </p:sp>
      <p:sp>
        <p:nvSpPr>
          <p:cNvPr id="5" name="Text Placeholder 5"/>
          <p:cNvSpPr txBox="1">
            <a:spLocks/>
          </p:cNvSpPr>
          <p:nvPr/>
        </p:nvSpPr>
        <p:spPr>
          <a:xfrm>
            <a:off x="2133601" y="1828800"/>
            <a:ext cx="7912147" cy="424895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a:t>
            </a:r>
            <a:r>
              <a:rPr lang="en-GB" noProof="1"/>
              <a:t>ConcreteCommand</a:t>
            </a:r>
            <a:r>
              <a:rPr lang="en-GB" dirty="0"/>
              <a:t> extends Command </a:t>
            </a:r>
            <a:r>
              <a:rPr lang="bg-BG" dirty="0"/>
              <a:t>{</a:t>
            </a:r>
          </a:p>
          <a:p>
            <a:r>
              <a:rPr lang="en-GB" dirty="0"/>
              <a:t>  public </a:t>
            </a:r>
            <a:r>
              <a:rPr lang="en-GB" noProof="1"/>
              <a:t>ConcreteCommand(Receiver</a:t>
            </a:r>
            <a:r>
              <a:rPr lang="en-GB" dirty="0"/>
              <a:t> receiver) </a:t>
            </a:r>
            <a:r>
              <a:rPr lang="en-US" dirty="0"/>
              <a:t>{</a:t>
            </a:r>
          </a:p>
          <a:p>
            <a:r>
              <a:rPr lang="en-US" dirty="0"/>
              <a:t>	super(receiver); }</a:t>
            </a:r>
          </a:p>
          <a:p>
            <a:endParaRPr lang="bg-BG" dirty="0"/>
          </a:p>
          <a:p>
            <a:r>
              <a:rPr lang="en-GB" dirty="0"/>
              <a:t>  @Override  </a:t>
            </a:r>
          </a:p>
          <a:p>
            <a:r>
              <a:rPr lang="en-GB" dirty="0"/>
              <a:t>  public void execute() {</a:t>
            </a:r>
          </a:p>
          <a:p>
            <a:r>
              <a:rPr lang="en-GB" dirty="0"/>
              <a:t>    </a:t>
            </a:r>
            <a:r>
              <a:rPr lang="en-GB" noProof="1"/>
              <a:t>receiver.action</a:t>
            </a:r>
            <a:r>
              <a:rPr lang="en-GB" dirty="0"/>
              <a:t>(); }</a:t>
            </a:r>
            <a:endParaRPr lang="bg-BG" dirty="0"/>
          </a:p>
          <a:p>
            <a:r>
              <a:rPr lang="bg-BG" dirty="0"/>
              <a:t>}</a:t>
            </a:r>
            <a:endParaRPr lang="en-US" dirty="0"/>
          </a:p>
        </p:txBody>
      </p:sp>
      <p:sp>
        <p:nvSpPr>
          <p:cNvPr id="6" name="Slide Number">
            <a:extLst>
              <a:ext uri="{FF2B5EF4-FFF2-40B4-BE49-F238E27FC236}">
                <a16:creationId xmlns:a16="http://schemas.microsoft.com/office/drawing/2014/main" id="{46A3F533-DA4C-4198-B440-C48FB4F475C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310</a:t>
            </a:fld>
            <a:endParaRPr lang="en-US" dirty="0"/>
          </a:p>
        </p:txBody>
      </p:sp>
    </p:spTree>
    <p:extLst>
      <p:ext uri="{BB962C8B-B14F-4D97-AF65-F5344CB8AC3E}">
        <p14:creationId xmlns:p14="http://schemas.microsoft.com/office/powerpoint/2010/main" val="3292473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bg-BG" dirty="0"/>
              <a:t>Класът на приемника</a:t>
            </a:r>
            <a:endParaRPr lang="en-US" dirty="0"/>
          </a:p>
        </p:txBody>
      </p:sp>
      <p:sp>
        <p:nvSpPr>
          <p:cNvPr id="5" name="Text Placeholder 5"/>
          <p:cNvSpPr txBox="1">
            <a:spLocks/>
          </p:cNvSpPr>
          <p:nvPr/>
        </p:nvSpPr>
        <p:spPr>
          <a:xfrm>
            <a:off x="1295400" y="1981201"/>
            <a:ext cx="9271094" cy="2679681"/>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Receiver </a:t>
            </a:r>
            <a:r>
              <a:rPr lang="bg-BG" dirty="0"/>
              <a:t>{</a:t>
            </a:r>
          </a:p>
          <a:p>
            <a:r>
              <a:rPr lang="en-GB" dirty="0"/>
              <a:t>  public void action() </a:t>
            </a:r>
            <a:r>
              <a:rPr lang="bg-BG" dirty="0"/>
              <a:t>{</a:t>
            </a:r>
          </a:p>
          <a:p>
            <a:r>
              <a:rPr lang="en-GB" dirty="0"/>
              <a:t>    </a:t>
            </a:r>
            <a:r>
              <a:rPr lang="en-GB" noProof="1"/>
              <a:t>System.out.println</a:t>
            </a:r>
            <a:r>
              <a:rPr lang="en-GB" dirty="0"/>
              <a:t>("Called </a:t>
            </a:r>
            <a:r>
              <a:rPr lang="en-GB" noProof="1"/>
              <a:t>Receiver.action</a:t>
            </a:r>
            <a:r>
              <a:rPr lang="en-GB" dirty="0"/>
              <a:t>()");</a:t>
            </a:r>
          </a:p>
          <a:p>
            <a:r>
              <a:rPr lang="bg-BG" dirty="0"/>
              <a:t>  }</a:t>
            </a:r>
          </a:p>
          <a:p>
            <a:r>
              <a:rPr lang="bg-BG" dirty="0"/>
              <a:t>}</a:t>
            </a:r>
            <a:endParaRPr lang="en-US" dirty="0"/>
          </a:p>
        </p:txBody>
      </p:sp>
      <p:sp>
        <p:nvSpPr>
          <p:cNvPr id="6" name="Slide Number">
            <a:extLst>
              <a:ext uri="{FF2B5EF4-FFF2-40B4-BE49-F238E27FC236}">
                <a16:creationId xmlns:a16="http://schemas.microsoft.com/office/drawing/2014/main" id="{BB03628B-5D2D-428F-A65A-AD788E3A0B61}"/>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311</a:t>
            </a:fld>
            <a:endParaRPr lang="en-US" dirty="0"/>
          </a:p>
        </p:txBody>
      </p:sp>
    </p:spTree>
    <p:extLst>
      <p:ext uri="{BB962C8B-B14F-4D97-AF65-F5344CB8AC3E}">
        <p14:creationId xmlns:p14="http://schemas.microsoft.com/office/powerpoint/2010/main" val="42305944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bg-BG" dirty="0"/>
              <a:t>Класът </a:t>
            </a:r>
            <a:r>
              <a:rPr lang="en-US" dirty="0"/>
              <a:t>Invoker</a:t>
            </a:r>
          </a:p>
        </p:txBody>
      </p:sp>
      <p:sp>
        <p:nvSpPr>
          <p:cNvPr id="5" name="Text Placeholder 5"/>
          <p:cNvSpPr txBox="1">
            <a:spLocks/>
          </p:cNvSpPr>
          <p:nvPr/>
        </p:nvSpPr>
        <p:spPr>
          <a:xfrm>
            <a:off x="1752601" y="1286957"/>
            <a:ext cx="8064547" cy="47720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Invoker </a:t>
            </a:r>
            <a:r>
              <a:rPr lang="bg-BG" dirty="0"/>
              <a:t>{</a:t>
            </a:r>
          </a:p>
          <a:p>
            <a:r>
              <a:rPr lang="en-GB" dirty="0"/>
              <a:t>  private Command command;</a:t>
            </a:r>
          </a:p>
          <a:p>
            <a:endParaRPr lang="en-GB" dirty="0"/>
          </a:p>
          <a:p>
            <a:r>
              <a:rPr lang="en-GB" dirty="0"/>
              <a:t>  public void </a:t>
            </a:r>
            <a:r>
              <a:rPr lang="en-GB" noProof="1"/>
              <a:t>setCommand(Command</a:t>
            </a:r>
            <a:r>
              <a:rPr lang="en-GB" dirty="0"/>
              <a:t> command) {</a:t>
            </a:r>
            <a:endParaRPr lang="bg-BG" dirty="0"/>
          </a:p>
          <a:p>
            <a:r>
              <a:rPr lang="en-GB" dirty="0"/>
              <a:t>    this</a:t>
            </a:r>
            <a:r>
              <a:rPr lang="en-GB" noProof="1"/>
              <a:t>.</a:t>
            </a:r>
            <a:r>
              <a:rPr lang="en-GB" dirty="0"/>
              <a:t>command = command; }</a:t>
            </a:r>
            <a:endParaRPr lang="en-US" dirty="0"/>
          </a:p>
          <a:p>
            <a:endParaRPr lang="bg-BG" dirty="0"/>
          </a:p>
          <a:p>
            <a:r>
              <a:rPr lang="en-GB" dirty="0"/>
              <a:t>  public void </a:t>
            </a:r>
            <a:r>
              <a:rPr lang="en-GB" noProof="1"/>
              <a:t>ExecuteCommand</a:t>
            </a:r>
            <a:r>
              <a:rPr lang="en-GB" dirty="0"/>
              <a:t>() {</a:t>
            </a:r>
            <a:endParaRPr lang="bg-BG" dirty="0"/>
          </a:p>
          <a:p>
            <a:r>
              <a:rPr lang="en-GB" dirty="0"/>
              <a:t>    </a:t>
            </a:r>
            <a:r>
              <a:rPr lang="en-GB" noProof="1"/>
              <a:t>command.execute</a:t>
            </a:r>
            <a:r>
              <a:rPr lang="en-GB" dirty="0"/>
              <a:t>(); }</a:t>
            </a:r>
            <a:endParaRPr lang="bg-BG" dirty="0"/>
          </a:p>
          <a:p>
            <a:r>
              <a:rPr lang="bg-BG" dirty="0"/>
              <a:t>}</a:t>
            </a:r>
            <a:endParaRPr lang="en-US" dirty="0"/>
          </a:p>
        </p:txBody>
      </p:sp>
      <p:sp>
        <p:nvSpPr>
          <p:cNvPr id="6" name="Slide Number">
            <a:extLst>
              <a:ext uri="{FF2B5EF4-FFF2-40B4-BE49-F238E27FC236}">
                <a16:creationId xmlns:a16="http://schemas.microsoft.com/office/drawing/2014/main" id="{C6DEC3FC-242C-44AE-80E6-7E146BE8337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312</a:t>
            </a:fld>
            <a:endParaRPr lang="en-US" dirty="0"/>
          </a:p>
        </p:txBody>
      </p:sp>
    </p:spTree>
    <p:extLst>
      <p:ext uri="{BB962C8B-B14F-4D97-AF65-F5344CB8AC3E}">
        <p14:creationId xmlns:p14="http://schemas.microsoft.com/office/powerpoint/2010/main" val="25444814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B8E157-6C8A-4802-A6DE-28D4534C00E0}"/>
              </a:ext>
            </a:extLst>
          </p:cNvPr>
          <p:cNvSpPr>
            <a:spLocks noGrp="1"/>
          </p:cNvSpPr>
          <p:nvPr>
            <p:ph type="body" sz="quarter" idx="10"/>
          </p:nvPr>
        </p:nvSpPr>
        <p:spPr/>
        <p:txBody>
          <a:bodyPr/>
          <a:lstStyle/>
          <a:p>
            <a:r>
              <a:rPr lang="bg-BG" dirty="0"/>
              <a:t>Дефинирайте </a:t>
            </a:r>
            <a:r>
              <a:rPr lang="bg-BG" b="1" dirty="0">
                <a:solidFill>
                  <a:schemeClr val="bg1"/>
                </a:solidFill>
              </a:rPr>
              <a:t>скелета</a:t>
            </a:r>
            <a:r>
              <a:rPr lang="en-GB" dirty="0"/>
              <a:t> </a:t>
            </a:r>
            <a:r>
              <a:rPr lang="ru-RU" dirty="0"/>
              <a:t>на алгоритъм в метод, оставяйки известна реализация на неговите подкласове</a:t>
            </a:r>
            <a:endParaRPr lang="en-GB" dirty="0"/>
          </a:p>
          <a:p>
            <a:r>
              <a:rPr lang="bg-BG" dirty="0"/>
              <a:t>Позволява на подклъсовете </a:t>
            </a:r>
            <a:r>
              <a:rPr lang="bg-BG" b="1" dirty="0">
                <a:solidFill>
                  <a:schemeClr val="bg1"/>
                </a:solidFill>
              </a:rPr>
              <a:t>да предефинират </a:t>
            </a:r>
            <a:r>
              <a:rPr lang="en-GB" dirty="0"/>
              <a:t> </a:t>
            </a:r>
            <a:r>
              <a:rPr lang="ru-RU" dirty="0"/>
              <a:t>изпълнението на някои от </a:t>
            </a:r>
            <a:r>
              <a:rPr lang="bg-BG" b="1" dirty="0">
                <a:solidFill>
                  <a:schemeClr val="bg1"/>
                </a:solidFill>
              </a:rPr>
              <a:t>частите </a:t>
            </a:r>
            <a:r>
              <a:rPr lang="ru-RU" dirty="0"/>
              <a:t>на алгоритъма, но не и неговата структура</a:t>
            </a:r>
            <a:endParaRPr lang="en-GB" dirty="0"/>
          </a:p>
        </p:txBody>
      </p:sp>
      <p:sp>
        <p:nvSpPr>
          <p:cNvPr id="4" name="Title 3"/>
          <p:cNvSpPr>
            <a:spLocks noGrp="1"/>
          </p:cNvSpPr>
          <p:nvPr>
            <p:ph type="title"/>
          </p:nvPr>
        </p:nvSpPr>
        <p:spPr/>
        <p:txBody>
          <a:bodyPr/>
          <a:lstStyle/>
          <a:p>
            <a:r>
              <a:rPr lang="bg-BG" dirty="0"/>
              <a:t>Шаблон</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1000" y="3699000"/>
            <a:ext cx="4114800" cy="2663260"/>
          </a:xfrm>
          <a:prstGeom prst="rect">
            <a:avLst/>
          </a:prstGeom>
        </p:spPr>
      </p:pic>
      <p:sp>
        <p:nvSpPr>
          <p:cNvPr id="6" name="Slide Number">
            <a:extLst>
              <a:ext uri="{FF2B5EF4-FFF2-40B4-BE49-F238E27FC236}">
                <a16:creationId xmlns:a16="http://schemas.microsoft.com/office/drawing/2014/main" id="{56B4AE56-A86D-496A-8AE2-90938F2B25F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313</a:t>
            </a:fld>
            <a:endParaRPr lang="en-US" noProof="0" dirty="0"/>
          </a:p>
        </p:txBody>
      </p:sp>
    </p:spTree>
    <p:extLst>
      <p:ext uri="{BB962C8B-B14F-4D97-AF65-F5344CB8AC3E}">
        <p14:creationId xmlns:p14="http://schemas.microsoft.com/office/powerpoint/2010/main" val="24037457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bg-BG" dirty="0"/>
              <a:t>Абстрактен клас</a:t>
            </a:r>
            <a:endParaRPr lang="en-US" dirty="0"/>
          </a:p>
        </p:txBody>
      </p:sp>
      <p:sp>
        <p:nvSpPr>
          <p:cNvPr id="5" name="Text Placeholder 5"/>
          <p:cNvSpPr txBox="1">
            <a:spLocks/>
          </p:cNvSpPr>
          <p:nvPr/>
        </p:nvSpPr>
        <p:spPr>
          <a:xfrm>
            <a:off x="1506000" y="1629000"/>
            <a:ext cx="9271094" cy="4772048"/>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abstract class </a:t>
            </a:r>
            <a:r>
              <a:rPr lang="en-GB" noProof="1"/>
              <a:t>AbstractClass </a:t>
            </a:r>
            <a:r>
              <a:rPr lang="bg-BG" dirty="0"/>
              <a:t>{</a:t>
            </a:r>
          </a:p>
          <a:p>
            <a:r>
              <a:rPr lang="en-GB" dirty="0"/>
              <a:t>  public abstract void primitiveOperation1();</a:t>
            </a:r>
          </a:p>
          <a:p>
            <a:r>
              <a:rPr lang="en-GB" dirty="0"/>
              <a:t>  public abstract void primitiveOperation2();</a:t>
            </a:r>
          </a:p>
          <a:p>
            <a:endParaRPr lang="en-GB" dirty="0"/>
          </a:p>
          <a:p>
            <a:r>
              <a:rPr lang="en-GB" dirty="0"/>
              <a:t>  public void </a:t>
            </a:r>
            <a:r>
              <a:rPr lang="en-GB" noProof="1"/>
              <a:t>templateMethod</a:t>
            </a:r>
            <a:r>
              <a:rPr lang="en-GB" dirty="0"/>
              <a:t>()</a:t>
            </a:r>
            <a:r>
              <a:rPr lang="en-US" dirty="0"/>
              <a:t> {</a:t>
            </a:r>
            <a:endParaRPr lang="bg-BG" dirty="0"/>
          </a:p>
          <a:p>
            <a:r>
              <a:rPr lang="en-GB" dirty="0"/>
              <a:t>    primitiveOperation1();</a:t>
            </a:r>
          </a:p>
          <a:p>
            <a:r>
              <a:rPr lang="en-GB" dirty="0"/>
              <a:t>    primitiveOperation2();</a:t>
            </a:r>
          </a:p>
          <a:p>
            <a:r>
              <a:rPr lang="en-GB" dirty="0"/>
              <a:t>    </a:t>
            </a:r>
            <a:r>
              <a:rPr lang="en-GB" noProof="1"/>
              <a:t>System.out.println</a:t>
            </a:r>
            <a:r>
              <a:rPr lang="en-GB" dirty="0"/>
              <a:t>("");</a:t>
            </a:r>
            <a:r>
              <a:rPr lang="en-US" dirty="0"/>
              <a:t> }</a:t>
            </a:r>
            <a:endParaRPr lang="bg-BG" dirty="0"/>
          </a:p>
          <a:p>
            <a:r>
              <a:rPr lang="bg-BG" dirty="0"/>
              <a:t>}</a:t>
            </a:r>
            <a:endParaRPr lang="en-US" dirty="0"/>
          </a:p>
        </p:txBody>
      </p:sp>
      <p:sp>
        <p:nvSpPr>
          <p:cNvPr id="6" name="Slide Number">
            <a:extLst>
              <a:ext uri="{FF2B5EF4-FFF2-40B4-BE49-F238E27FC236}">
                <a16:creationId xmlns:a16="http://schemas.microsoft.com/office/drawing/2014/main" id="{473F0F27-520C-4009-A7C7-9F3E55C5B706}"/>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314</a:t>
            </a:fld>
            <a:endParaRPr lang="en-US" dirty="0"/>
          </a:p>
        </p:txBody>
      </p:sp>
    </p:spTree>
    <p:extLst>
      <p:ext uri="{BB962C8B-B14F-4D97-AF65-F5344CB8AC3E}">
        <p14:creationId xmlns:p14="http://schemas.microsoft.com/office/powerpoint/2010/main" val="25439439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bg-BG" dirty="0"/>
              <a:t>Конкретен клас</a:t>
            </a:r>
            <a:endParaRPr lang="en-US" dirty="0"/>
          </a:p>
        </p:txBody>
      </p:sp>
      <p:sp>
        <p:nvSpPr>
          <p:cNvPr id="5" name="Text Placeholder 5"/>
          <p:cNvSpPr txBox="1">
            <a:spLocks/>
          </p:cNvSpPr>
          <p:nvPr/>
        </p:nvSpPr>
        <p:spPr>
          <a:xfrm>
            <a:off x="475430" y="1899000"/>
            <a:ext cx="11277600" cy="4248956"/>
          </a:xfrm>
          <a:prstGeom prst="rect">
            <a:avLst/>
          </a:prstGeom>
          <a:solidFill>
            <a:schemeClr val="accent6">
              <a:lumMod val="75000"/>
              <a:alpha val="15000"/>
            </a:schemeClr>
          </a:solidFill>
          <a:ln w="12700">
            <a:solidFill>
              <a:schemeClr val="accent5"/>
            </a:solidFill>
          </a:ln>
        </p:spPr>
        <p:txBody>
          <a:bodyPr vert="horz" wrap="square" lIns="144000" tIns="108000" rIns="144000" bIns="108000" rtlCol="0">
            <a:spAutoFit/>
          </a:bodyPr>
          <a:lstStyle>
            <a:defPPr>
              <a:defRPr lang="en-US"/>
            </a:defPPr>
            <a:lvl1pPr indent="0" defTabSz="1218804" latinLnBrk="1">
              <a:lnSpc>
                <a:spcPct val="100000"/>
              </a:lnSpc>
              <a:spcBef>
                <a:spcPts val="600"/>
              </a:spcBef>
              <a:spcAft>
                <a:spcPts val="600"/>
              </a:spcAft>
              <a:buFont typeface="Wingdings" panose="05000000000000000000" pitchFamily="2" charset="2"/>
              <a:buNone/>
              <a:defRPr sz="2399" b="1">
                <a:effectLst/>
                <a:latin typeface="Consolas" pitchFamily="49" charset="0"/>
                <a:cs typeface="Consolas" pitchFamily="49" charset="0"/>
              </a:defRPr>
            </a:lvl1pPr>
            <a:lvl2pPr marL="990278" indent="-380876" defTabSz="1218804" latinLnBrk="1">
              <a:lnSpc>
                <a:spcPct val="105000"/>
              </a:lnSpc>
              <a:spcBef>
                <a:spcPts val="600"/>
              </a:spcBef>
              <a:spcAft>
                <a:spcPts val="600"/>
              </a:spcAft>
              <a:buFont typeface="Wingdings" panose="05000000000000000000" pitchFamily="2" charset="2"/>
              <a:buChar char="§"/>
              <a:defRPr sz="3199"/>
            </a:lvl2pPr>
            <a:lvl3pPr marL="1523505" indent="-304701" defTabSz="1218804" latinLnBrk="1">
              <a:lnSpc>
                <a:spcPct val="105000"/>
              </a:lnSpc>
              <a:spcBef>
                <a:spcPts val="600"/>
              </a:spcBef>
              <a:spcAft>
                <a:spcPts val="600"/>
              </a:spcAft>
              <a:buFont typeface="Wingdings" panose="05000000000000000000" pitchFamily="2" charset="2"/>
              <a:buChar char="§"/>
              <a:defRPr sz="2999"/>
            </a:lvl3pPr>
            <a:lvl4pPr marL="2132907" indent="-304701" defTabSz="1218804" latinLnBrk="1">
              <a:lnSpc>
                <a:spcPct val="105000"/>
              </a:lnSpc>
              <a:spcBef>
                <a:spcPts val="600"/>
              </a:spcBef>
              <a:spcAft>
                <a:spcPts val="600"/>
              </a:spcAft>
              <a:buFont typeface="Wingdings" panose="05000000000000000000" pitchFamily="2" charset="2"/>
              <a:buChar char="§"/>
              <a:defRPr sz="2799"/>
            </a:lvl4pPr>
            <a:lvl5pPr marL="2742308" indent="-304701" defTabSz="1218804" latinLnBrk="1">
              <a:lnSpc>
                <a:spcPct val="105000"/>
              </a:lnSpc>
              <a:spcBef>
                <a:spcPts val="600"/>
              </a:spcBef>
              <a:spcAft>
                <a:spcPts val="600"/>
              </a:spcAft>
              <a:buFont typeface="Wingdings" panose="05000000000000000000" pitchFamily="2" charset="2"/>
              <a:buChar char="§"/>
              <a:defRPr sz="2599"/>
            </a:lvl5pPr>
            <a:lvl6pPr marL="3351710" indent="-304701" defTabSz="1218804" latinLnBrk="1">
              <a:spcBef>
                <a:spcPct val="20000"/>
              </a:spcBef>
              <a:buFont typeface="Arial" pitchFamily="34" charset="0"/>
              <a:buChar char="•"/>
              <a:defRPr sz="2666"/>
            </a:lvl6pPr>
            <a:lvl7pPr marL="3961112" indent="-304701" defTabSz="1218804" latinLnBrk="1">
              <a:spcBef>
                <a:spcPct val="20000"/>
              </a:spcBef>
              <a:buFont typeface="Arial" pitchFamily="34" charset="0"/>
              <a:buChar char="•"/>
              <a:defRPr sz="2666"/>
            </a:lvl7pPr>
            <a:lvl8pPr marL="4570514" indent="-304701" defTabSz="1218804" latinLnBrk="1">
              <a:spcBef>
                <a:spcPct val="20000"/>
              </a:spcBef>
              <a:buFont typeface="Arial" pitchFamily="34" charset="0"/>
              <a:buChar char="•"/>
              <a:defRPr sz="2666"/>
            </a:lvl8pPr>
            <a:lvl9pPr marL="5179916" indent="-304701" defTabSz="1218804" latinLnBrk="1">
              <a:spcBef>
                <a:spcPct val="20000"/>
              </a:spcBef>
              <a:buFont typeface="Arial" pitchFamily="34" charset="0"/>
              <a:buChar char="•"/>
              <a:defRPr sz="2666"/>
            </a:lvl9pPr>
          </a:lstStyle>
          <a:p>
            <a:r>
              <a:rPr lang="en-GB" dirty="0"/>
              <a:t>class </a:t>
            </a:r>
            <a:r>
              <a:rPr lang="en-GB" noProof="1"/>
              <a:t>ConcreteClassA</a:t>
            </a:r>
            <a:r>
              <a:rPr lang="en-GB" dirty="0"/>
              <a:t> extends </a:t>
            </a:r>
            <a:r>
              <a:rPr lang="en-GB" noProof="1"/>
              <a:t>AbstractClass </a:t>
            </a:r>
            <a:r>
              <a:rPr lang="bg-BG" dirty="0"/>
              <a:t>{</a:t>
            </a:r>
            <a:endParaRPr lang="en-US" dirty="0"/>
          </a:p>
          <a:p>
            <a:r>
              <a:rPr lang="en-US" dirty="0"/>
              <a:t>  @Override</a:t>
            </a:r>
            <a:endParaRPr lang="bg-BG" dirty="0"/>
          </a:p>
          <a:p>
            <a:r>
              <a:rPr lang="en-GB" dirty="0"/>
              <a:t>  public void primitiveOperation1() {</a:t>
            </a:r>
            <a:endParaRPr lang="bg-BG" dirty="0"/>
          </a:p>
          <a:p>
            <a:r>
              <a:rPr lang="en-GB" dirty="0"/>
              <a:t>    System.out.println("</a:t>
            </a:r>
            <a:r>
              <a:rPr lang="en-GB" noProof="1"/>
              <a:t>ConcreteClassA</a:t>
            </a:r>
            <a:r>
              <a:rPr lang="en-GB" dirty="0"/>
              <a:t>.primitiveOperation1()"); }</a:t>
            </a:r>
            <a:endParaRPr lang="bg-BG" dirty="0"/>
          </a:p>
          <a:p>
            <a:r>
              <a:rPr lang="en-US" dirty="0"/>
              <a:t>  @Override</a:t>
            </a:r>
            <a:endParaRPr lang="bg-BG" dirty="0"/>
          </a:p>
          <a:p>
            <a:r>
              <a:rPr lang="en-GB" dirty="0"/>
              <a:t>  public void primitiveOperation2() {</a:t>
            </a:r>
            <a:endParaRPr lang="bg-BG" dirty="0"/>
          </a:p>
          <a:p>
            <a:r>
              <a:rPr lang="en-GB" dirty="0"/>
              <a:t>  System.out.println("</a:t>
            </a:r>
            <a:r>
              <a:rPr lang="en-GB" noProof="1"/>
              <a:t>ConcreteClassA</a:t>
            </a:r>
            <a:r>
              <a:rPr lang="en-GB" dirty="0"/>
              <a:t>.primitiveOperation2()");</a:t>
            </a:r>
            <a:endParaRPr lang="bg-BG" dirty="0"/>
          </a:p>
          <a:p>
            <a:r>
              <a:rPr lang="bg-BG" dirty="0"/>
              <a:t>}</a:t>
            </a:r>
            <a:endParaRPr lang="en-US" dirty="0"/>
          </a:p>
        </p:txBody>
      </p:sp>
      <p:sp>
        <p:nvSpPr>
          <p:cNvPr id="6" name="Slide Number">
            <a:extLst>
              <a:ext uri="{FF2B5EF4-FFF2-40B4-BE49-F238E27FC236}">
                <a16:creationId xmlns:a16="http://schemas.microsoft.com/office/drawing/2014/main" id="{3F9A896A-A2E6-4875-8D00-5B9266E282B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315</a:t>
            </a:fld>
            <a:endParaRPr lang="en-US" dirty="0"/>
          </a:p>
        </p:txBody>
      </p:sp>
    </p:spTree>
    <p:extLst>
      <p:ext uri="{BB962C8B-B14F-4D97-AF65-F5344CB8AC3E}">
        <p14:creationId xmlns:p14="http://schemas.microsoft.com/office/powerpoint/2010/main" val="38772440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69725" y="1656226"/>
            <a:ext cx="7581212"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bg-BG" dirty="0"/>
              <a:t>Резюме</a:t>
            </a:r>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1942" y="1419750"/>
            <a:ext cx="8632995"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dirty="0"/>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bg1"/>
                </a:solidFill>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99">
                <a:solidFill>
                  <a:schemeClr val="tx1"/>
                </a:solidFill>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937" y="3276641"/>
            <a:ext cx="2882677" cy="3119781"/>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3073" y="1723767"/>
            <a:ext cx="8281864" cy="4941304"/>
          </a:xfrm>
          <a:prstGeom prst="rect">
            <a:avLst/>
          </a:prstGeom>
        </p:spPr>
        <p:txBody>
          <a:bodyPr vert="horz" lIns="108000" tIns="36000" rIns="108000" bIns="36000" rtlCol="0">
            <a:normAutofit fontScale="92500" lnSpcReduction="20000"/>
          </a:bodyPr>
          <a:lstStyle>
            <a:lvl1pPr marL="456915" indent="-456915" algn="l" defTabSz="1218438" rtl="0" eaLnBrk="1" latinLnBrk="1"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1"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1"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1"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1"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1" hangingPunct="1">
              <a:spcBef>
                <a:spcPct val="20000"/>
              </a:spcBef>
              <a:buFont typeface="Arial" pitchFamily="34" charset="0"/>
              <a:buChar char="•"/>
              <a:defRPr sz="2665" kern="1200">
                <a:solidFill>
                  <a:schemeClr val="tx1"/>
                </a:solidFill>
                <a:latin typeface="+mn-lt"/>
                <a:ea typeface="+mn-ea"/>
                <a:cs typeface="+mn-cs"/>
              </a:defRPr>
            </a:lvl9pPr>
          </a:lstStyle>
          <a:p>
            <a:pPr>
              <a:lnSpc>
                <a:spcPct val="100000"/>
              </a:lnSpc>
            </a:pPr>
            <a:r>
              <a:rPr lang="bg-BG" sz="3600" dirty="0">
                <a:solidFill>
                  <a:schemeClr val="bg2"/>
                </a:solidFill>
              </a:rPr>
              <a:t>Модели на дизайн</a:t>
            </a:r>
            <a:endParaRPr lang="en-US" sz="3600" dirty="0">
              <a:solidFill>
                <a:schemeClr val="bg2"/>
              </a:solidFill>
            </a:endParaRPr>
          </a:p>
          <a:p>
            <a:pPr lvl="1">
              <a:lnSpc>
                <a:spcPct val="100000"/>
              </a:lnSpc>
            </a:pPr>
            <a:r>
              <a:rPr lang="ru-RU" sz="3400" dirty="0">
                <a:solidFill>
                  <a:schemeClr val="bg2"/>
                </a:solidFill>
              </a:rPr>
              <a:t>Осигурете решение на често срещани</a:t>
            </a:r>
          </a:p>
          <a:p>
            <a:pPr marL="609219" lvl="1" indent="0">
              <a:lnSpc>
                <a:spcPct val="100000"/>
              </a:lnSpc>
              <a:buNone/>
            </a:pPr>
            <a:r>
              <a:rPr lang="ru-RU" sz="3400" dirty="0">
                <a:solidFill>
                  <a:schemeClr val="bg2"/>
                </a:solidFill>
              </a:rPr>
              <a:t> проблеми</a:t>
            </a:r>
          </a:p>
          <a:p>
            <a:pPr lvl="1">
              <a:lnSpc>
                <a:spcPct val="100000"/>
              </a:lnSpc>
            </a:pPr>
            <a:r>
              <a:rPr lang="ru-RU" sz="3400" dirty="0">
                <a:solidFill>
                  <a:schemeClr val="bg2"/>
                </a:solidFill>
              </a:rPr>
              <a:t>Добавете допълнителни слоеве на</a:t>
            </a:r>
          </a:p>
          <a:p>
            <a:pPr marL="609219" lvl="1" indent="0">
              <a:lnSpc>
                <a:spcPct val="100000"/>
              </a:lnSpc>
              <a:buNone/>
            </a:pPr>
            <a:r>
              <a:rPr lang="ru-RU" sz="3400" dirty="0">
                <a:solidFill>
                  <a:schemeClr val="bg2"/>
                </a:solidFill>
              </a:rPr>
              <a:t>абстракция</a:t>
            </a:r>
            <a:endParaRPr lang="en-US" sz="3400" b="1" dirty="0">
              <a:solidFill>
                <a:schemeClr val="bg1"/>
              </a:solidFill>
            </a:endParaRPr>
          </a:p>
          <a:p>
            <a:pPr>
              <a:lnSpc>
                <a:spcPct val="100000"/>
              </a:lnSpc>
            </a:pPr>
            <a:r>
              <a:rPr lang="bg-BG" sz="3600" dirty="0">
                <a:solidFill>
                  <a:schemeClr val="bg2"/>
                </a:solidFill>
              </a:rPr>
              <a:t>Има три вида модели</a:t>
            </a:r>
            <a:endParaRPr lang="en-US" sz="3600" dirty="0">
              <a:solidFill>
                <a:schemeClr val="bg2"/>
              </a:solidFill>
            </a:endParaRPr>
          </a:p>
          <a:p>
            <a:pPr lvl="1">
              <a:lnSpc>
                <a:spcPct val="100000"/>
              </a:lnSpc>
              <a:buClr>
                <a:schemeClr val="bg2"/>
              </a:buClr>
            </a:pPr>
            <a:r>
              <a:rPr lang="bg-BG" sz="3400" b="1" dirty="0">
                <a:solidFill>
                  <a:schemeClr val="bg1"/>
                </a:solidFill>
              </a:rPr>
              <a:t>Творчески</a:t>
            </a:r>
          </a:p>
          <a:p>
            <a:pPr lvl="1">
              <a:lnSpc>
                <a:spcPct val="100000"/>
              </a:lnSpc>
              <a:buClr>
                <a:schemeClr val="bg2"/>
              </a:buClr>
            </a:pPr>
            <a:r>
              <a:rPr lang="bg-BG" sz="3400" b="1">
                <a:solidFill>
                  <a:schemeClr val="bg1"/>
                </a:solidFill>
              </a:rPr>
              <a:t>Структурни</a:t>
            </a:r>
          </a:p>
          <a:p>
            <a:pPr lvl="1">
              <a:lnSpc>
                <a:spcPct val="100000"/>
              </a:lnSpc>
              <a:buClr>
                <a:schemeClr val="bg2"/>
              </a:buClr>
            </a:pPr>
            <a:r>
              <a:rPr lang="bg-BG" sz="3400" b="1">
                <a:solidFill>
                  <a:schemeClr val="bg1"/>
                </a:solidFill>
              </a:rPr>
              <a:t>Поведенчески</a:t>
            </a:r>
            <a:endParaRPr lang="en-US" sz="3400" b="1" dirty="0">
              <a:solidFill>
                <a:schemeClr val="bg1"/>
              </a:solidFill>
            </a:endParaRPr>
          </a:p>
        </p:txBody>
      </p:sp>
      <p:sp>
        <p:nvSpPr>
          <p:cNvPr id="16" name="Slide Number">
            <a:extLst>
              <a:ext uri="{FF2B5EF4-FFF2-40B4-BE49-F238E27FC236}">
                <a16:creationId xmlns:a16="http://schemas.microsoft.com/office/drawing/2014/main" id="{0A054565-FDE9-4328-ACE2-EE92CECA3DB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316</a:t>
            </a:fld>
            <a:endParaRPr lang="en-US" noProof="0" dirty="0"/>
          </a:p>
        </p:txBody>
      </p:sp>
    </p:spTree>
    <p:extLst>
      <p:ext uri="{BB962C8B-B14F-4D97-AF65-F5344CB8AC3E}">
        <p14:creationId xmlns:p14="http://schemas.microsoft.com/office/powerpoint/2010/main" val="27074472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4" name="Rectangle 2"/>
          <p:cNvSpPr>
            <a:spLocks noGrp="1" noChangeArrowheads="1"/>
          </p:cNvSpPr>
          <p:nvPr>
            <p:ph type="title"/>
          </p:nvPr>
        </p:nvSpPr>
        <p:spPr/>
        <p:txBody>
          <a:bodyPr/>
          <a:lstStyle/>
          <a:p>
            <a:r>
              <a:rPr lang="bg-BG" dirty="0"/>
              <a:t>Енкапсулация</a:t>
            </a:r>
            <a:r>
              <a:rPr lang="en-US" dirty="0"/>
              <a:t> – </a:t>
            </a:r>
            <a:r>
              <a:rPr lang="bg-BG" dirty="0"/>
              <a:t>Пример</a:t>
            </a:r>
          </a:p>
        </p:txBody>
      </p:sp>
      <p:sp>
        <p:nvSpPr>
          <p:cNvPr id="806915" name="Rectangle 3"/>
          <p:cNvSpPr>
            <a:spLocks noGrp="1" noChangeArrowheads="1"/>
          </p:cNvSpPr>
          <p:nvPr>
            <p:ph idx="10"/>
          </p:nvPr>
        </p:nvSpPr>
        <p:spPr/>
        <p:txBody>
          <a:bodyPr>
            <a:normAutofit fontScale="92500" lnSpcReduction="10000"/>
          </a:bodyPr>
          <a:lstStyle/>
          <a:p>
            <a:r>
              <a:rPr lang="bg-BG" dirty="0"/>
              <a:t>Полетата трябва да бъдат </a:t>
            </a:r>
            <a:r>
              <a:rPr lang="en-US" b="1" dirty="0">
                <a:solidFill>
                  <a:schemeClr val="bg1"/>
                </a:solidFill>
              </a:rPr>
              <a:t>private</a:t>
            </a:r>
          </a:p>
          <a:p>
            <a:endParaRPr lang="en-US" dirty="0"/>
          </a:p>
          <a:p>
            <a:endParaRPr lang="en-US" dirty="0"/>
          </a:p>
          <a:p>
            <a:endParaRPr lang="en-US" dirty="0"/>
          </a:p>
          <a:p>
            <a:pPr>
              <a:spcAft>
                <a:spcPts val="2399"/>
              </a:spcAft>
            </a:pPr>
            <a:endParaRPr lang="en-US" dirty="0"/>
          </a:p>
          <a:p>
            <a:endParaRPr lang="en-GB" dirty="0"/>
          </a:p>
          <a:p>
            <a:endParaRPr lang="en-GB" dirty="0"/>
          </a:p>
          <a:p>
            <a:r>
              <a:rPr lang="bg-BG" dirty="0"/>
              <a:t>Аксесорите </a:t>
            </a:r>
            <a:r>
              <a:rPr lang="en-US" dirty="0"/>
              <a:t>(getter)</a:t>
            </a:r>
            <a:r>
              <a:rPr lang="en-GB" dirty="0"/>
              <a:t> </a:t>
            </a:r>
            <a:r>
              <a:rPr lang="bg-BG" dirty="0"/>
              <a:t>и Мутаторите</a:t>
            </a:r>
            <a:r>
              <a:rPr lang="en-US" dirty="0"/>
              <a:t>(setter)</a:t>
            </a:r>
            <a:r>
              <a:rPr lang="bg-BG" dirty="0"/>
              <a:t> трябва да бъдат </a:t>
            </a:r>
            <a:r>
              <a:rPr lang="en-GB" b="1" dirty="0">
                <a:solidFill>
                  <a:schemeClr val="bg1"/>
                </a:solidFill>
              </a:rPr>
              <a:t>public</a:t>
            </a:r>
          </a:p>
        </p:txBody>
      </p:sp>
      <p:sp>
        <p:nvSpPr>
          <p:cNvPr id="5" name="Rectangle 3"/>
          <p:cNvSpPr>
            <a:spLocks noChangeArrowheads="1"/>
          </p:cNvSpPr>
          <p:nvPr/>
        </p:nvSpPr>
        <p:spPr bwMode="auto">
          <a:xfrm>
            <a:off x="2515007" y="1815877"/>
            <a:ext cx="6034712" cy="602673"/>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7972" tIns="107972" rIns="107972" bIns="107972">
            <a:spAutoFit/>
          </a:bodyPr>
          <a:lstStyle/>
          <a:p>
            <a:pPr algn="ct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Person</a:t>
            </a:r>
          </a:p>
        </p:txBody>
      </p:sp>
      <p:sp>
        <p:nvSpPr>
          <p:cNvPr id="6" name="Rectangle 4"/>
          <p:cNvSpPr>
            <a:spLocks noChangeArrowheads="1"/>
          </p:cNvSpPr>
          <p:nvPr/>
        </p:nvSpPr>
        <p:spPr bwMode="auto">
          <a:xfrm>
            <a:off x="2515008" y="2411781"/>
            <a:ext cx="6034712" cy="997111"/>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7972" tIns="107972" rIns="107972" bIns="107972">
            <a:noAutofit/>
          </a:bodyPr>
          <a:lstStyle/>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-name: string</a:t>
            </a:r>
          </a:p>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-age: int</a:t>
            </a:r>
          </a:p>
        </p:txBody>
      </p:sp>
      <p:sp>
        <p:nvSpPr>
          <p:cNvPr id="7" name="Rectangle 5"/>
          <p:cNvSpPr>
            <a:spLocks noChangeArrowheads="1"/>
          </p:cNvSpPr>
          <p:nvPr/>
        </p:nvSpPr>
        <p:spPr bwMode="auto">
          <a:xfrm>
            <a:off x="2515007" y="3408893"/>
            <a:ext cx="6034712" cy="2134187"/>
          </a:xfrm>
          <a:prstGeom prst="rect">
            <a:avLst/>
          </a:prstGeom>
          <a:solidFill>
            <a:schemeClr val="accent5">
              <a:lumMod val="40000"/>
              <a:lumOff val="60000"/>
              <a:alpha val="15000"/>
            </a:schemeClr>
          </a:solidFill>
          <a:ln w="25400">
            <a:solidFill>
              <a:schemeClr val="accent5">
                <a:lumMod val="20000"/>
                <a:lumOff val="80000"/>
              </a:schemeClr>
            </a:solidFill>
          </a:ln>
        </p:spPr>
        <p:txBody>
          <a:bodyPr wrap="square" lIns="107972" tIns="107972" rIns="107972" bIns="107972">
            <a:noAutofit/>
          </a:bodyPr>
          <a:lstStyle/>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+Person(String name, int age)</a:t>
            </a:r>
          </a:p>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+getName(): String</a:t>
            </a:r>
          </a:p>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+setName(String name): void</a:t>
            </a:r>
          </a:p>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+getAge(): int</a:t>
            </a:r>
          </a:p>
          <a:p>
            <a:pPr defTabSz="914126" eaLnBrk="0" hangingPunct="0">
              <a:lnSpc>
                <a:spcPts val="2999"/>
              </a:lnSpc>
              <a:buClr>
                <a:srgbClr val="67748E">
                  <a:lumMod val="40000"/>
                  <a:lumOff val="60000"/>
                </a:srgbClr>
              </a:buClr>
              <a:buSzPct val="70000"/>
            </a:pPr>
            <a:r>
              <a:rPr lang="en-US" sz="2799" b="1" noProof="1">
                <a:solidFill>
                  <a:srgbClr val="234465"/>
                </a:solidFill>
                <a:latin typeface="Consolas" pitchFamily="49" charset="0"/>
                <a:cs typeface="Consolas" pitchFamily="49" charset="0"/>
              </a:rPr>
              <a:t>+setAge(int age): void</a:t>
            </a:r>
          </a:p>
          <a:p>
            <a:pPr defTabSz="914126" eaLnBrk="0" hangingPunct="0">
              <a:lnSpc>
                <a:spcPts val="2999"/>
              </a:lnSpc>
              <a:buClr>
                <a:srgbClr val="67748E">
                  <a:lumMod val="40000"/>
                  <a:lumOff val="60000"/>
                </a:srgbClr>
              </a:buClr>
              <a:buSzPct val="70000"/>
            </a:pPr>
            <a:endParaRPr lang="en-US" sz="2799" b="1" noProof="1">
              <a:solidFill>
                <a:srgbClr val="234465"/>
              </a:solidFill>
              <a:latin typeface="Consolas" pitchFamily="49" charset="0"/>
              <a:cs typeface="Consolas" pitchFamily="49" charset="0"/>
            </a:endParaRPr>
          </a:p>
        </p:txBody>
      </p:sp>
      <p:sp>
        <p:nvSpPr>
          <p:cNvPr id="9" name="AutoShape 6"/>
          <p:cNvSpPr>
            <a:spLocks noChangeArrowheads="1"/>
          </p:cNvSpPr>
          <p:nvPr/>
        </p:nvSpPr>
        <p:spPr bwMode="auto">
          <a:xfrm>
            <a:off x="8339660" y="2613529"/>
            <a:ext cx="1878310" cy="600385"/>
          </a:xfrm>
          <a:prstGeom prst="wedgeRoundRectCallout">
            <a:avLst>
              <a:gd name="adj1" fmla="val 9082"/>
              <a:gd name="adj2" fmla="val -13964"/>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r>
              <a:rPr lang="en-US" sz="2399" b="1" noProof="1">
                <a:solidFill>
                  <a:srgbClr val="FFFFFF"/>
                </a:solidFill>
                <a:effectLst>
                  <a:outerShdw blurRad="38100" dist="38100" dir="2700000" algn="tl">
                    <a:srgbClr val="000000">
                      <a:alpha val="43137"/>
                    </a:srgbClr>
                  </a:outerShdw>
                </a:effectLst>
                <a:latin typeface="Calibri" panose="020F0502020204030204"/>
              </a:rPr>
              <a:t>- == private</a:t>
            </a:r>
          </a:p>
        </p:txBody>
      </p:sp>
      <p:sp>
        <p:nvSpPr>
          <p:cNvPr id="10" name="AutoShape 6"/>
          <p:cNvSpPr>
            <a:spLocks noChangeArrowheads="1"/>
          </p:cNvSpPr>
          <p:nvPr/>
        </p:nvSpPr>
        <p:spPr bwMode="auto">
          <a:xfrm>
            <a:off x="8339660" y="4097867"/>
            <a:ext cx="1878310" cy="609441"/>
          </a:xfrm>
          <a:prstGeom prst="wedgeRoundRectCallout">
            <a:avLst>
              <a:gd name="adj1" fmla="val 25961"/>
              <a:gd name="adj2" fmla="val -1318"/>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defTabSz="914126"/>
            <a:r>
              <a:rPr lang="en-US" sz="2399" b="1" noProof="1">
                <a:solidFill>
                  <a:srgbClr val="FFFFFF"/>
                </a:solidFill>
                <a:effectLst>
                  <a:outerShdw blurRad="38100" dist="38100" dir="2700000" algn="tl">
                    <a:srgbClr val="000000">
                      <a:alpha val="43137"/>
                    </a:srgbClr>
                  </a:outerShdw>
                </a:effectLst>
                <a:latin typeface="Calibri" panose="020F0502020204030204"/>
              </a:rPr>
              <a:t>+ == public</a:t>
            </a:r>
          </a:p>
        </p:txBody>
      </p:sp>
      <p:sp>
        <p:nvSpPr>
          <p:cNvPr id="11" name="Rectangle 3"/>
          <p:cNvSpPr txBox="1">
            <a:spLocks noChangeArrowheads="1"/>
          </p:cNvSpPr>
          <p:nvPr/>
        </p:nvSpPr>
        <p:spPr>
          <a:xfrm>
            <a:off x="4183258" y="5348605"/>
            <a:ext cx="6034712" cy="595904"/>
          </a:xfrm>
          <a:prstGeom prst="rect">
            <a:avLst/>
          </a:prstGeom>
        </p:spPr>
        <p:txBody>
          <a:bodyPr vert="horz" lIns="107972" tIns="35991" rIns="107972" bIns="35991" rtlCol="0">
            <a:noAutofit/>
          </a:bodyPr>
          <a:lstStyle>
            <a:lvl1pPr marL="304747" indent="-304747" algn="l" defTabSz="1218987" rtl="0" eaLnBrk="1" latinLnBrk="0" hangingPunct="1">
              <a:lnSpc>
                <a:spcPct val="105000"/>
              </a:lnSpc>
              <a:spcBef>
                <a:spcPts val="600"/>
              </a:spcBef>
              <a:spcAft>
                <a:spcPts val="600"/>
              </a:spcAft>
              <a:buClr>
                <a:srgbClr val="F2B254"/>
              </a:buClr>
              <a:buSzPct val="100000"/>
              <a:buFont typeface="Wingdings" panose="05000000000000000000" pitchFamily="2" charset="2"/>
              <a:buChar char="§"/>
              <a:defRPr sz="3400" b="0" kern="1200">
                <a:solidFill>
                  <a:schemeClr val="tx1"/>
                </a:solidFill>
                <a:latin typeface="+mn-lt"/>
                <a:ea typeface="+mn-ea"/>
                <a:cs typeface="+mn-cs"/>
              </a:defRPr>
            </a:lvl1pPr>
            <a:lvl2pPr marL="609493" indent="-231606" algn="l" defTabSz="1218987" rtl="0" eaLnBrk="1" latinLnBrk="0" hangingPunct="1">
              <a:lnSpc>
                <a:spcPct val="105000"/>
              </a:lnSpc>
              <a:spcBef>
                <a:spcPts val="600"/>
              </a:spcBef>
              <a:spcAft>
                <a:spcPts val="600"/>
              </a:spcAft>
              <a:buClr>
                <a:schemeClr val="accent1"/>
              </a:buClr>
              <a:buSzPct val="80000"/>
              <a:buFont typeface="Wingdings" panose="05000000000000000000" pitchFamily="2" charset="2"/>
              <a:buChar char="§"/>
              <a:defRPr sz="3200" b="0" kern="1200">
                <a:solidFill>
                  <a:schemeClr val="tx1"/>
                </a:solidFill>
                <a:latin typeface="+mn-lt"/>
                <a:ea typeface="+mn-ea"/>
                <a:cs typeface="+mn-cs"/>
              </a:defRPr>
            </a:lvl2pPr>
            <a:lvl3pPr marL="914240" indent="-231606" algn="l" defTabSz="1218987" rtl="0" eaLnBrk="1" latinLnBrk="0" hangingPunct="1">
              <a:lnSpc>
                <a:spcPct val="105000"/>
              </a:lnSpc>
              <a:spcBef>
                <a:spcPts val="600"/>
              </a:spcBef>
              <a:spcAft>
                <a:spcPts val="600"/>
              </a:spcAft>
              <a:buClr>
                <a:srgbClr val="EF9A1D"/>
              </a:buClr>
              <a:buSzPct val="80000"/>
              <a:buFont typeface="Wingdings" panose="05000000000000000000" pitchFamily="2" charset="2"/>
              <a:buChar char="§"/>
              <a:defRPr sz="3000" b="0" kern="1200">
                <a:solidFill>
                  <a:schemeClr val="tx1"/>
                </a:solidFill>
                <a:latin typeface="+mn-lt"/>
                <a:ea typeface="+mn-ea"/>
                <a:cs typeface="+mn-cs"/>
              </a:defRPr>
            </a:lvl3pPr>
            <a:lvl4pPr marL="1218987" indent="-231606" algn="l" defTabSz="1218987" rtl="0" eaLnBrk="1" latinLnBrk="0" hangingPunct="1">
              <a:lnSpc>
                <a:spcPct val="105000"/>
              </a:lnSpc>
              <a:spcBef>
                <a:spcPts val="600"/>
              </a:spcBef>
              <a:spcAft>
                <a:spcPts val="600"/>
              </a:spcAft>
              <a:buClr>
                <a:srgbClr val="ED9411"/>
              </a:buClr>
              <a:buSzPct val="80000"/>
              <a:buFont typeface="Wingdings" panose="05000000000000000000" pitchFamily="2" charset="2"/>
              <a:buChar char="§"/>
              <a:defRPr sz="2800" b="0" kern="1200">
                <a:solidFill>
                  <a:schemeClr val="tx1"/>
                </a:solidFill>
                <a:latin typeface="+mn-lt"/>
                <a:ea typeface="+mn-ea"/>
                <a:cs typeface="+mn-cs"/>
              </a:defRPr>
            </a:lvl4pPr>
            <a:lvl5pPr marL="1523733" indent="-231606" algn="l" defTabSz="1218987" rtl="0" eaLnBrk="1" latinLnBrk="0" hangingPunct="1">
              <a:lnSpc>
                <a:spcPct val="105000"/>
              </a:lnSpc>
              <a:spcBef>
                <a:spcPts val="600"/>
              </a:spcBef>
              <a:spcAft>
                <a:spcPts val="600"/>
              </a:spcAft>
              <a:buClr>
                <a:srgbClr val="E28D10"/>
              </a:buClr>
              <a:buSzPct val="80000"/>
              <a:buFont typeface="Wingdings" panose="05000000000000000000" pitchFamily="2" charset="2"/>
              <a:buChar char="§"/>
              <a:defRPr sz="2600" b="0" kern="1200">
                <a:solidFill>
                  <a:schemeClr val="tx1"/>
                </a:solidFill>
                <a:latin typeface="+mn-lt"/>
                <a:ea typeface="+mn-ea"/>
                <a:cs typeface="+mn-cs"/>
              </a:defRPr>
            </a:lvl5pPr>
            <a:lvl6pPr marL="1828480"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6"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2"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6"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lgn="ctr" defTabSz="1218621">
              <a:lnSpc>
                <a:spcPct val="100000"/>
              </a:lnSpc>
              <a:buNone/>
            </a:pPr>
            <a:endParaRPr lang="bg-BG" sz="3399" dirty="0">
              <a:solidFill>
                <a:srgbClr val="FFA000"/>
              </a:solidFill>
              <a:latin typeface="Calibri" panose="020F0502020204030204"/>
            </a:endParaRPr>
          </a:p>
        </p:txBody>
      </p:sp>
      <p:sp>
        <p:nvSpPr>
          <p:cNvPr id="12" name="Slide Number">
            <a:extLst>
              <a:ext uri="{FF2B5EF4-FFF2-40B4-BE49-F238E27FC236}">
                <a16:creationId xmlns:a16="http://schemas.microsoft.com/office/drawing/2014/main" id="{1C29BDDA-8EF6-4A1F-9B17-DF7BA95976BA}"/>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32</a:t>
            </a:fld>
            <a:endParaRPr lang="en-US" dirty="0"/>
          </a:p>
        </p:txBody>
      </p:sp>
    </p:spTree>
    <p:extLst>
      <p:ext uri="{BB962C8B-B14F-4D97-AF65-F5344CB8AC3E}">
        <p14:creationId xmlns:p14="http://schemas.microsoft.com/office/powerpoint/2010/main" val="15376147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691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Clr>
                <a:schemeClr val="tx1"/>
              </a:buClr>
            </a:pPr>
            <a:r>
              <a:rPr lang="en-US" b="1" dirty="0">
                <a:solidFill>
                  <a:schemeClr val="bg1"/>
                </a:solidFill>
                <a:latin typeface="Consolas" panose="020B0609020204030204" pitchFamily="49" charset="0"/>
              </a:rPr>
              <a:t>this</a:t>
            </a:r>
            <a:r>
              <a:rPr lang="en-US" dirty="0">
                <a:solidFill>
                  <a:schemeClr val="tx2">
                    <a:lumMod val="75000"/>
                  </a:schemeClr>
                </a:solidFill>
              </a:rPr>
              <a:t> </a:t>
            </a:r>
            <a:r>
              <a:rPr lang="bg-BG" dirty="0"/>
              <a:t>е препратка към </a:t>
            </a:r>
            <a:r>
              <a:rPr lang="bg-BG" b="1" dirty="0">
                <a:solidFill>
                  <a:schemeClr val="bg1"/>
                </a:solidFill>
              </a:rPr>
              <a:t>текущя</a:t>
            </a:r>
            <a:r>
              <a:rPr lang="en-US" b="1" dirty="0">
                <a:solidFill>
                  <a:schemeClr val="bg1"/>
                </a:solidFill>
              </a:rPr>
              <a:t> </a:t>
            </a:r>
            <a:r>
              <a:rPr lang="bg-BG" b="1" dirty="0">
                <a:solidFill>
                  <a:schemeClr val="bg1"/>
                </a:solidFill>
              </a:rPr>
              <a:t>обект</a:t>
            </a:r>
            <a:endParaRPr lang="en-US" b="1" dirty="0">
              <a:solidFill>
                <a:schemeClr val="bg1"/>
              </a:solidFill>
            </a:endParaRPr>
          </a:p>
          <a:p>
            <a:pPr>
              <a:buClr>
                <a:schemeClr val="tx1"/>
              </a:buClr>
            </a:pPr>
            <a:r>
              <a:rPr lang="en-US" b="1" dirty="0">
                <a:solidFill>
                  <a:schemeClr val="bg1"/>
                </a:solidFill>
                <a:latin typeface="Consolas" panose="020B0609020204030204" pitchFamily="49" charset="0"/>
              </a:rPr>
              <a:t>this</a:t>
            </a:r>
            <a:r>
              <a:rPr lang="en-US" dirty="0"/>
              <a:t> </a:t>
            </a:r>
            <a:r>
              <a:rPr lang="bg-BG" dirty="0"/>
              <a:t>може да се отнася до текущата инстанция</a:t>
            </a:r>
            <a:endParaRPr lang="en-US" dirty="0"/>
          </a:p>
          <a:p>
            <a:pPr>
              <a:buClr>
                <a:schemeClr val="tx1"/>
              </a:buClr>
            </a:pPr>
            <a:endParaRPr lang="en-US" dirty="0"/>
          </a:p>
          <a:p>
            <a:pPr>
              <a:buClr>
                <a:schemeClr val="tx1"/>
              </a:buClr>
            </a:pPr>
            <a:endParaRPr lang="en-US" dirty="0"/>
          </a:p>
          <a:p>
            <a:pPr>
              <a:spcBef>
                <a:spcPts val="1200"/>
              </a:spcBef>
              <a:spcAft>
                <a:spcPts val="1200"/>
              </a:spcAft>
              <a:buClr>
                <a:schemeClr val="tx1"/>
              </a:buClr>
            </a:pPr>
            <a:r>
              <a:rPr lang="en-US" b="1" dirty="0">
                <a:solidFill>
                  <a:schemeClr val="bg1"/>
                </a:solidFill>
                <a:latin typeface="Consolas" panose="020B0609020204030204" pitchFamily="49" charset="0"/>
              </a:rPr>
              <a:t>this</a:t>
            </a:r>
            <a:r>
              <a:rPr lang="en-US" dirty="0"/>
              <a:t> </a:t>
            </a:r>
            <a:r>
              <a:rPr lang="bg-BG" dirty="0"/>
              <a:t>може да извиква текущия клас</a:t>
            </a:r>
          </a:p>
        </p:txBody>
      </p:sp>
      <p:sp>
        <p:nvSpPr>
          <p:cNvPr id="2" name="Title 1"/>
          <p:cNvSpPr>
            <a:spLocks noGrp="1"/>
          </p:cNvSpPr>
          <p:nvPr>
            <p:ph type="title"/>
          </p:nvPr>
        </p:nvSpPr>
        <p:spPr/>
        <p:txBody>
          <a:bodyPr/>
          <a:lstStyle/>
          <a:p>
            <a:r>
              <a:rPr lang="bg-BG" dirty="0"/>
              <a:t>Ключова дума</a:t>
            </a:r>
            <a:r>
              <a:rPr lang="en-US" dirty="0"/>
              <a:t> This (1)</a:t>
            </a:r>
            <a:endParaRPr lang="bg-BG" dirty="0"/>
          </a:p>
        </p:txBody>
      </p:sp>
      <p:sp>
        <p:nvSpPr>
          <p:cNvPr id="8" name="Text Placeholder 5"/>
          <p:cNvSpPr txBox="1">
            <a:spLocks/>
          </p:cNvSpPr>
          <p:nvPr/>
        </p:nvSpPr>
        <p:spPr>
          <a:xfrm>
            <a:off x="533401" y="2524332"/>
            <a:ext cx="11201399" cy="159195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600"/>
              </a:spcBef>
            </a:pPr>
            <a:r>
              <a:rPr lang="en-US" sz="2800" dirty="0">
                <a:solidFill>
                  <a:schemeClr val="tx1"/>
                </a:solidFill>
                <a:effectLst/>
              </a:rPr>
              <a:t>public Person(String name) {</a:t>
            </a:r>
          </a:p>
          <a:p>
            <a:pPr>
              <a:spcBef>
                <a:spcPts val="600"/>
              </a:spcBef>
            </a:pPr>
            <a:r>
              <a:rPr lang="en-US" sz="2800" dirty="0">
                <a:solidFill>
                  <a:schemeClr val="tx1"/>
                </a:solidFill>
                <a:effectLst/>
              </a:rPr>
              <a:t>  </a:t>
            </a:r>
            <a:r>
              <a:rPr lang="en-US" sz="2800" dirty="0">
                <a:solidFill>
                  <a:schemeClr val="bg1"/>
                </a:solidFill>
                <a:effectLst/>
              </a:rPr>
              <a:t>this</a:t>
            </a:r>
            <a:r>
              <a:rPr lang="en-US" sz="2800" dirty="0">
                <a:solidFill>
                  <a:schemeClr val="tx1"/>
                </a:solidFill>
                <a:effectLst/>
              </a:rPr>
              <a:t>.name = name;</a:t>
            </a:r>
          </a:p>
          <a:p>
            <a:pPr>
              <a:spcBef>
                <a:spcPts val="600"/>
              </a:spcBef>
            </a:pPr>
            <a:r>
              <a:rPr lang="en-US" sz="2800" dirty="0">
                <a:solidFill>
                  <a:schemeClr val="tx1"/>
                </a:solidFill>
                <a:effectLst/>
              </a:rPr>
              <a:t>}</a:t>
            </a:r>
          </a:p>
        </p:txBody>
      </p:sp>
      <p:sp>
        <p:nvSpPr>
          <p:cNvPr id="9" name="Text Placeholder 5"/>
          <p:cNvSpPr txBox="1">
            <a:spLocks/>
          </p:cNvSpPr>
          <p:nvPr/>
        </p:nvSpPr>
        <p:spPr>
          <a:xfrm>
            <a:off x="533400" y="4724400"/>
            <a:ext cx="11287812" cy="159195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600"/>
              </a:spcBef>
            </a:pPr>
            <a:r>
              <a:rPr lang="en-US" sz="2800" dirty="0">
                <a:solidFill>
                  <a:schemeClr val="tx1"/>
                </a:solidFill>
                <a:effectLst/>
              </a:rPr>
              <a:t>public String fullName() {</a:t>
            </a:r>
          </a:p>
          <a:p>
            <a:pPr>
              <a:spcBef>
                <a:spcPts val="600"/>
              </a:spcBef>
            </a:pPr>
            <a:r>
              <a:rPr lang="en-US" sz="2800" dirty="0">
                <a:solidFill>
                  <a:schemeClr val="tx1"/>
                </a:solidFill>
                <a:effectLst/>
              </a:rPr>
              <a:t>  return </a:t>
            </a:r>
            <a:r>
              <a:rPr lang="en-US" sz="2800" dirty="0">
                <a:solidFill>
                  <a:schemeClr val="bg1"/>
                </a:solidFill>
                <a:effectLst/>
              </a:rPr>
              <a:t>this</a:t>
            </a:r>
            <a:r>
              <a:rPr lang="en-US" sz="2800" dirty="0">
                <a:solidFill>
                  <a:schemeClr val="tx1"/>
                </a:solidFill>
                <a:effectLst/>
              </a:rPr>
              <a:t>.getFirstName() + " " + </a:t>
            </a:r>
            <a:r>
              <a:rPr lang="en-US" sz="2800" dirty="0" err="1">
                <a:solidFill>
                  <a:schemeClr val="bg1"/>
                </a:solidFill>
                <a:effectLst/>
              </a:rPr>
              <a:t>this</a:t>
            </a:r>
            <a:r>
              <a:rPr lang="en-US" sz="2800" dirty="0" err="1">
                <a:solidFill>
                  <a:schemeClr val="tx1"/>
                </a:solidFill>
                <a:effectLst/>
              </a:rPr>
              <a:t>.getLastName</a:t>
            </a:r>
            <a:r>
              <a:rPr lang="en-US" sz="2800" dirty="0">
                <a:solidFill>
                  <a:schemeClr val="tx1"/>
                </a:solidFill>
                <a:effectLst/>
              </a:rPr>
              <a:t>();</a:t>
            </a:r>
          </a:p>
          <a:p>
            <a:pPr>
              <a:spcBef>
                <a:spcPts val="600"/>
              </a:spcBef>
            </a:pPr>
            <a:r>
              <a:rPr lang="en-US" sz="2800" dirty="0">
                <a:solidFill>
                  <a:schemeClr val="tx1"/>
                </a:solidFill>
                <a:effectLst/>
              </a:rPr>
              <a:t>}</a:t>
            </a:r>
          </a:p>
        </p:txBody>
      </p:sp>
      <p:sp>
        <p:nvSpPr>
          <p:cNvPr id="7" name="Slide Number">
            <a:extLst>
              <a:ext uri="{FF2B5EF4-FFF2-40B4-BE49-F238E27FC236}">
                <a16:creationId xmlns:a16="http://schemas.microsoft.com/office/drawing/2014/main" id="{4B61DD42-DCD1-4A03-B731-FDF8CEBBC69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33</a:t>
            </a:fld>
            <a:endParaRPr lang="en-US" noProof="0" dirty="0"/>
          </a:p>
        </p:txBody>
      </p:sp>
    </p:spTree>
    <p:extLst>
      <p:ext uri="{BB962C8B-B14F-4D97-AF65-F5344CB8AC3E}">
        <p14:creationId xmlns:p14="http://schemas.microsoft.com/office/powerpoint/2010/main" val="27466308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spcBef>
                <a:spcPts val="0"/>
              </a:spcBef>
              <a:spcAft>
                <a:spcPts val="0"/>
              </a:spcAft>
              <a:buClr>
                <a:schemeClr val="tx1"/>
              </a:buClr>
            </a:pPr>
            <a:r>
              <a:rPr lang="en-US" b="1" dirty="0">
                <a:solidFill>
                  <a:schemeClr val="bg1"/>
                </a:solidFill>
                <a:latin typeface="Consolas" panose="020B0609020204030204" pitchFamily="49" charset="0"/>
              </a:rPr>
              <a:t>this</a:t>
            </a:r>
            <a:r>
              <a:rPr lang="en-US" dirty="0">
                <a:solidFill>
                  <a:schemeClr val="tx2">
                    <a:lumMod val="75000"/>
                  </a:schemeClr>
                </a:solidFill>
              </a:rPr>
              <a:t> </a:t>
            </a:r>
            <a:r>
              <a:rPr lang="bg-BG" dirty="0"/>
              <a:t>може да извиква текущия конструктор</a:t>
            </a:r>
            <a:endParaRPr lang="en-US" dirty="0"/>
          </a:p>
        </p:txBody>
      </p:sp>
      <p:sp>
        <p:nvSpPr>
          <p:cNvPr id="2" name="Title 1"/>
          <p:cNvSpPr>
            <a:spLocks noGrp="1"/>
          </p:cNvSpPr>
          <p:nvPr>
            <p:ph type="title"/>
          </p:nvPr>
        </p:nvSpPr>
        <p:spPr/>
        <p:txBody>
          <a:bodyPr/>
          <a:lstStyle/>
          <a:p>
            <a:r>
              <a:rPr lang="bg-BG" dirty="0"/>
              <a:t>Ключова дума</a:t>
            </a:r>
            <a:r>
              <a:rPr lang="en-US" dirty="0"/>
              <a:t> This (2)</a:t>
            </a:r>
            <a:endParaRPr lang="bg-BG" dirty="0"/>
          </a:p>
        </p:txBody>
      </p:sp>
      <p:sp>
        <p:nvSpPr>
          <p:cNvPr id="8" name="Text Placeholder 5"/>
          <p:cNvSpPr txBox="1">
            <a:spLocks/>
          </p:cNvSpPr>
          <p:nvPr/>
        </p:nvSpPr>
        <p:spPr>
          <a:xfrm>
            <a:off x="626098" y="1932802"/>
            <a:ext cx="8678159" cy="159195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600"/>
              </a:spcBef>
            </a:pPr>
            <a:r>
              <a:rPr lang="en-US" sz="2800" dirty="0">
                <a:solidFill>
                  <a:schemeClr val="tx1"/>
                </a:solidFill>
                <a:effectLst/>
              </a:rPr>
              <a:t>public Person(String name) {</a:t>
            </a:r>
          </a:p>
          <a:p>
            <a:pPr>
              <a:spcBef>
                <a:spcPts val="600"/>
              </a:spcBef>
            </a:pPr>
            <a:r>
              <a:rPr lang="en-US" sz="2800" dirty="0">
                <a:solidFill>
                  <a:schemeClr val="tx1"/>
                </a:solidFill>
                <a:effectLst/>
              </a:rPr>
              <a:t>  </a:t>
            </a:r>
            <a:r>
              <a:rPr lang="en-US" sz="2800" dirty="0">
                <a:solidFill>
                  <a:schemeClr val="bg1"/>
                </a:solidFill>
                <a:effectLst/>
              </a:rPr>
              <a:t>this</a:t>
            </a:r>
            <a:r>
              <a:rPr lang="en-US" sz="2800" dirty="0">
                <a:solidFill>
                  <a:schemeClr val="tx1"/>
                </a:solidFill>
                <a:effectLst/>
              </a:rPr>
              <a:t>.firstName = name;</a:t>
            </a:r>
          </a:p>
          <a:p>
            <a:pPr>
              <a:spcBef>
                <a:spcPts val="600"/>
              </a:spcBef>
            </a:pPr>
            <a:r>
              <a:rPr lang="en-US" sz="2800" dirty="0">
                <a:solidFill>
                  <a:schemeClr val="tx1"/>
                </a:solidFill>
                <a:effectLst/>
              </a:rPr>
              <a:t>}</a:t>
            </a:r>
          </a:p>
        </p:txBody>
      </p:sp>
      <p:sp>
        <p:nvSpPr>
          <p:cNvPr id="6" name="Text Placeholder 5">
            <a:extLst>
              <a:ext uri="{FF2B5EF4-FFF2-40B4-BE49-F238E27FC236}">
                <a16:creationId xmlns:a16="http://schemas.microsoft.com/office/drawing/2014/main" id="{FDEE4029-9D79-48EA-BF76-E0288E353EAA}"/>
              </a:ext>
            </a:extLst>
          </p:cNvPr>
          <p:cNvSpPr txBox="1">
            <a:spLocks/>
          </p:cNvSpPr>
          <p:nvPr/>
        </p:nvSpPr>
        <p:spPr>
          <a:xfrm>
            <a:off x="626098" y="3989112"/>
            <a:ext cx="8678159" cy="209978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spcBef>
                <a:spcPts val="600"/>
              </a:spcBef>
            </a:pPr>
            <a:r>
              <a:rPr lang="en-US" sz="2800" dirty="0">
                <a:solidFill>
                  <a:schemeClr val="tx1"/>
                </a:solidFill>
                <a:effectLst/>
              </a:rPr>
              <a:t>public Person (String name, Integer age) {</a:t>
            </a:r>
          </a:p>
          <a:p>
            <a:pPr>
              <a:spcBef>
                <a:spcPts val="600"/>
              </a:spcBef>
            </a:pPr>
            <a:r>
              <a:rPr lang="en-US" sz="2800" dirty="0">
                <a:solidFill>
                  <a:schemeClr val="tx1"/>
                </a:solidFill>
                <a:effectLst/>
              </a:rPr>
              <a:t>  </a:t>
            </a:r>
            <a:r>
              <a:rPr lang="en-US" sz="2800" dirty="0">
                <a:solidFill>
                  <a:schemeClr val="bg1"/>
                </a:solidFill>
                <a:effectLst/>
              </a:rPr>
              <a:t>this</a:t>
            </a:r>
            <a:r>
              <a:rPr lang="en-US" sz="2800" dirty="0">
                <a:solidFill>
                  <a:schemeClr val="tx1"/>
                </a:solidFill>
                <a:effectLst/>
              </a:rPr>
              <a:t>(name);</a:t>
            </a:r>
          </a:p>
          <a:p>
            <a:pPr>
              <a:spcBef>
                <a:spcPts val="600"/>
              </a:spcBef>
            </a:pPr>
            <a:r>
              <a:rPr lang="en-US" sz="2800" dirty="0">
                <a:solidFill>
                  <a:schemeClr val="tx1"/>
                </a:solidFill>
                <a:effectLst/>
              </a:rPr>
              <a:t>  </a:t>
            </a:r>
            <a:r>
              <a:rPr lang="en-US" sz="2800" dirty="0">
                <a:solidFill>
                  <a:schemeClr val="bg1"/>
                </a:solidFill>
                <a:effectLst/>
              </a:rPr>
              <a:t>this</a:t>
            </a:r>
            <a:r>
              <a:rPr lang="en-US" sz="2800" dirty="0">
                <a:solidFill>
                  <a:schemeClr val="tx1"/>
                </a:solidFill>
                <a:effectLst/>
              </a:rPr>
              <a:t>.age = age;</a:t>
            </a:r>
          </a:p>
          <a:p>
            <a:pPr>
              <a:spcBef>
                <a:spcPts val="600"/>
              </a:spcBef>
            </a:pPr>
            <a:r>
              <a:rPr lang="en-US" sz="2800" dirty="0">
                <a:solidFill>
                  <a:schemeClr val="tx1"/>
                </a:solidFill>
                <a:effectLst/>
              </a:rPr>
              <a:t>}</a:t>
            </a:r>
          </a:p>
        </p:txBody>
      </p:sp>
      <p:sp>
        <p:nvSpPr>
          <p:cNvPr id="7" name="Slide Number">
            <a:extLst>
              <a:ext uri="{FF2B5EF4-FFF2-40B4-BE49-F238E27FC236}">
                <a16:creationId xmlns:a16="http://schemas.microsoft.com/office/drawing/2014/main" id="{6035ACBC-E414-4D1A-94E0-2EE5A5E9C43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34</a:t>
            </a:fld>
            <a:endParaRPr lang="en-US" noProof="0" dirty="0"/>
          </a:p>
        </p:txBody>
      </p:sp>
    </p:spTree>
    <p:extLst>
      <p:ext uri="{BB962C8B-B14F-4D97-AF65-F5344CB8AC3E}">
        <p14:creationId xmlns:p14="http://schemas.microsoft.com/office/powerpoint/2010/main" val="2879838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F4388F-43A3-4542-AA3F-B0DFB5691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857" y="1385623"/>
            <a:ext cx="2478286" cy="2478286"/>
          </a:xfrm>
          <a:prstGeom prst="rect">
            <a:avLst/>
          </a:prstGeom>
        </p:spPr>
      </p:pic>
      <p:sp>
        <p:nvSpPr>
          <p:cNvPr id="3" name="Title 2">
            <a:extLst>
              <a:ext uri="{FF2B5EF4-FFF2-40B4-BE49-F238E27FC236}">
                <a16:creationId xmlns:a16="http://schemas.microsoft.com/office/drawing/2014/main" id="{A48BB030-E0EF-451B-AD25-258CEC75DD3A}"/>
              </a:ext>
            </a:extLst>
          </p:cNvPr>
          <p:cNvSpPr>
            <a:spLocks noGrp="1"/>
          </p:cNvSpPr>
          <p:nvPr>
            <p:ph type="title" sz="quarter" idx="10"/>
          </p:nvPr>
        </p:nvSpPr>
        <p:spPr/>
        <p:txBody>
          <a:bodyPr/>
          <a:lstStyle/>
          <a:p>
            <a:r>
              <a:rPr lang="en-US" dirty="0"/>
              <a:t>Access Modifiers</a:t>
            </a:r>
            <a:br>
              <a:rPr lang="bg-BG" dirty="0"/>
            </a:br>
            <a:r>
              <a:rPr lang="bg-BG" dirty="0"/>
              <a:t>Модификатори за достъп</a:t>
            </a:r>
            <a:endParaRPr lang="en-US" dirty="0"/>
          </a:p>
        </p:txBody>
      </p:sp>
    </p:spTree>
    <p:extLst>
      <p:ext uri="{BB962C8B-B14F-4D97-AF65-F5344CB8AC3E}">
        <p14:creationId xmlns:p14="http://schemas.microsoft.com/office/powerpoint/2010/main" val="4197377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a:xfrm>
            <a:off x="2065510" y="1121143"/>
            <a:ext cx="9929724" cy="5584897"/>
          </a:xfrm>
        </p:spPr>
        <p:txBody>
          <a:bodyPr>
            <a:noAutofit/>
          </a:bodyPr>
          <a:lstStyle/>
          <a:p>
            <a:pPr>
              <a:buClr>
                <a:schemeClr val="tx1"/>
              </a:buClr>
            </a:pPr>
            <a:r>
              <a:rPr lang="bg-BG" sz="3400" dirty="0"/>
              <a:t>Обектът крие данни от външния свят</a:t>
            </a:r>
            <a:endParaRPr lang="en-US" sz="3400" dirty="0"/>
          </a:p>
          <a:p>
            <a:pPr marL="0" indent="0">
              <a:buClr>
                <a:schemeClr val="tx1"/>
              </a:buClr>
              <a:buNone/>
            </a:pPr>
            <a:endParaRPr lang="en-US" sz="3400" dirty="0"/>
          </a:p>
          <a:p>
            <a:pPr marL="0" indent="0">
              <a:buClr>
                <a:schemeClr val="tx1"/>
              </a:buClr>
              <a:buNone/>
            </a:pPr>
            <a:endParaRPr lang="en-US" sz="3400" dirty="0"/>
          </a:p>
          <a:p>
            <a:pPr marL="0" indent="0">
              <a:buClr>
                <a:schemeClr val="tx1"/>
              </a:buClr>
              <a:buNone/>
            </a:pPr>
            <a:endParaRPr lang="en-US" sz="3400" dirty="0"/>
          </a:p>
          <a:p>
            <a:pPr marL="0" indent="0">
              <a:spcBef>
                <a:spcPts val="3000"/>
              </a:spcBef>
              <a:buClr>
                <a:schemeClr val="tx1"/>
              </a:buClr>
              <a:buNone/>
            </a:pPr>
            <a:endParaRPr lang="en-US" sz="3400" dirty="0"/>
          </a:p>
          <a:p>
            <a:r>
              <a:rPr lang="bg-BG" sz="3400" dirty="0">
                <a:solidFill>
                  <a:srgbClr val="234465"/>
                </a:solidFill>
              </a:rPr>
              <a:t>Класовете и обектите </a:t>
            </a:r>
            <a:r>
              <a:rPr lang="bg-BG" sz="3400" b="1" dirty="0">
                <a:solidFill>
                  <a:schemeClr val="bg1"/>
                </a:solidFill>
              </a:rPr>
              <a:t>немогат</a:t>
            </a:r>
            <a:r>
              <a:rPr lang="en-US" sz="3400" dirty="0">
                <a:solidFill>
                  <a:schemeClr val="bg1"/>
                </a:solidFill>
              </a:rPr>
              <a:t> </a:t>
            </a:r>
            <a:r>
              <a:rPr lang="bg-BG" sz="3400" dirty="0">
                <a:solidFill>
                  <a:srgbClr val="234465"/>
                </a:solidFill>
              </a:rPr>
              <a:t>да бъдат скрити</a:t>
            </a:r>
            <a:endParaRPr lang="en-US" sz="3400" dirty="0">
              <a:solidFill>
                <a:srgbClr val="234465"/>
              </a:solidFill>
            </a:endParaRPr>
          </a:p>
          <a:p>
            <a:r>
              <a:rPr lang="bg-BG" sz="3400" dirty="0">
                <a:solidFill>
                  <a:srgbClr val="234465"/>
                </a:solidFill>
              </a:rPr>
              <a:t>Достъпа до данни може</a:t>
            </a:r>
            <a:r>
              <a:rPr lang="en-US" sz="3400" dirty="0">
                <a:solidFill>
                  <a:srgbClr val="234465"/>
                </a:solidFill>
              </a:rPr>
              <a:t> </a:t>
            </a:r>
            <a:r>
              <a:rPr lang="bg-BG" sz="3400" dirty="0">
                <a:solidFill>
                  <a:srgbClr val="234465"/>
                </a:solidFill>
              </a:rPr>
              <a:t>да има само в рамките на </a:t>
            </a:r>
            <a:r>
              <a:rPr lang="bg-BG" sz="3400" b="1" dirty="0">
                <a:solidFill>
                  <a:schemeClr val="bg1"/>
                </a:solidFill>
              </a:rPr>
              <a:t>деклариратния клас</a:t>
            </a:r>
            <a:br>
              <a:rPr lang="en-US" sz="3400" b="1" dirty="0">
                <a:solidFill>
                  <a:schemeClr val="bg1"/>
                </a:solidFill>
              </a:rPr>
            </a:br>
            <a:endParaRPr lang="en-US" sz="3400" dirty="0">
              <a:solidFill>
                <a:srgbClr val="234465"/>
              </a:solidFill>
            </a:endParaRPr>
          </a:p>
        </p:txBody>
      </p:sp>
      <p:sp>
        <p:nvSpPr>
          <p:cNvPr id="804866" name="Rectangle 2"/>
          <p:cNvSpPr>
            <a:spLocks noGrp="1" noChangeArrowheads="1"/>
          </p:cNvSpPr>
          <p:nvPr>
            <p:ph type="title"/>
          </p:nvPr>
        </p:nvSpPr>
        <p:spPr/>
        <p:txBody>
          <a:bodyPr/>
          <a:lstStyle/>
          <a:p>
            <a:r>
              <a:rPr lang="en-GB" dirty="0"/>
              <a:t>Private </a:t>
            </a:r>
            <a:r>
              <a:rPr lang="bg-BG" dirty="0"/>
              <a:t>поле за достъп</a:t>
            </a:r>
          </a:p>
        </p:txBody>
      </p:sp>
      <p:sp>
        <p:nvSpPr>
          <p:cNvPr id="9" name="Rectangle 8">
            <a:extLst>
              <a:ext uri="{FF2B5EF4-FFF2-40B4-BE49-F238E27FC236}">
                <a16:creationId xmlns:a16="http://schemas.microsoft.com/office/drawing/2014/main" id="{A4A5EF0E-CF88-4AB7-B05F-34E73BF07AB9}"/>
              </a:ext>
            </a:extLst>
          </p:cNvPr>
          <p:cNvSpPr>
            <a:spLocks noChangeArrowheads="1"/>
          </p:cNvSpPr>
          <p:nvPr/>
        </p:nvSpPr>
        <p:spPr bwMode="auto">
          <a:xfrm>
            <a:off x="2925763" y="1768056"/>
            <a:ext cx="4744824" cy="292997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3963" tIns="71981" rIns="143963" bIns="71981" rtlCol="0">
            <a:spAutoFit/>
          </a:bodyPr>
          <a:lstStyle/>
          <a:p>
            <a:pPr defTabSz="914126">
              <a:spcBef>
                <a:spcPts val="600"/>
              </a:spcBef>
              <a:buClr>
                <a:srgbClr val="F2B254"/>
              </a:buClr>
              <a:buSzPct val="100000"/>
            </a:pPr>
            <a:r>
              <a:rPr lang="en-US" sz="2599" b="1" noProof="1">
                <a:latin typeface="Consolas" pitchFamily="49" charset="0"/>
                <a:cs typeface="Consolas" pitchFamily="49" charset="0"/>
              </a:rPr>
              <a:t>class Person {</a:t>
            </a:r>
          </a:p>
          <a:p>
            <a:pPr defTabSz="914126">
              <a:spcBef>
                <a:spcPts val="600"/>
              </a:spcBef>
              <a:buClr>
                <a:srgbClr val="F2B254"/>
              </a:buClr>
              <a:buSzPct val="100000"/>
            </a:pPr>
            <a:r>
              <a:rPr lang="en-US" sz="2599" b="1" noProof="1">
                <a:solidFill>
                  <a:srgbClr val="FFA000"/>
                </a:solidFill>
                <a:latin typeface="Consolas" pitchFamily="49" charset="0"/>
                <a:cs typeface="Consolas" pitchFamily="49" charset="0"/>
              </a:rPr>
              <a:t>  private</a:t>
            </a:r>
            <a:r>
              <a:rPr lang="en-US" sz="2599" b="1" noProof="1">
                <a:solidFill>
                  <a:srgbClr val="234465"/>
                </a:solidFill>
                <a:latin typeface="Consolas" pitchFamily="49" charset="0"/>
                <a:cs typeface="Consolas" pitchFamily="49" charset="0"/>
              </a:rPr>
              <a:t> String name;</a:t>
            </a:r>
          </a:p>
          <a:p>
            <a:pPr defTabSz="914126">
              <a:spcBef>
                <a:spcPts val="600"/>
              </a:spcBef>
              <a:buClr>
                <a:srgbClr val="F2B254"/>
              </a:buClr>
              <a:buSzPct val="100000"/>
            </a:pPr>
            <a:r>
              <a:rPr lang="en-US" sz="2599" b="1" noProof="1">
                <a:solidFill>
                  <a:srgbClr val="234465"/>
                </a:solidFill>
                <a:latin typeface="Consolas" pitchFamily="49" charset="0"/>
                <a:cs typeface="Consolas" pitchFamily="49" charset="0"/>
              </a:rPr>
              <a:t>  Person (String name) {</a:t>
            </a:r>
          </a:p>
          <a:p>
            <a:pPr defTabSz="914126">
              <a:spcBef>
                <a:spcPts val="600"/>
              </a:spcBef>
              <a:buClr>
                <a:srgbClr val="F2B254"/>
              </a:buClr>
              <a:buSzPct val="100000"/>
            </a:pPr>
            <a:r>
              <a:rPr lang="en-US" sz="2599" b="1" noProof="1">
                <a:solidFill>
                  <a:srgbClr val="234465"/>
                </a:solidFill>
                <a:latin typeface="Consolas" pitchFamily="49" charset="0"/>
                <a:cs typeface="Consolas" pitchFamily="49" charset="0"/>
              </a:rPr>
              <a:t>    this.name = name;</a:t>
            </a:r>
          </a:p>
          <a:p>
            <a:pPr defTabSz="914126">
              <a:spcBef>
                <a:spcPts val="600"/>
              </a:spcBef>
              <a:buClr>
                <a:srgbClr val="F2B254"/>
              </a:buClr>
              <a:buSzPct val="100000"/>
            </a:pPr>
            <a:r>
              <a:rPr lang="en-US" sz="2599" b="1" noProof="1">
                <a:solidFill>
                  <a:srgbClr val="234465"/>
                </a:solidFill>
                <a:latin typeface="Consolas" pitchFamily="49" charset="0"/>
                <a:cs typeface="Consolas" pitchFamily="49" charset="0"/>
              </a:rPr>
              <a:t>  }</a:t>
            </a:r>
          </a:p>
          <a:p>
            <a:pPr defTabSz="914126">
              <a:spcBef>
                <a:spcPts val="600"/>
              </a:spcBef>
              <a:buClr>
                <a:srgbClr val="F2B254"/>
              </a:buClr>
              <a:buSzPct val="100000"/>
            </a:pPr>
            <a:r>
              <a:rPr lang="en-US" sz="2599" b="1" noProof="1">
                <a:solidFill>
                  <a:srgbClr val="234465"/>
                </a:solidFill>
                <a:latin typeface="Consolas" pitchFamily="49" charset="0"/>
                <a:cs typeface="Consolas" pitchFamily="49" charset="0"/>
              </a:rPr>
              <a:t>}</a:t>
            </a:r>
          </a:p>
        </p:txBody>
      </p:sp>
      <p:sp>
        <p:nvSpPr>
          <p:cNvPr id="6" name="Slide Number">
            <a:extLst>
              <a:ext uri="{FF2B5EF4-FFF2-40B4-BE49-F238E27FC236}">
                <a16:creationId xmlns:a16="http://schemas.microsoft.com/office/drawing/2014/main" id="{1A0C1744-D9EE-4907-A1F4-ABEBE79951C5}"/>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36</a:t>
            </a:fld>
            <a:endParaRPr lang="en-US" dirty="0"/>
          </a:p>
        </p:txBody>
      </p:sp>
    </p:spTree>
    <p:extLst>
      <p:ext uri="{BB962C8B-B14F-4D97-AF65-F5344CB8AC3E}">
        <p14:creationId xmlns:p14="http://schemas.microsoft.com/office/powerpoint/2010/main" val="31869690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8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4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p:txBody>
          <a:bodyPr>
            <a:normAutofit/>
          </a:bodyPr>
          <a:lstStyle/>
          <a:p>
            <a:r>
              <a:rPr lang="bg-BG" sz="3400" dirty="0">
                <a:solidFill>
                  <a:srgbClr val="234465"/>
                </a:solidFill>
              </a:rPr>
              <a:t>Предоставя</a:t>
            </a:r>
            <a:r>
              <a:rPr lang="en-US" sz="3400" dirty="0">
                <a:solidFill>
                  <a:srgbClr val="234465"/>
                </a:solidFill>
              </a:rPr>
              <a:t> </a:t>
            </a:r>
            <a:r>
              <a:rPr lang="bg-BG" sz="3400" b="1" dirty="0">
                <a:solidFill>
                  <a:schemeClr val="bg1"/>
                </a:solidFill>
              </a:rPr>
              <a:t>достъп на подкласовете</a:t>
            </a:r>
            <a:endParaRPr lang="en-US" sz="3400" dirty="0">
              <a:solidFill>
                <a:srgbClr val="234465"/>
              </a:solidFill>
            </a:endParaRPr>
          </a:p>
          <a:p>
            <a:pPr marL="0" indent="0">
              <a:buClr>
                <a:schemeClr val="tx1"/>
              </a:buClr>
              <a:buNone/>
            </a:pPr>
            <a:endParaRPr lang="en-US" sz="3400" dirty="0"/>
          </a:p>
          <a:p>
            <a:pPr marL="0" indent="0">
              <a:buClr>
                <a:schemeClr val="tx1"/>
              </a:buClr>
              <a:buNone/>
            </a:pPr>
            <a:endParaRPr lang="en-US" sz="3400" dirty="0"/>
          </a:p>
          <a:p>
            <a:pPr marL="0" indent="0">
              <a:buClr>
                <a:schemeClr val="tx1"/>
              </a:buClr>
              <a:buNone/>
            </a:pPr>
            <a:endParaRPr lang="en-US" sz="3400" dirty="0"/>
          </a:p>
          <a:p>
            <a:pPr>
              <a:spcBef>
                <a:spcPts val="0"/>
              </a:spcBef>
              <a:buClr>
                <a:schemeClr val="tx1"/>
              </a:buClr>
            </a:pPr>
            <a:r>
              <a:rPr lang="en-US" sz="3400" b="1" dirty="0">
                <a:solidFill>
                  <a:schemeClr val="bg1"/>
                </a:solidFill>
                <a:latin typeface="Consolas" panose="020B0609020204030204" pitchFamily="49" charset="0"/>
              </a:rPr>
              <a:t>protected</a:t>
            </a:r>
            <a:r>
              <a:rPr lang="en-US" sz="3400" dirty="0">
                <a:solidFill>
                  <a:srgbClr val="234465"/>
                </a:solidFill>
              </a:rPr>
              <a:t> </a:t>
            </a:r>
            <a:r>
              <a:rPr lang="bg-BG" sz="3400" dirty="0">
                <a:solidFill>
                  <a:srgbClr val="234465"/>
                </a:solidFill>
              </a:rPr>
              <a:t>модификатора не може да се прилага за класове и интерфейси</a:t>
            </a:r>
            <a:endParaRPr lang="en-US" sz="3400" dirty="0">
              <a:solidFill>
                <a:srgbClr val="234465"/>
              </a:solidFill>
            </a:endParaRPr>
          </a:p>
          <a:p>
            <a:pPr>
              <a:spcBef>
                <a:spcPts val="0"/>
              </a:spcBef>
              <a:buClr>
                <a:schemeClr val="tx1"/>
              </a:buClr>
            </a:pPr>
            <a:r>
              <a:rPr lang="bg-BG" sz="3400" dirty="0">
                <a:solidFill>
                  <a:srgbClr val="234465"/>
                </a:solidFill>
              </a:rPr>
              <a:t>Непозвалява на </a:t>
            </a:r>
            <a:r>
              <a:rPr lang="bg-BG" sz="3400" b="1" dirty="0">
                <a:solidFill>
                  <a:schemeClr val="bg1"/>
                </a:solidFill>
              </a:rPr>
              <a:t>несвързан</a:t>
            </a:r>
            <a:r>
              <a:rPr lang="en-US" sz="3400" dirty="0">
                <a:solidFill>
                  <a:srgbClr val="234465"/>
                </a:solidFill>
              </a:rPr>
              <a:t> </a:t>
            </a:r>
            <a:r>
              <a:rPr lang="bg-BG" sz="3400" dirty="0">
                <a:solidFill>
                  <a:srgbClr val="234465"/>
                </a:solidFill>
              </a:rPr>
              <a:t>клас да го използва</a:t>
            </a:r>
            <a:endParaRPr lang="en-US" sz="3400" dirty="0">
              <a:solidFill>
                <a:srgbClr val="234465"/>
              </a:solidFill>
            </a:endParaRPr>
          </a:p>
        </p:txBody>
      </p:sp>
      <p:sp>
        <p:nvSpPr>
          <p:cNvPr id="804866" name="Rectangle 2"/>
          <p:cNvSpPr>
            <a:spLocks noGrp="1" noChangeArrowheads="1"/>
          </p:cNvSpPr>
          <p:nvPr>
            <p:ph type="title"/>
          </p:nvPr>
        </p:nvSpPr>
        <p:spPr/>
        <p:txBody>
          <a:bodyPr/>
          <a:lstStyle/>
          <a:p>
            <a:r>
              <a:rPr lang="en-GB" dirty="0"/>
              <a:t>Protected </a:t>
            </a:r>
            <a:r>
              <a:rPr lang="bg-BG" dirty="0"/>
              <a:t>поле за достъп</a:t>
            </a:r>
          </a:p>
        </p:txBody>
      </p:sp>
      <p:sp>
        <p:nvSpPr>
          <p:cNvPr id="9" name="Rectangle 8">
            <a:extLst>
              <a:ext uri="{FF2B5EF4-FFF2-40B4-BE49-F238E27FC236}">
                <a16:creationId xmlns:a16="http://schemas.microsoft.com/office/drawing/2014/main" id="{A4A5EF0E-CF88-4AB7-B05F-34E73BF07AB9}"/>
              </a:ext>
            </a:extLst>
          </p:cNvPr>
          <p:cNvSpPr>
            <a:spLocks noChangeArrowheads="1"/>
          </p:cNvSpPr>
          <p:nvPr/>
        </p:nvSpPr>
        <p:spPr bwMode="auto">
          <a:xfrm>
            <a:off x="2406000" y="1794688"/>
            <a:ext cx="8697316" cy="209974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3963" tIns="71981" rIns="143963" bIns="71981" rtlCol="0">
            <a:spAutoFit/>
          </a:bodyPr>
          <a:lstStyle/>
          <a:p>
            <a:pPr lvl="0" fontAlgn="base">
              <a:spcBef>
                <a:spcPts val="600"/>
              </a:spcBef>
            </a:pPr>
            <a:r>
              <a:rPr lang="en-US" sz="2800" b="1" noProof="1">
                <a:latin typeface="Consolas" pitchFamily="49" charset="0"/>
                <a:cs typeface="Consolas" pitchFamily="49" charset="0"/>
              </a:rPr>
              <a:t>class </a:t>
            </a:r>
            <a:r>
              <a:rPr lang="en-US" sz="2800" b="1" noProof="1">
                <a:solidFill>
                  <a:schemeClr val="bg1"/>
                </a:solidFill>
                <a:latin typeface="Consolas" pitchFamily="49" charset="0"/>
                <a:cs typeface="Consolas" pitchFamily="49" charset="0"/>
              </a:rPr>
              <a:t>Team</a:t>
            </a:r>
            <a:r>
              <a:rPr lang="en-US" sz="2800" b="1" noProof="1">
                <a:latin typeface="Consolas" pitchFamily="49" charset="0"/>
                <a:cs typeface="Consolas" pitchFamily="49" charset="0"/>
              </a:rPr>
              <a:t> {</a:t>
            </a:r>
          </a:p>
          <a:p>
            <a:pPr lvl="0" fontAlgn="base">
              <a:spcBef>
                <a:spcPts val="600"/>
              </a:spcBef>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protected</a:t>
            </a:r>
            <a:r>
              <a:rPr lang="en-US" sz="2800" b="1" noProof="1">
                <a:latin typeface="Consolas" pitchFamily="49" charset="0"/>
                <a:cs typeface="Consolas" pitchFamily="49" charset="0"/>
              </a:rPr>
              <a:t> String getName () {…}</a:t>
            </a:r>
          </a:p>
          <a:p>
            <a:pPr lvl="0" fontAlgn="base">
              <a:spcBef>
                <a:spcPts val="600"/>
              </a:spcBef>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protected</a:t>
            </a:r>
            <a:r>
              <a:rPr lang="en-US" sz="2800" b="1" noProof="1">
                <a:latin typeface="Consolas" pitchFamily="49" charset="0"/>
                <a:cs typeface="Consolas" pitchFamily="49" charset="0"/>
              </a:rPr>
              <a:t> void setName (String name) {…}</a:t>
            </a:r>
          </a:p>
          <a:p>
            <a:pPr lvl="0" fontAlgn="base">
              <a:spcBef>
                <a:spcPts val="600"/>
              </a:spcBef>
            </a:pPr>
            <a:r>
              <a:rPr lang="en-US" sz="2800" b="1" noProof="1">
                <a:latin typeface="Consolas" pitchFamily="49" charset="0"/>
                <a:cs typeface="Consolas" pitchFamily="49" charset="0"/>
              </a:rPr>
              <a:t>}</a:t>
            </a:r>
          </a:p>
        </p:txBody>
      </p:sp>
      <p:sp>
        <p:nvSpPr>
          <p:cNvPr id="6" name="Slide Number">
            <a:extLst>
              <a:ext uri="{FF2B5EF4-FFF2-40B4-BE49-F238E27FC236}">
                <a16:creationId xmlns:a16="http://schemas.microsoft.com/office/drawing/2014/main" id="{0B65C60A-7C85-44A2-A638-036FA9CED2B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37</a:t>
            </a:fld>
            <a:endParaRPr lang="en-US" dirty="0"/>
          </a:p>
        </p:txBody>
      </p:sp>
    </p:spTree>
    <p:extLst>
      <p:ext uri="{BB962C8B-B14F-4D97-AF65-F5344CB8AC3E}">
        <p14:creationId xmlns:p14="http://schemas.microsoft.com/office/powerpoint/2010/main" val="1550025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8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48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a:xfrm>
            <a:off x="2065510" y="1121143"/>
            <a:ext cx="9929724" cy="5584897"/>
          </a:xfrm>
        </p:spPr>
        <p:txBody>
          <a:bodyPr>
            <a:normAutofit/>
          </a:bodyPr>
          <a:lstStyle/>
          <a:p>
            <a:pPr lvl="0"/>
            <a:r>
              <a:rPr lang="bg-BG" sz="3400" dirty="0"/>
              <a:t>Не декларирано изрично поле за достъп</a:t>
            </a:r>
            <a:endParaRPr lang="en-US" sz="3400" dirty="0"/>
          </a:p>
          <a:p>
            <a:endParaRPr lang="en-US" sz="3400" dirty="0"/>
          </a:p>
          <a:p>
            <a:endParaRPr lang="en-US" sz="3400" dirty="0"/>
          </a:p>
          <a:p>
            <a:endParaRPr lang="en-US" sz="3400" dirty="0"/>
          </a:p>
          <a:p>
            <a:pPr>
              <a:spcBef>
                <a:spcPts val="0"/>
              </a:spcBef>
              <a:buClr>
                <a:schemeClr val="tx1"/>
              </a:buClr>
            </a:pPr>
            <a:r>
              <a:rPr lang="bg-BG" sz="3400" b="1" dirty="0">
                <a:solidFill>
                  <a:schemeClr val="bg1"/>
                </a:solidFill>
              </a:rPr>
              <a:t>Достъпен</a:t>
            </a:r>
            <a:r>
              <a:rPr lang="en-US" sz="3400" dirty="0">
                <a:solidFill>
                  <a:srgbClr val="234465"/>
                </a:solidFill>
              </a:rPr>
              <a:t> </a:t>
            </a:r>
            <a:r>
              <a:rPr lang="bg-BG" sz="3400" dirty="0">
                <a:solidFill>
                  <a:srgbClr val="234465"/>
                </a:solidFill>
              </a:rPr>
              <a:t>за всеки един клас в </a:t>
            </a:r>
            <a:r>
              <a:rPr lang="en-US" sz="3400" dirty="0">
                <a:solidFill>
                  <a:srgbClr val="234465"/>
                </a:solidFill>
              </a:rPr>
              <a:t> </a:t>
            </a:r>
            <a:r>
              <a:rPr lang="bg-BG" sz="3400" b="1" dirty="0">
                <a:solidFill>
                  <a:schemeClr val="bg1"/>
                </a:solidFill>
              </a:rPr>
              <a:t>пакета</a:t>
            </a:r>
            <a:endParaRPr lang="en-US" sz="3400" b="1" dirty="0">
              <a:solidFill>
                <a:schemeClr val="bg1"/>
              </a:solidFill>
            </a:endParaRPr>
          </a:p>
        </p:txBody>
      </p:sp>
      <p:sp>
        <p:nvSpPr>
          <p:cNvPr id="804866" name="Rectangle 2"/>
          <p:cNvSpPr>
            <a:spLocks noGrp="1" noChangeArrowheads="1"/>
          </p:cNvSpPr>
          <p:nvPr>
            <p:ph type="title"/>
          </p:nvPr>
        </p:nvSpPr>
        <p:spPr/>
        <p:txBody>
          <a:bodyPr/>
          <a:lstStyle/>
          <a:p>
            <a:r>
              <a:rPr lang="en-GB" dirty="0"/>
              <a:t>Default </a:t>
            </a:r>
            <a:r>
              <a:rPr lang="bg-BG" dirty="0"/>
              <a:t>поле за достъп</a:t>
            </a:r>
          </a:p>
        </p:txBody>
      </p:sp>
      <p:sp>
        <p:nvSpPr>
          <p:cNvPr id="9" name="Rectangle 8">
            <a:extLst>
              <a:ext uri="{FF2B5EF4-FFF2-40B4-BE49-F238E27FC236}">
                <a16:creationId xmlns:a16="http://schemas.microsoft.com/office/drawing/2014/main" id="{A4A5EF0E-CF88-4AB7-B05F-34E73BF07AB9}"/>
              </a:ext>
            </a:extLst>
          </p:cNvPr>
          <p:cNvSpPr>
            <a:spLocks noChangeArrowheads="1"/>
          </p:cNvSpPr>
          <p:nvPr/>
        </p:nvSpPr>
        <p:spPr bwMode="auto">
          <a:xfrm>
            <a:off x="2925763" y="1754806"/>
            <a:ext cx="7247508" cy="209974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3963" tIns="71981" rIns="143963" bIns="71981" rtlCol="0">
            <a:spAutoFit/>
          </a:bodyPr>
          <a:lstStyle/>
          <a:p>
            <a:pPr lvl="0" fontAlgn="base">
              <a:spcBef>
                <a:spcPts val="600"/>
              </a:spcBef>
            </a:pPr>
            <a:r>
              <a:rPr lang="en-US" sz="2800" b="1" noProof="1">
                <a:latin typeface="Consolas" pitchFamily="49" charset="0"/>
                <a:cs typeface="Consolas" pitchFamily="49" charset="0"/>
              </a:rPr>
              <a:t>class </a:t>
            </a:r>
            <a:r>
              <a:rPr lang="en-US" sz="2800" b="1" noProof="1">
                <a:solidFill>
                  <a:schemeClr val="bg1"/>
                </a:solidFill>
                <a:latin typeface="Consolas" pitchFamily="49" charset="0"/>
                <a:cs typeface="Consolas" pitchFamily="49" charset="0"/>
              </a:rPr>
              <a:t>Team</a:t>
            </a:r>
            <a:r>
              <a:rPr lang="en-US" sz="2800" b="1" noProof="1">
                <a:latin typeface="Consolas" pitchFamily="49" charset="0"/>
                <a:cs typeface="Consolas" pitchFamily="49" charset="0"/>
              </a:rPr>
              <a:t> {</a:t>
            </a:r>
          </a:p>
          <a:p>
            <a:pPr lvl="0" fontAlgn="base">
              <a:spcBef>
                <a:spcPts val="600"/>
              </a:spcBef>
            </a:pPr>
            <a:r>
              <a:rPr lang="en-US" sz="2800" b="1" noProof="1">
                <a:latin typeface="Consolas" pitchFamily="49" charset="0"/>
                <a:cs typeface="Consolas" pitchFamily="49" charset="0"/>
              </a:rPr>
              <a:t>  String getName() {…}</a:t>
            </a:r>
          </a:p>
          <a:p>
            <a:pPr lvl="0" fontAlgn="base">
              <a:spcBef>
                <a:spcPts val="600"/>
              </a:spcBef>
            </a:pPr>
            <a:r>
              <a:rPr lang="en-US" sz="2800" b="1" noProof="1">
                <a:latin typeface="Consolas" pitchFamily="49" charset="0"/>
                <a:cs typeface="Consolas" pitchFamily="49" charset="0"/>
              </a:rPr>
              <a:t>  void </a:t>
            </a:r>
            <a:r>
              <a:rPr lang="en-US" sz="2800" b="1" noProof="1">
                <a:solidFill>
                  <a:schemeClr val="bg1"/>
                </a:solidFill>
                <a:latin typeface="Consolas" pitchFamily="49" charset="0"/>
                <a:cs typeface="Consolas" pitchFamily="49" charset="0"/>
              </a:rPr>
              <a:t>setName</a:t>
            </a:r>
            <a:r>
              <a:rPr lang="en-US" sz="2800" b="1" noProof="1">
                <a:latin typeface="Consolas" pitchFamily="49" charset="0"/>
                <a:cs typeface="Consolas" pitchFamily="49" charset="0"/>
              </a:rPr>
              <a:t>(String name) {…}</a:t>
            </a:r>
          </a:p>
          <a:p>
            <a:pPr lvl="0" fontAlgn="base">
              <a:spcBef>
                <a:spcPts val="600"/>
              </a:spcBef>
            </a:pPr>
            <a:r>
              <a:rPr lang="en-US" sz="2800" b="1" noProof="1">
                <a:latin typeface="Consolas" pitchFamily="49" charset="0"/>
                <a:cs typeface="Consolas" pitchFamily="49" charset="0"/>
              </a:rPr>
              <a:t>}</a:t>
            </a:r>
          </a:p>
        </p:txBody>
      </p:sp>
      <p:sp>
        <p:nvSpPr>
          <p:cNvPr id="10" name="Rectangle 9"/>
          <p:cNvSpPr>
            <a:spLocks noChangeArrowheads="1"/>
          </p:cNvSpPr>
          <p:nvPr/>
        </p:nvSpPr>
        <p:spPr bwMode="auto">
          <a:xfrm>
            <a:off x="2925763" y="4590154"/>
            <a:ext cx="7247508" cy="2046714"/>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pPr>
            <a:r>
              <a:rPr lang="en-US" sz="2800" b="1" noProof="1">
                <a:latin typeface="Consolas" pitchFamily="49" charset="0"/>
                <a:cs typeface="Consolas" pitchFamily="49" charset="0"/>
              </a:rPr>
              <a:t>Team real = new Team("Real");</a:t>
            </a:r>
          </a:p>
          <a:p>
            <a:pPr fontAlgn="base">
              <a:spcBef>
                <a:spcPts val="600"/>
              </a:spcBef>
            </a:pPr>
            <a:r>
              <a:rPr lang="en-US" sz="2800" b="1" noProof="1">
                <a:latin typeface="Consolas" pitchFamily="49" charset="0"/>
                <a:cs typeface="Consolas" pitchFamily="49" charset="0"/>
              </a:rPr>
              <a:t>real.</a:t>
            </a:r>
            <a:r>
              <a:rPr lang="en-US" sz="2800" b="1" noProof="1">
                <a:solidFill>
                  <a:schemeClr val="bg1"/>
                </a:solidFill>
                <a:latin typeface="Consolas" pitchFamily="49" charset="0"/>
                <a:cs typeface="Consolas" pitchFamily="49" charset="0"/>
              </a:rPr>
              <a:t>setName</a:t>
            </a:r>
            <a:r>
              <a:rPr lang="en-US" sz="2800" b="1" noProof="1">
                <a:latin typeface="Consolas" pitchFamily="49" charset="0"/>
                <a:cs typeface="Consolas" pitchFamily="49" charset="0"/>
              </a:rPr>
              <a:t>("Real Madrid");</a:t>
            </a:r>
          </a:p>
          <a:p>
            <a:pPr fontAlgn="base">
              <a:spcBef>
                <a:spcPts val="600"/>
              </a:spcBef>
            </a:pPr>
            <a:r>
              <a:rPr lang="en-US" sz="2800" b="1" noProof="1">
                <a:latin typeface="Consolas" pitchFamily="49" charset="0"/>
                <a:cs typeface="Consolas" pitchFamily="49" charset="0"/>
              </a:rPr>
              <a:t>System.out.println(real.getName());</a:t>
            </a:r>
            <a:r>
              <a:rPr lang="en-US" sz="2800" b="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p>
          <a:p>
            <a:pPr fontAlgn="base">
              <a:spcBef>
                <a:spcPts val="600"/>
              </a:spcBef>
            </a:pPr>
            <a:r>
              <a:rPr lang="en-US" sz="2800" b="1" i="1" noProof="1">
                <a:solidFill>
                  <a:srgbClr val="FBEEDC"/>
                </a:solidFill>
                <a:effectLst>
                  <a:outerShdw blurRad="38100" dist="38100" dir="2700000" algn="tl">
                    <a:srgbClr val="000000">
                      <a:alpha val="43137"/>
                    </a:srgbClr>
                  </a:outerShdw>
                </a:effectLst>
                <a:latin typeface="Consolas" pitchFamily="49" charset="0"/>
                <a:cs typeface="Consolas" pitchFamily="49" charset="0"/>
              </a:rPr>
              <a:t>				</a:t>
            </a:r>
            <a:r>
              <a:rPr lang="en-US" sz="2800" b="1" i="1" noProof="1">
                <a:solidFill>
                  <a:schemeClr val="accent2"/>
                </a:solidFill>
                <a:latin typeface="Consolas" pitchFamily="49" charset="0"/>
                <a:cs typeface="Consolas" pitchFamily="49" charset="0"/>
              </a:rPr>
              <a:t>// Real Madrid</a:t>
            </a:r>
          </a:p>
        </p:txBody>
      </p:sp>
      <p:sp>
        <p:nvSpPr>
          <p:cNvPr id="7" name="Slide Number">
            <a:extLst>
              <a:ext uri="{FF2B5EF4-FFF2-40B4-BE49-F238E27FC236}">
                <a16:creationId xmlns:a16="http://schemas.microsoft.com/office/drawing/2014/main" id="{7405A202-1AC9-403E-B355-81C8C6546FAB}"/>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38</a:t>
            </a:fld>
            <a:endParaRPr lang="en-US" dirty="0"/>
          </a:p>
        </p:txBody>
      </p:sp>
    </p:spTree>
    <p:extLst>
      <p:ext uri="{BB962C8B-B14F-4D97-AF65-F5344CB8AC3E}">
        <p14:creationId xmlns:p14="http://schemas.microsoft.com/office/powerpoint/2010/main" val="14982161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86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4867" name="Rectangle 3"/>
          <p:cNvSpPr>
            <a:spLocks noGrp="1" noChangeArrowheads="1"/>
          </p:cNvSpPr>
          <p:nvPr>
            <p:ph type="body" sz="quarter" idx="10"/>
          </p:nvPr>
        </p:nvSpPr>
        <p:spPr>
          <a:xfrm>
            <a:off x="2065510" y="1121144"/>
            <a:ext cx="9929724" cy="5276048"/>
          </a:xfrm>
        </p:spPr>
        <p:txBody>
          <a:bodyPr>
            <a:noAutofit/>
          </a:bodyPr>
          <a:lstStyle/>
          <a:p>
            <a:r>
              <a:rPr lang="bg-BG" sz="3400" dirty="0">
                <a:solidFill>
                  <a:srgbClr val="234465"/>
                </a:solidFill>
              </a:rPr>
              <a:t>Предоставя достъп до </a:t>
            </a:r>
            <a:r>
              <a:rPr lang="bg-BG" sz="3400" b="1" dirty="0">
                <a:solidFill>
                  <a:schemeClr val="bg1"/>
                </a:solidFill>
              </a:rPr>
              <a:t>всеки клас </a:t>
            </a:r>
            <a:r>
              <a:rPr lang="bg-BG" sz="3400" dirty="0">
                <a:solidFill>
                  <a:srgbClr val="234465"/>
                </a:solidFill>
              </a:rPr>
              <a:t>принадлежащ към</a:t>
            </a:r>
            <a:r>
              <a:rPr lang="en-US" sz="3400" dirty="0">
                <a:solidFill>
                  <a:srgbClr val="234465"/>
                </a:solidFill>
              </a:rPr>
              <a:t> </a:t>
            </a:r>
            <a:r>
              <a:rPr lang="en-US" sz="3400" b="1" dirty="0">
                <a:solidFill>
                  <a:schemeClr val="bg1"/>
                </a:solidFill>
              </a:rPr>
              <a:t>Java Universe</a:t>
            </a:r>
          </a:p>
          <a:p>
            <a:pPr marL="0" indent="0">
              <a:buClr>
                <a:schemeClr val="tx1"/>
              </a:buClr>
              <a:buNone/>
            </a:pPr>
            <a:endParaRPr lang="en-US" sz="3400" dirty="0"/>
          </a:p>
          <a:p>
            <a:pPr marL="0" indent="0">
              <a:buClr>
                <a:schemeClr val="tx1"/>
              </a:buClr>
              <a:buNone/>
            </a:pPr>
            <a:endParaRPr lang="en-US" sz="3400" dirty="0"/>
          </a:p>
          <a:p>
            <a:pPr marL="0" indent="0">
              <a:buClr>
                <a:schemeClr val="tx1"/>
              </a:buClr>
              <a:buNone/>
            </a:pPr>
            <a:endParaRPr lang="en-US" sz="3400" dirty="0"/>
          </a:p>
          <a:p>
            <a:r>
              <a:rPr lang="bg-BG" sz="3400" dirty="0">
                <a:solidFill>
                  <a:srgbClr val="234465"/>
                </a:solidFill>
              </a:rPr>
              <a:t>Импортвайте пакета</a:t>
            </a:r>
            <a:r>
              <a:rPr lang="en-US" sz="3400" dirty="0">
                <a:solidFill>
                  <a:srgbClr val="234465"/>
                </a:solidFill>
              </a:rPr>
              <a:t>,</a:t>
            </a:r>
            <a:r>
              <a:rPr lang="bg-BG" sz="3400" dirty="0">
                <a:solidFill>
                  <a:srgbClr val="234465"/>
                </a:solidFill>
              </a:rPr>
              <a:t> ако трябва да използвате класа</a:t>
            </a:r>
            <a:endParaRPr lang="en-US" sz="3400" dirty="0">
              <a:solidFill>
                <a:srgbClr val="234465"/>
              </a:solidFill>
            </a:endParaRPr>
          </a:p>
          <a:p>
            <a:r>
              <a:rPr lang="bg-BG" sz="3400" dirty="0">
                <a:solidFill>
                  <a:srgbClr val="234465"/>
                </a:solidFill>
              </a:rPr>
              <a:t>Методът</a:t>
            </a:r>
            <a:r>
              <a:rPr lang="en-US" sz="3400" dirty="0">
                <a:solidFill>
                  <a:srgbClr val="234465"/>
                </a:solidFill>
              </a:rPr>
              <a:t> </a:t>
            </a:r>
            <a:r>
              <a:rPr lang="en-US" sz="3400" b="1" dirty="0">
                <a:solidFill>
                  <a:schemeClr val="bg1"/>
                </a:solidFill>
                <a:latin typeface="Consolas" panose="020B0609020204030204" pitchFamily="49" charset="0"/>
              </a:rPr>
              <a:t>main()</a:t>
            </a:r>
            <a:r>
              <a:rPr lang="en-US" sz="3400" b="1" dirty="0">
                <a:solidFill>
                  <a:schemeClr val="bg1"/>
                </a:solidFill>
              </a:rPr>
              <a:t> </a:t>
            </a:r>
            <a:r>
              <a:rPr lang="bg-BG" sz="3400" dirty="0">
                <a:solidFill>
                  <a:srgbClr val="234465"/>
                </a:solidFill>
              </a:rPr>
              <a:t>на приложение трябва да е </a:t>
            </a:r>
            <a:r>
              <a:rPr lang="en-US" sz="3400" dirty="0">
                <a:solidFill>
                  <a:srgbClr val="234465"/>
                </a:solidFill>
              </a:rPr>
              <a:t> </a:t>
            </a:r>
            <a:r>
              <a:rPr lang="en-US" sz="3400" b="1" dirty="0">
                <a:solidFill>
                  <a:schemeClr val="bg1"/>
                </a:solidFill>
              </a:rPr>
              <a:t>public</a:t>
            </a:r>
          </a:p>
        </p:txBody>
      </p:sp>
      <p:sp>
        <p:nvSpPr>
          <p:cNvPr id="804866" name="Rectangle 2"/>
          <p:cNvSpPr>
            <a:spLocks noGrp="1" noChangeArrowheads="1"/>
          </p:cNvSpPr>
          <p:nvPr>
            <p:ph type="title"/>
          </p:nvPr>
        </p:nvSpPr>
        <p:spPr/>
        <p:txBody>
          <a:bodyPr/>
          <a:lstStyle/>
          <a:p>
            <a:r>
              <a:rPr lang="en-GB" dirty="0"/>
              <a:t>Public </a:t>
            </a:r>
            <a:r>
              <a:rPr lang="bg-BG" dirty="0"/>
              <a:t>поле за достъп</a:t>
            </a:r>
          </a:p>
        </p:txBody>
      </p:sp>
      <p:sp>
        <p:nvSpPr>
          <p:cNvPr id="7" name="Rectangle 6"/>
          <p:cNvSpPr>
            <a:spLocks noChangeArrowheads="1"/>
          </p:cNvSpPr>
          <p:nvPr/>
        </p:nvSpPr>
        <p:spPr bwMode="auto">
          <a:xfrm>
            <a:off x="2925763" y="2405643"/>
            <a:ext cx="7685733" cy="2046714"/>
          </a:xfrm>
          <a:prstGeom prst="rect">
            <a:avLst/>
          </a:prstGeom>
          <a:solidFill>
            <a:srgbClr val="67748E">
              <a:lumMod val="40000"/>
              <a:lumOff val="60000"/>
              <a:alpha val="20000"/>
            </a:srgbClr>
          </a:solidFill>
          <a:ln w="12700">
            <a:solidFill>
              <a:srgbClr val="67748E">
                <a:lumMod val="60000"/>
                <a:lumOff val="40000"/>
              </a:srgbClr>
            </a:solidFill>
          </a:ln>
        </p:spPr>
        <p:txBody>
          <a:bodyPr wrap="square">
            <a:spAutoFit/>
          </a:bodyPr>
          <a:lstStyle/>
          <a:p>
            <a:pPr fontAlgn="base">
              <a:spcBef>
                <a:spcPts val="600"/>
              </a:spcBef>
              <a:defRPr/>
            </a:pPr>
            <a:r>
              <a:rPr lang="en-US" sz="2800" b="1" kern="0" noProof="1">
                <a:solidFill>
                  <a:schemeClr val="bg1"/>
                </a:solidFill>
                <a:latin typeface="Consolas" pitchFamily="49" charset="0"/>
                <a:cs typeface="Consolas" pitchFamily="49" charset="0"/>
              </a:rPr>
              <a:t>public</a:t>
            </a:r>
            <a:r>
              <a:rPr lang="en-US" sz="2800" b="1" kern="0" noProof="1">
                <a:latin typeface="Consolas" pitchFamily="49" charset="0"/>
                <a:cs typeface="Consolas" pitchFamily="49" charset="0"/>
              </a:rPr>
              <a:t> class Team {</a:t>
            </a:r>
          </a:p>
          <a:p>
            <a:pPr fontAlgn="base">
              <a:spcBef>
                <a:spcPts val="600"/>
              </a:spcBef>
              <a:defRPr/>
            </a:pPr>
            <a:r>
              <a:rPr lang="en-US" sz="2800" b="1" kern="0" noProof="1">
                <a:latin typeface="Consolas" pitchFamily="49" charset="0"/>
                <a:cs typeface="Consolas" pitchFamily="49" charset="0"/>
              </a:rPr>
              <a:t>  </a:t>
            </a:r>
            <a:r>
              <a:rPr lang="en-US" sz="2800" b="1" kern="0" noProof="1">
                <a:solidFill>
                  <a:schemeClr val="bg1"/>
                </a:solidFill>
                <a:latin typeface="Consolas" pitchFamily="49" charset="0"/>
                <a:cs typeface="Consolas" pitchFamily="49" charset="0"/>
              </a:rPr>
              <a:t>public</a:t>
            </a:r>
            <a:r>
              <a:rPr lang="en-US" sz="2800" b="1" kern="0" noProof="1">
                <a:latin typeface="Consolas" pitchFamily="49" charset="0"/>
                <a:cs typeface="Consolas" pitchFamily="49" charset="0"/>
              </a:rPr>
              <a:t> String getName() {…}</a:t>
            </a:r>
          </a:p>
          <a:p>
            <a:pPr fontAlgn="base">
              <a:spcBef>
                <a:spcPts val="600"/>
              </a:spcBef>
              <a:defRPr/>
            </a:pPr>
            <a:r>
              <a:rPr lang="en-US" sz="2800" b="1" kern="0" noProof="1">
                <a:latin typeface="Consolas" pitchFamily="49" charset="0"/>
                <a:cs typeface="Consolas" pitchFamily="49" charset="0"/>
              </a:rPr>
              <a:t>  </a:t>
            </a:r>
            <a:r>
              <a:rPr lang="en-US" sz="2800" b="1" kern="0" noProof="1">
                <a:solidFill>
                  <a:schemeClr val="bg1"/>
                </a:solidFill>
                <a:latin typeface="Consolas" pitchFamily="49" charset="0"/>
                <a:cs typeface="Consolas" pitchFamily="49" charset="0"/>
              </a:rPr>
              <a:t>public</a:t>
            </a:r>
            <a:r>
              <a:rPr lang="en-US" sz="2800" b="1" kern="0" noProof="1">
                <a:latin typeface="Consolas" pitchFamily="49" charset="0"/>
                <a:cs typeface="Consolas" pitchFamily="49" charset="0"/>
              </a:rPr>
              <a:t> void setName(String name) {…}</a:t>
            </a:r>
          </a:p>
          <a:p>
            <a:pPr fontAlgn="base">
              <a:spcBef>
                <a:spcPts val="600"/>
              </a:spcBef>
              <a:defRPr/>
            </a:pPr>
            <a:r>
              <a:rPr lang="en-US" sz="2800" b="1" kern="0" noProof="1">
                <a:latin typeface="Consolas" pitchFamily="49" charset="0"/>
                <a:cs typeface="Consolas" pitchFamily="49" charset="0"/>
              </a:rPr>
              <a:t>}</a:t>
            </a:r>
          </a:p>
        </p:txBody>
      </p:sp>
      <p:sp>
        <p:nvSpPr>
          <p:cNvPr id="6" name="Slide Number">
            <a:extLst>
              <a:ext uri="{FF2B5EF4-FFF2-40B4-BE49-F238E27FC236}">
                <a16:creationId xmlns:a16="http://schemas.microsoft.com/office/drawing/2014/main" id="{097976CF-0D0B-4D69-8A1C-8B3E6A36F58F}"/>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39</a:t>
            </a:fld>
            <a:endParaRPr lang="en-US" dirty="0"/>
          </a:p>
        </p:txBody>
      </p:sp>
    </p:spTree>
    <p:extLst>
      <p:ext uri="{BB962C8B-B14F-4D97-AF65-F5344CB8AC3E}">
        <p14:creationId xmlns:p14="http://schemas.microsoft.com/office/powerpoint/2010/main" val="1908587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48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48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bg-BG" dirty="0"/>
              <a:t>Използваме методи за разделяне на кода</a:t>
            </a:r>
            <a:endParaRPr lang="en-GB" dirty="0"/>
          </a:p>
          <a:p>
            <a:pPr lvl="1"/>
            <a:r>
              <a:rPr lang="bg-BG" dirty="0"/>
              <a:t>Подобрява </a:t>
            </a:r>
            <a:r>
              <a:rPr lang="bg-BG" b="1" dirty="0">
                <a:solidFill>
                  <a:schemeClr val="bg1"/>
                </a:solidFill>
              </a:rPr>
              <a:t>четимостта </a:t>
            </a:r>
            <a:r>
              <a:rPr lang="bg-BG" dirty="0"/>
              <a:t>на кода</a:t>
            </a:r>
            <a:r>
              <a:rPr lang="bg-BG" b="1" dirty="0">
                <a:solidFill>
                  <a:schemeClr val="bg1"/>
                </a:solidFill>
              </a:rPr>
              <a:t> </a:t>
            </a:r>
            <a:endParaRPr lang="en-GB" b="1" dirty="0">
              <a:solidFill>
                <a:schemeClr val="bg1"/>
              </a:solidFill>
            </a:endParaRPr>
          </a:p>
          <a:p>
            <a:pPr lvl="1"/>
            <a:r>
              <a:rPr lang="bg-BG" dirty="0"/>
              <a:t>Позволява по-лесно</a:t>
            </a:r>
            <a:r>
              <a:rPr lang="en-GB" dirty="0"/>
              <a:t> </a:t>
            </a:r>
            <a:r>
              <a:rPr lang="bg-BG" b="1" dirty="0">
                <a:solidFill>
                  <a:schemeClr val="bg1"/>
                </a:solidFill>
              </a:rPr>
              <a:t>дебъгване</a:t>
            </a:r>
            <a:endParaRPr lang="en-GB" b="1" dirty="0">
              <a:solidFill>
                <a:schemeClr val="bg1"/>
              </a:solidFill>
            </a:endParaRPr>
          </a:p>
        </p:txBody>
      </p:sp>
      <p:sp>
        <p:nvSpPr>
          <p:cNvPr id="4" name="Title 3"/>
          <p:cNvSpPr>
            <a:spLocks noGrp="1"/>
          </p:cNvSpPr>
          <p:nvPr>
            <p:ph type="title"/>
          </p:nvPr>
        </p:nvSpPr>
        <p:spPr/>
        <p:txBody>
          <a:bodyPr/>
          <a:lstStyle/>
          <a:p>
            <a:r>
              <a:rPr lang="bg-BG" dirty="0"/>
              <a:t>Разделяне на кода на методи</a:t>
            </a:r>
            <a:endParaRPr lang="en-US" dirty="0"/>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366623" y="3300040"/>
            <a:ext cx="6451427" cy="2064769"/>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0">
              <a:lnSpc>
                <a:spcPct val="100000"/>
              </a:lnSpc>
              <a:spcBef>
                <a:spcPts val="600"/>
              </a:spcBef>
              <a:spcAft>
                <a:spcPts val="600"/>
              </a:spcAft>
              <a:buFont typeface="Wingdings" panose="05000000000000000000" pitchFamily="2" charset="2"/>
              <a:buNone/>
              <a:defRPr sz="2400" b="1">
                <a:effectLst/>
                <a:latin typeface="Consolas" pitchFamily="49" charset="0"/>
                <a:cs typeface="Consolas" pitchFamily="49" charset="0"/>
              </a:defRPr>
            </a:lvl1pPr>
            <a:lvl2pPr marL="989981" indent="-380762" defTabSz="1218438" latinLnBrk="0">
              <a:lnSpc>
                <a:spcPct val="105000"/>
              </a:lnSpc>
              <a:spcBef>
                <a:spcPts val="600"/>
              </a:spcBef>
              <a:spcAft>
                <a:spcPts val="600"/>
              </a:spcAft>
              <a:buFont typeface="Wingdings" panose="05000000000000000000" pitchFamily="2" charset="2"/>
              <a:buChar char="§"/>
              <a:defRPr sz="3198"/>
            </a:lvl2pPr>
            <a:lvl3pPr marL="1523048" indent="-304610" defTabSz="1218438" latinLnBrk="0">
              <a:lnSpc>
                <a:spcPct val="105000"/>
              </a:lnSpc>
              <a:spcBef>
                <a:spcPts val="600"/>
              </a:spcBef>
              <a:spcAft>
                <a:spcPts val="600"/>
              </a:spcAft>
              <a:buFont typeface="Wingdings" panose="05000000000000000000" pitchFamily="2" charset="2"/>
              <a:buChar char="§"/>
              <a:defRPr sz="2998"/>
            </a:lvl3pPr>
            <a:lvl4pPr marL="2132267" indent="-304610" defTabSz="1218438" latinLnBrk="0">
              <a:lnSpc>
                <a:spcPct val="105000"/>
              </a:lnSpc>
              <a:spcBef>
                <a:spcPts val="600"/>
              </a:spcBef>
              <a:spcAft>
                <a:spcPts val="600"/>
              </a:spcAft>
              <a:buFont typeface="Wingdings" panose="05000000000000000000" pitchFamily="2" charset="2"/>
              <a:buChar char="§"/>
              <a:defRPr sz="2798"/>
            </a:lvl4pPr>
            <a:lvl5pPr marL="2741485" indent="-304610" defTabSz="1218438" latinLnBrk="0">
              <a:lnSpc>
                <a:spcPct val="105000"/>
              </a:lnSpc>
              <a:spcBef>
                <a:spcPts val="600"/>
              </a:spcBef>
              <a:spcAft>
                <a:spcPts val="600"/>
              </a:spcAft>
              <a:buFont typeface="Wingdings" panose="05000000000000000000" pitchFamily="2" charset="2"/>
              <a:buChar char="§"/>
              <a:defRPr sz="2598"/>
            </a:lvl5pPr>
            <a:lvl6pPr marL="3350704" indent="-304610" defTabSz="1218438" latinLnBrk="0">
              <a:spcBef>
                <a:spcPct val="20000"/>
              </a:spcBef>
              <a:buFont typeface="Arial" pitchFamily="34" charset="0"/>
              <a:buChar char="•"/>
              <a:defRPr sz="2665"/>
            </a:lvl6pPr>
            <a:lvl7pPr marL="3959924" indent="-304610" defTabSz="1218438" latinLnBrk="0">
              <a:spcBef>
                <a:spcPct val="20000"/>
              </a:spcBef>
              <a:buFont typeface="Arial" pitchFamily="34" charset="0"/>
              <a:buChar char="•"/>
              <a:defRPr sz="2665"/>
            </a:lvl7pPr>
            <a:lvl8pPr marL="4569143" indent="-304610" defTabSz="1218438" latinLnBrk="0">
              <a:spcBef>
                <a:spcPct val="20000"/>
              </a:spcBef>
              <a:buFont typeface="Arial" pitchFamily="34" charset="0"/>
              <a:buChar char="•"/>
              <a:defRPr sz="2665"/>
            </a:lvl8pPr>
            <a:lvl9pPr marL="5178362" indent="-304610" defTabSz="1218438" latinLnBrk="0">
              <a:spcBef>
                <a:spcPct val="20000"/>
              </a:spcBef>
              <a:buFont typeface="Arial" pitchFamily="34" charset="0"/>
              <a:buChar char="•"/>
              <a:defRPr sz="2665"/>
            </a:lvl9pPr>
          </a:lstStyle>
          <a:p>
            <a:pPr>
              <a:spcBef>
                <a:spcPts val="0"/>
              </a:spcBef>
              <a:spcAft>
                <a:spcPts val="0"/>
              </a:spcAft>
            </a:pPr>
            <a:r>
              <a:rPr lang="en-US" sz="2000" dirty="0"/>
              <a:t>for (char move : moves){</a:t>
            </a:r>
          </a:p>
          <a:p>
            <a:pPr>
              <a:spcBef>
                <a:spcPts val="0"/>
              </a:spcBef>
              <a:spcAft>
                <a:spcPts val="0"/>
              </a:spcAft>
            </a:pPr>
            <a:r>
              <a:rPr lang="en-US" sz="2000" dirty="0"/>
              <a:t>  for (int r = 0; r &lt; </a:t>
            </a:r>
            <a:r>
              <a:rPr lang="en-US" sz="2000" dirty="0" err="1"/>
              <a:t>room.length</a:t>
            </a:r>
            <a:r>
              <a:rPr lang="en-US" sz="2000" dirty="0"/>
              <a:t>; r++)</a:t>
            </a:r>
          </a:p>
          <a:p>
            <a:pPr>
              <a:spcBef>
                <a:spcPts val="0"/>
              </a:spcBef>
              <a:spcAft>
                <a:spcPts val="0"/>
              </a:spcAft>
            </a:pPr>
            <a:r>
              <a:rPr lang="en-US" sz="2000" dirty="0"/>
              <a:t>    for (int c = 0; c &lt; room[r].length; c++)</a:t>
            </a:r>
          </a:p>
          <a:p>
            <a:pPr>
              <a:spcBef>
                <a:spcPts val="0"/>
              </a:spcBef>
              <a:spcAft>
                <a:spcPts val="0"/>
              </a:spcAft>
            </a:pPr>
            <a:r>
              <a:rPr lang="en-US" sz="2000" dirty="0"/>
              <a:t>      if (room[row][col] == 'b')</a:t>
            </a:r>
          </a:p>
          <a:p>
            <a:pPr>
              <a:spcBef>
                <a:spcPts val="0"/>
              </a:spcBef>
              <a:spcAft>
                <a:spcPts val="0"/>
              </a:spcAft>
            </a:pPr>
            <a:r>
              <a:rPr lang="en-US" sz="2000" dirty="0"/>
              <a:t>        …</a:t>
            </a:r>
          </a:p>
          <a:p>
            <a:pPr>
              <a:spcBef>
                <a:spcPts val="0"/>
              </a:spcBef>
              <a:spcAft>
                <a:spcPts val="0"/>
              </a:spcAft>
            </a:pPr>
            <a:r>
              <a:rPr lang="en-US" sz="2000" dirty="0"/>
              <a:t>}</a:t>
            </a:r>
          </a:p>
        </p:txBody>
      </p:sp>
      <p:sp>
        <p:nvSpPr>
          <p:cNvPr id="12" name="Text Placeholder 5">
            <a:extLst>
              <a:ext uri="{FF2B5EF4-FFF2-40B4-BE49-F238E27FC236}">
                <a16:creationId xmlns:a16="http://schemas.microsoft.com/office/drawing/2014/main" id="{B396D25D-98EA-4DCF-9C1B-D20C49602FA8}"/>
              </a:ext>
            </a:extLst>
          </p:cNvPr>
          <p:cNvSpPr txBox="1">
            <a:spLocks/>
          </p:cNvSpPr>
          <p:nvPr/>
        </p:nvSpPr>
        <p:spPr>
          <a:xfrm>
            <a:off x="7248574" y="4623292"/>
            <a:ext cx="4216135" cy="1756992"/>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0">
              <a:lnSpc>
                <a:spcPct val="100000"/>
              </a:lnSpc>
              <a:spcBef>
                <a:spcPts val="600"/>
              </a:spcBef>
              <a:spcAft>
                <a:spcPts val="600"/>
              </a:spcAft>
              <a:buFont typeface="Wingdings" panose="05000000000000000000" pitchFamily="2" charset="2"/>
              <a:buNone/>
              <a:defRPr sz="2400" b="1">
                <a:effectLst/>
                <a:latin typeface="Consolas" pitchFamily="49" charset="0"/>
                <a:cs typeface="Consolas" pitchFamily="49" charset="0"/>
              </a:defRPr>
            </a:lvl1pPr>
            <a:lvl2pPr marL="989981" indent="-380762" defTabSz="1218438" latinLnBrk="0">
              <a:lnSpc>
                <a:spcPct val="105000"/>
              </a:lnSpc>
              <a:spcBef>
                <a:spcPts val="600"/>
              </a:spcBef>
              <a:spcAft>
                <a:spcPts val="600"/>
              </a:spcAft>
              <a:buFont typeface="Wingdings" panose="05000000000000000000" pitchFamily="2" charset="2"/>
              <a:buChar char="§"/>
              <a:defRPr sz="3198"/>
            </a:lvl2pPr>
            <a:lvl3pPr marL="1523048" indent="-304610" defTabSz="1218438" latinLnBrk="0">
              <a:lnSpc>
                <a:spcPct val="105000"/>
              </a:lnSpc>
              <a:spcBef>
                <a:spcPts val="600"/>
              </a:spcBef>
              <a:spcAft>
                <a:spcPts val="600"/>
              </a:spcAft>
              <a:buFont typeface="Wingdings" panose="05000000000000000000" pitchFamily="2" charset="2"/>
              <a:buChar char="§"/>
              <a:defRPr sz="2998"/>
            </a:lvl3pPr>
            <a:lvl4pPr marL="2132267" indent="-304610" defTabSz="1218438" latinLnBrk="0">
              <a:lnSpc>
                <a:spcPct val="105000"/>
              </a:lnSpc>
              <a:spcBef>
                <a:spcPts val="600"/>
              </a:spcBef>
              <a:spcAft>
                <a:spcPts val="600"/>
              </a:spcAft>
              <a:buFont typeface="Wingdings" panose="05000000000000000000" pitchFamily="2" charset="2"/>
              <a:buChar char="§"/>
              <a:defRPr sz="2798"/>
            </a:lvl4pPr>
            <a:lvl5pPr marL="2741485" indent="-304610" defTabSz="1218438" latinLnBrk="0">
              <a:lnSpc>
                <a:spcPct val="105000"/>
              </a:lnSpc>
              <a:spcBef>
                <a:spcPts val="600"/>
              </a:spcBef>
              <a:spcAft>
                <a:spcPts val="600"/>
              </a:spcAft>
              <a:buFont typeface="Wingdings" panose="05000000000000000000" pitchFamily="2" charset="2"/>
              <a:buChar char="§"/>
              <a:defRPr sz="2598"/>
            </a:lvl5pPr>
            <a:lvl6pPr marL="3350704" indent="-304610" defTabSz="1218438" latinLnBrk="0">
              <a:spcBef>
                <a:spcPct val="20000"/>
              </a:spcBef>
              <a:buFont typeface="Arial" pitchFamily="34" charset="0"/>
              <a:buChar char="•"/>
              <a:defRPr sz="2665"/>
            </a:lvl6pPr>
            <a:lvl7pPr marL="3959924" indent="-304610" defTabSz="1218438" latinLnBrk="0">
              <a:spcBef>
                <a:spcPct val="20000"/>
              </a:spcBef>
              <a:buFont typeface="Arial" pitchFamily="34" charset="0"/>
              <a:buChar char="•"/>
              <a:defRPr sz="2665"/>
            </a:lvl7pPr>
            <a:lvl8pPr marL="4569143" indent="-304610" defTabSz="1218438" latinLnBrk="0">
              <a:spcBef>
                <a:spcPct val="20000"/>
              </a:spcBef>
              <a:buFont typeface="Arial" pitchFamily="34" charset="0"/>
              <a:buChar char="•"/>
              <a:defRPr sz="2665"/>
            </a:lvl8pPr>
            <a:lvl9pPr marL="5178362" indent="-304610" defTabSz="1218438" latinLnBrk="0">
              <a:spcBef>
                <a:spcPct val="20000"/>
              </a:spcBef>
              <a:buFont typeface="Arial" pitchFamily="34" charset="0"/>
              <a:buChar char="•"/>
              <a:defRPr sz="2665"/>
            </a:lvl9pPr>
          </a:lstStyle>
          <a:p>
            <a:pPr>
              <a:spcBef>
                <a:spcPts val="0"/>
              </a:spcBef>
              <a:spcAft>
                <a:spcPts val="0"/>
              </a:spcAft>
            </a:pPr>
            <a:r>
              <a:rPr lang="en-US" sz="2000" dirty="0"/>
              <a:t>for (char move : moves) {</a:t>
            </a:r>
          </a:p>
          <a:p>
            <a:pPr>
              <a:spcBef>
                <a:spcPts val="0"/>
              </a:spcBef>
              <a:spcAft>
                <a:spcPts val="0"/>
              </a:spcAft>
            </a:pPr>
            <a:r>
              <a:rPr lang="en-US" sz="2000" dirty="0"/>
              <a:t>    </a:t>
            </a:r>
            <a:r>
              <a:rPr lang="en-US" sz="2000" dirty="0" err="1"/>
              <a:t>moveEnemies</a:t>
            </a:r>
            <a:r>
              <a:rPr lang="en-US" sz="2000" dirty="0"/>
              <a:t>();</a:t>
            </a:r>
          </a:p>
          <a:p>
            <a:pPr>
              <a:spcBef>
                <a:spcPts val="0"/>
              </a:spcBef>
              <a:spcAft>
                <a:spcPts val="0"/>
              </a:spcAft>
            </a:pPr>
            <a:r>
              <a:rPr lang="en-US" sz="2000" dirty="0"/>
              <a:t>    </a:t>
            </a:r>
            <a:r>
              <a:rPr lang="en-US" sz="2000" dirty="0" err="1"/>
              <a:t>killerCheck</a:t>
            </a:r>
            <a:r>
              <a:rPr lang="en-US" sz="2000" dirty="0"/>
              <a:t>();</a:t>
            </a:r>
          </a:p>
          <a:p>
            <a:pPr>
              <a:spcBef>
                <a:spcPts val="0"/>
              </a:spcBef>
              <a:spcAft>
                <a:spcPts val="0"/>
              </a:spcAft>
            </a:pPr>
            <a:r>
              <a:rPr lang="en-US" sz="2000" dirty="0"/>
              <a:t>    </a:t>
            </a:r>
            <a:r>
              <a:rPr lang="en-US" sz="2000" dirty="0" err="1"/>
              <a:t>movePlayer</a:t>
            </a:r>
            <a:r>
              <a:rPr lang="en-US" sz="2000" dirty="0"/>
              <a:t>(move);</a:t>
            </a:r>
          </a:p>
          <a:p>
            <a:pPr>
              <a:spcBef>
                <a:spcPts val="0"/>
              </a:spcBef>
              <a:spcAft>
                <a:spcPts val="0"/>
              </a:spcAft>
            </a:pPr>
            <a:r>
              <a:rPr lang="en-US" sz="2000" dirty="0"/>
              <a:t> }</a:t>
            </a:r>
          </a:p>
        </p:txBody>
      </p:sp>
      <p:sp>
        <p:nvSpPr>
          <p:cNvPr id="6" name="Arrow: Bent-Up 5">
            <a:extLst>
              <a:ext uri="{FF2B5EF4-FFF2-40B4-BE49-F238E27FC236}">
                <a16:creationId xmlns:a16="http://schemas.microsoft.com/office/drawing/2014/main" id="{E229716C-037B-4E36-AA57-2B395AF885FB}"/>
              </a:ext>
            </a:extLst>
          </p:cNvPr>
          <p:cNvSpPr/>
          <p:nvPr/>
        </p:nvSpPr>
        <p:spPr bwMode="auto">
          <a:xfrm rot="5400000">
            <a:off x="6345556" y="5521795"/>
            <a:ext cx="718457" cy="718409"/>
          </a:xfrm>
          <a:prstGeom prst="ben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8" name="Slide Number">
            <a:extLst>
              <a:ext uri="{FF2B5EF4-FFF2-40B4-BE49-F238E27FC236}">
                <a16:creationId xmlns:a16="http://schemas.microsoft.com/office/drawing/2014/main" id="{47215538-46D5-4080-B072-494DD468C99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a:t>
            </a:fld>
            <a:endParaRPr lang="en-US" noProof="0" dirty="0"/>
          </a:p>
        </p:txBody>
      </p:sp>
    </p:spTree>
    <p:extLst>
      <p:ext uri="{BB962C8B-B14F-4D97-AF65-F5344CB8AC3E}">
        <p14:creationId xmlns:p14="http://schemas.microsoft.com/office/powerpoint/2010/main" val="2375645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386202" y="1396230"/>
            <a:ext cx="3372719" cy="2306940"/>
          </a:xfrm>
          <a:prstGeom prst="rect">
            <a:avLst/>
          </a:prstGeom>
        </p:spPr>
      </p:pic>
      <p:sp>
        <p:nvSpPr>
          <p:cNvPr id="3" name="Title 2">
            <a:extLst>
              <a:ext uri="{FF2B5EF4-FFF2-40B4-BE49-F238E27FC236}">
                <a16:creationId xmlns:a16="http://schemas.microsoft.com/office/drawing/2014/main" id="{F526CC6F-55AC-4BA4-BE91-5BEE4D477995}"/>
              </a:ext>
            </a:extLst>
          </p:cNvPr>
          <p:cNvSpPr>
            <a:spLocks noGrp="1"/>
          </p:cNvSpPr>
          <p:nvPr>
            <p:ph type="title" sz="quarter" idx="10"/>
          </p:nvPr>
        </p:nvSpPr>
        <p:spPr/>
        <p:txBody>
          <a:bodyPr/>
          <a:lstStyle/>
          <a:p>
            <a:r>
              <a:rPr lang="bg-BG" dirty="0"/>
              <a:t>Валидиране</a:t>
            </a:r>
            <a:endParaRPr lang="en-US" dirty="0"/>
          </a:p>
        </p:txBody>
      </p:sp>
    </p:spTree>
    <p:extLst>
      <p:ext uri="{BB962C8B-B14F-4D97-AF65-F5344CB8AC3E}">
        <p14:creationId xmlns:p14="http://schemas.microsoft.com/office/powerpoint/2010/main" val="4213539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pPr>
              <a:buClr>
                <a:schemeClr val="tx1"/>
              </a:buClr>
            </a:pPr>
            <a:r>
              <a:rPr lang="bg-BG" b="1" dirty="0">
                <a:solidFill>
                  <a:schemeClr val="bg1"/>
                </a:solidFill>
              </a:rPr>
              <a:t>Валидирането на данни </a:t>
            </a:r>
            <a:r>
              <a:rPr lang="bg-BG" dirty="0"/>
              <a:t>се случва в </a:t>
            </a:r>
            <a:r>
              <a:rPr lang="en-US" b="1" dirty="0">
                <a:solidFill>
                  <a:schemeClr val="bg1"/>
                </a:solidFill>
              </a:rPr>
              <a:t>setters</a:t>
            </a:r>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r>
              <a:rPr lang="bg-BG" dirty="0"/>
              <a:t>Печатането с </a:t>
            </a:r>
            <a:r>
              <a:rPr lang="en-US" b="1" dirty="0" err="1">
                <a:solidFill>
                  <a:schemeClr val="bg1"/>
                </a:solidFill>
              </a:rPr>
              <a:t>System.out</a:t>
            </a:r>
            <a:r>
              <a:rPr lang="en-US" dirty="0">
                <a:solidFill>
                  <a:schemeClr val="bg1"/>
                </a:solidFill>
              </a:rPr>
              <a:t> </a:t>
            </a:r>
            <a:r>
              <a:rPr lang="bg-BG" b="1" dirty="0">
                <a:solidFill>
                  <a:schemeClr val="bg1"/>
                </a:solidFill>
              </a:rPr>
              <a:t>свързва</a:t>
            </a:r>
            <a:r>
              <a:rPr lang="en-US" b="1" dirty="0">
                <a:solidFill>
                  <a:schemeClr val="bg1"/>
                </a:solidFill>
              </a:rPr>
              <a:t> </a:t>
            </a:r>
            <a:r>
              <a:rPr lang="bg-BG" dirty="0"/>
              <a:t>вашия клас</a:t>
            </a:r>
            <a:endParaRPr lang="en-US" b="1" dirty="0">
              <a:solidFill>
                <a:schemeClr val="tx2">
                  <a:lumMod val="75000"/>
                </a:schemeClr>
              </a:solidFill>
            </a:endParaRPr>
          </a:p>
          <a:p>
            <a:pPr>
              <a:buClr>
                <a:schemeClr val="tx1"/>
              </a:buClr>
            </a:pPr>
            <a:r>
              <a:rPr lang="bg-BG" b="1" dirty="0">
                <a:solidFill>
                  <a:schemeClr val="bg1"/>
                </a:solidFill>
              </a:rPr>
              <a:t>Клиентите</a:t>
            </a:r>
            <a:r>
              <a:rPr lang="en-US" dirty="0"/>
              <a:t> </a:t>
            </a:r>
            <a:r>
              <a:rPr lang="bg-BG" dirty="0"/>
              <a:t>могат</a:t>
            </a:r>
            <a:r>
              <a:rPr lang="en-US" dirty="0"/>
              <a:t> </a:t>
            </a:r>
            <a:r>
              <a:rPr lang="bg-BG" b="1" dirty="0">
                <a:solidFill>
                  <a:schemeClr val="bg1"/>
                </a:solidFill>
              </a:rPr>
              <a:t>да обработват</a:t>
            </a:r>
            <a:r>
              <a:rPr lang="en-US" dirty="0"/>
              <a:t> </a:t>
            </a:r>
            <a:r>
              <a:rPr lang="bg-BG" dirty="0"/>
              <a:t>изключения от класа</a:t>
            </a:r>
          </a:p>
        </p:txBody>
      </p:sp>
      <p:sp>
        <p:nvSpPr>
          <p:cNvPr id="2" name="Title 1"/>
          <p:cNvSpPr>
            <a:spLocks noGrp="1"/>
          </p:cNvSpPr>
          <p:nvPr>
            <p:ph type="title"/>
          </p:nvPr>
        </p:nvSpPr>
        <p:spPr/>
        <p:txBody>
          <a:bodyPr/>
          <a:lstStyle/>
          <a:p>
            <a:r>
              <a:rPr lang="bg-BG" dirty="0"/>
              <a:t>Валидиране </a:t>
            </a:r>
            <a:r>
              <a:rPr lang="en-US" dirty="0"/>
              <a:t> (1)</a:t>
            </a:r>
            <a:endParaRPr lang="bg-BG" dirty="0"/>
          </a:p>
        </p:txBody>
      </p:sp>
      <p:sp>
        <p:nvSpPr>
          <p:cNvPr id="8" name="Text Placeholder 5"/>
          <p:cNvSpPr txBox="1">
            <a:spLocks/>
          </p:cNvSpPr>
          <p:nvPr/>
        </p:nvSpPr>
        <p:spPr>
          <a:xfrm>
            <a:off x="760413" y="1905001"/>
            <a:ext cx="10667998" cy="316161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private void </a:t>
            </a:r>
            <a:r>
              <a:rPr lang="en-US" sz="2800" dirty="0" err="1">
                <a:solidFill>
                  <a:schemeClr val="tx1"/>
                </a:solidFill>
                <a:effectLst/>
              </a:rPr>
              <a:t>setSalary</a:t>
            </a:r>
            <a:r>
              <a:rPr lang="en-US" sz="2800" dirty="0">
                <a:solidFill>
                  <a:schemeClr val="tx1"/>
                </a:solidFill>
                <a:effectLst/>
              </a:rPr>
              <a:t>(double salary) {</a:t>
            </a:r>
          </a:p>
          <a:p>
            <a:r>
              <a:rPr lang="en-US" sz="2800" dirty="0">
                <a:solidFill>
                  <a:schemeClr val="tx1"/>
                </a:solidFill>
                <a:effectLst/>
              </a:rPr>
              <a:t>  if (salary &lt; 460) {</a:t>
            </a:r>
          </a:p>
          <a:p>
            <a:r>
              <a:rPr lang="en-US" sz="2800" dirty="0">
                <a:solidFill>
                  <a:schemeClr val="tx1"/>
                </a:solidFill>
                <a:effectLst/>
              </a:rPr>
              <a:t>    throw </a:t>
            </a:r>
            <a:r>
              <a:rPr lang="en-US" sz="2800" dirty="0">
                <a:solidFill>
                  <a:schemeClr val="bg1"/>
                </a:solidFill>
                <a:effectLst/>
              </a:rPr>
              <a:t>new </a:t>
            </a:r>
            <a:r>
              <a:rPr lang="en-US" sz="2800" dirty="0" err="1">
                <a:solidFill>
                  <a:schemeClr val="bg1"/>
                </a:solidFill>
                <a:effectLst/>
              </a:rPr>
              <a:t>IllegalArgumentException</a:t>
            </a:r>
            <a:r>
              <a:rPr lang="en-US" sz="2800" dirty="0">
                <a:solidFill>
                  <a:schemeClr val="tx1"/>
                </a:solidFill>
                <a:effectLst/>
              </a:rPr>
              <a:t>("Message");</a:t>
            </a:r>
          </a:p>
          <a:p>
            <a:r>
              <a:rPr lang="en-US" sz="2800" dirty="0">
                <a:solidFill>
                  <a:schemeClr val="tx1"/>
                </a:solidFill>
                <a:effectLst/>
              </a:rPr>
              <a:t>  }</a:t>
            </a:r>
          </a:p>
          <a:p>
            <a:r>
              <a:rPr lang="en-US" sz="2800" dirty="0">
                <a:solidFill>
                  <a:schemeClr val="tx1"/>
                </a:solidFill>
                <a:effectLst/>
              </a:rPr>
              <a:t>  </a:t>
            </a:r>
          </a:p>
          <a:p>
            <a:r>
              <a:rPr lang="en-US" sz="2800" dirty="0">
                <a:solidFill>
                  <a:schemeClr val="tx1"/>
                </a:solidFill>
                <a:effectLst/>
              </a:rPr>
              <a:t>  </a:t>
            </a:r>
            <a:r>
              <a:rPr lang="en-US" sz="2800" dirty="0" err="1">
                <a:solidFill>
                  <a:schemeClr val="tx1"/>
                </a:solidFill>
                <a:effectLst/>
              </a:rPr>
              <a:t>this.salary</a:t>
            </a:r>
            <a:r>
              <a:rPr lang="en-US" sz="2800" dirty="0">
                <a:solidFill>
                  <a:schemeClr val="tx1"/>
                </a:solidFill>
                <a:effectLst/>
              </a:rPr>
              <a:t> = salary;</a:t>
            </a:r>
          </a:p>
          <a:p>
            <a:r>
              <a:rPr lang="en-US" sz="2800" dirty="0">
                <a:solidFill>
                  <a:schemeClr val="tx1"/>
                </a:solidFill>
                <a:effectLst/>
              </a:rPr>
              <a:t>}</a:t>
            </a:r>
          </a:p>
        </p:txBody>
      </p:sp>
      <p:sp>
        <p:nvSpPr>
          <p:cNvPr id="7" name="AutoShape 6"/>
          <p:cNvSpPr>
            <a:spLocks noChangeArrowheads="1"/>
          </p:cNvSpPr>
          <p:nvPr/>
        </p:nvSpPr>
        <p:spPr bwMode="auto">
          <a:xfrm>
            <a:off x="6094412" y="3387012"/>
            <a:ext cx="5119396" cy="987504"/>
          </a:xfrm>
          <a:prstGeom prst="wedgeRoundRectCallout">
            <a:avLst>
              <a:gd name="adj1" fmla="val -53802"/>
              <a:gd name="adj2" fmla="val -36158"/>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600" b="1" dirty="0">
                <a:solidFill>
                  <a:srgbClr val="FFFFFF"/>
                </a:solidFill>
                <a:effectLst>
                  <a:outerShdw blurRad="38100" dist="38100" dir="2700000" algn="tl">
                    <a:srgbClr val="000000">
                      <a:alpha val="43137"/>
                    </a:srgbClr>
                  </a:outerShdw>
                </a:effectLst>
              </a:rPr>
              <a:t>It is better to throw </a:t>
            </a:r>
            <a:r>
              <a:rPr lang="en-US" sz="2600" b="1" dirty="0">
                <a:solidFill>
                  <a:schemeClr val="bg1"/>
                </a:solidFill>
                <a:effectLst>
                  <a:outerShdw blurRad="38100" dist="38100" dir="2700000" algn="tl">
                    <a:srgbClr val="000000">
                      <a:alpha val="43137"/>
                    </a:srgbClr>
                  </a:outerShdw>
                </a:effectLst>
              </a:rPr>
              <a:t>exceptions</a:t>
            </a:r>
            <a:r>
              <a:rPr lang="en-US" sz="2600" b="1" dirty="0">
                <a:solidFill>
                  <a:srgbClr val="FFFFFF"/>
                </a:solidFill>
                <a:effectLst>
                  <a:outerShdw blurRad="38100" dist="38100" dir="2700000" algn="tl">
                    <a:srgbClr val="000000">
                      <a:alpha val="43137"/>
                    </a:srgbClr>
                  </a:outerShdw>
                </a:effectLst>
              </a:rPr>
              <a:t>, rather than printing to the Console</a:t>
            </a:r>
            <a:endParaRPr lang="en-US" sz="2600" b="1" noProof="1">
              <a:solidFill>
                <a:srgbClr val="FFFFFF"/>
              </a:solidFill>
              <a:effectLst>
                <a:outerShdw blurRad="38100" dist="38100" dir="2700000" algn="tl">
                  <a:srgbClr val="000000">
                    <a:alpha val="43137"/>
                  </a:srgbClr>
                </a:outerShdw>
              </a:effectLst>
            </a:endParaRPr>
          </a:p>
        </p:txBody>
      </p:sp>
      <p:sp>
        <p:nvSpPr>
          <p:cNvPr id="9" name="Slide Number">
            <a:extLst>
              <a:ext uri="{FF2B5EF4-FFF2-40B4-BE49-F238E27FC236}">
                <a16:creationId xmlns:a16="http://schemas.microsoft.com/office/drawing/2014/main" id="{877A86B7-5DAC-4893-932B-6BD06A98D83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41</a:t>
            </a:fld>
            <a:endParaRPr lang="en-US" noProof="0" dirty="0"/>
          </a:p>
        </p:txBody>
      </p:sp>
    </p:spTree>
    <p:extLst>
      <p:ext uri="{BB962C8B-B14F-4D97-AF65-F5344CB8AC3E}">
        <p14:creationId xmlns:p14="http://schemas.microsoft.com/office/powerpoint/2010/main" val="30329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rmAutofit/>
          </a:bodyPr>
          <a:lstStyle/>
          <a:p>
            <a:r>
              <a:rPr lang="bg-BG" dirty="0"/>
              <a:t>Конструктора използва </a:t>
            </a:r>
            <a:r>
              <a:rPr lang="en-US" b="1" dirty="0">
                <a:solidFill>
                  <a:schemeClr val="bg1"/>
                </a:solidFill>
              </a:rPr>
              <a:t>private setters </a:t>
            </a:r>
            <a:r>
              <a:rPr lang="bg-BG" dirty="0"/>
              <a:t>с валидна логика</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bg-BG" dirty="0"/>
              <a:t>Гарантира</a:t>
            </a:r>
            <a:r>
              <a:rPr lang="en-US" dirty="0"/>
              <a:t> </a:t>
            </a:r>
            <a:r>
              <a:rPr lang="bg-BG" b="1" dirty="0">
                <a:solidFill>
                  <a:schemeClr val="bg1"/>
                </a:solidFill>
              </a:rPr>
              <a:t>валидно състояние </a:t>
            </a:r>
            <a:r>
              <a:rPr lang="bg-BG" dirty="0"/>
              <a:t>на обекта при създаването</a:t>
            </a:r>
            <a:endParaRPr lang="en-US" dirty="0"/>
          </a:p>
          <a:p>
            <a:r>
              <a:rPr lang="bg-BG" dirty="0"/>
              <a:t>Гарантира</a:t>
            </a:r>
            <a:r>
              <a:rPr lang="en-US" dirty="0"/>
              <a:t> </a:t>
            </a:r>
            <a:r>
              <a:rPr lang="bg-BG" b="1" dirty="0">
                <a:solidFill>
                  <a:schemeClr val="bg1"/>
                </a:solidFill>
              </a:rPr>
              <a:t>валидно състояние </a:t>
            </a:r>
            <a:r>
              <a:rPr lang="bg-BG" dirty="0"/>
              <a:t>на публичните сетъри</a:t>
            </a:r>
          </a:p>
        </p:txBody>
      </p:sp>
      <p:sp>
        <p:nvSpPr>
          <p:cNvPr id="2" name="Title 1"/>
          <p:cNvSpPr>
            <a:spLocks noGrp="1"/>
          </p:cNvSpPr>
          <p:nvPr>
            <p:ph type="title"/>
          </p:nvPr>
        </p:nvSpPr>
        <p:spPr/>
        <p:txBody>
          <a:bodyPr/>
          <a:lstStyle/>
          <a:p>
            <a:r>
              <a:rPr lang="bg-BG" dirty="0"/>
              <a:t>Валидиране</a:t>
            </a:r>
            <a:r>
              <a:rPr lang="en-US" dirty="0"/>
              <a:t> (2)</a:t>
            </a:r>
            <a:endParaRPr lang="bg-BG" dirty="0"/>
          </a:p>
        </p:txBody>
      </p:sp>
      <p:sp>
        <p:nvSpPr>
          <p:cNvPr id="8" name="Text Placeholder 5"/>
          <p:cNvSpPr txBox="1">
            <a:spLocks/>
          </p:cNvSpPr>
          <p:nvPr/>
        </p:nvSpPr>
        <p:spPr>
          <a:xfrm>
            <a:off x="696000" y="1899000"/>
            <a:ext cx="9677366" cy="316161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 Person(String firstName, String lastName, </a:t>
            </a:r>
          </a:p>
          <a:p>
            <a:r>
              <a:rPr lang="en-US" sz="2800" dirty="0">
                <a:solidFill>
                  <a:schemeClr val="tx1"/>
                </a:solidFill>
                <a:effectLst/>
              </a:rPr>
              <a:t>              int age, double salary) {</a:t>
            </a:r>
          </a:p>
          <a:p>
            <a:r>
              <a:rPr lang="en-US" sz="2800" dirty="0">
                <a:solidFill>
                  <a:schemeClr val="tx1"/>
                </a:solidFill>
                <a:effectLst/>
              </a:rPr>
              <a:t>  </a:t>
            </a:r>
            <a:r>
              <a:rPr lang="en-US" sz="2800" dirty="0">
                <a:solidFill>
                  <a:schemeClr val="bg1"/>
                </a:solidFill>
                <a:effectLst/>
              </a:rPr>
              <a:t>setFirstName(</a:t>
            </a:r>
            <a:r>
              <a:rPr lang="en-US" sz="2800" dirty="0">
                <a:solidFill>
                  <a:schemeClr val="tx1"/>
                </a:solidFill>
                <a:effectLst/>
              </a:rPr>
              <a:t>firstName</a:t>
            </a:r>
            <a:r>
              <a:rPr lang="en-US" sz="2800" dirty="0">
                <a:solidFill>
                  <a:schemeClr val="bg1"/>
                </a:solidFill>
                <a:effectLst/>
              </a:rPr>
              <a:t>)</a:t>
            </a:r>
            <a:r>
              <a:rPr lang="en-US" sz="2800" dirty="0">
                <a:solidFill>
                  <a:schemeClr val="tx1"/>
                </a:solidFill>
                <a:effectLst/>
              </a:rPr>
              <a:t>;</a:t>
            </a:r>
          </a:p>
          <a:p>
            <a:r>
              <a:rPr lang="en-US" sz="2800" dirty="0">
                <a:solidFill>
                  <a:schemeClr val="tx1"/>
                </a:solidFill>
                <a:effectLst/>
              </a:rPr>
              <a:t>  </a:t>
            </a:r>
            <a:r>
              <a:rPr lang="en-US" sz="2800" dirty="0">
                <a:solidFill>
                  <a:schemeClr val="bg1"/>
                </a:solidFill>
                <a:effectLst/>
              </a:rPr>
              <a:t>setLastName(</a:t>
            </a:r>
            <a:r>
              <a:rPr lang="en-US" sz="2800" dirty="0">
                <a:solidFill>
                  <a:schemeClr val="tx1"/>
                </a:solidFill>
                <a:effectLst/>
              </a:rPr>
              <a:t>lastName</a:t>
            </a:r>
            <a:r>
              <a:rPr lang="en-US" sz="2800" dirty="0">
                <a:solidFill>
                  <a:schemeClr val="bg1"/>
                </a:solidFill>
                <a:effectLst/>
              </a:rPr>
              <a:t>)</a:t>
            </a:r>
            <a:r>
              <a:rPr lang="en-US" sz="2800" dirty="0">
                <a:solidFill>
                  <a:schemeClr val="tx1"/>
                </a:solidFill>
                <a:effectLst/>
              </a:rPr>
              <a:t>;</a:t>
            </a:r>
          </a:p>
          <a:p>
            <a:r>
              <a:rPr lang="en-US" sz="2800" dirty="0">
                <a:solidFill>
                  <a:schemeClr val="tx1"/>
                </a:solidFill>
                <a:effectLst/>
              </a:rPr>
              <a:t>  </a:t>
            </a:r>
            <a:r>
              <a:rPr lang="en-US" sz="2800" dirty="0">
                <a:solidFill>
                  <a:schemeClr val="bg1"/>
                </a:solidFill>
                <a:effectLst/>
              </a:rPr>
              <a:t>setAge(</a:t>
            </a:r>
            <a:r>
              <a:rPr lang="en-US" sz="2800" dirty="0">
                <a:solidFill>
                  <a:schemeClr val="tx1"/>
                </a:solidFill>
                <a:effectLst/>
              </a:rPr>
              <a:t>age</a:t>
            </a:r>
            <a:r>
              <a:rPr lang="en-US" sz="2800" dirty="0">
                <a:solidFill>
                  <a:schemeClr val="bg1"/>
                </a:solidFill>
                <a:effectLst/>
              </a:rPr>
              <a:t>)</a:t>
            </a:r>
            <a:r>
              <a:rPr lang="en-US" sz="2800" dirty="0">
                <a:solidFill>
                  <a:schemeClr val="tx1"/>
                </a:solidFill>
                <a:effectLst/>
              </a:rPr>
              <a:t>;</a:t>
            </a:r>
          </a:p>
          <a:p>
            <a:r>
              <a:rPr lang="en-US" sz="2800" dirty="0">
                <a:solidFill>
                  <a:schemeClr val="tx1"/>
                </a:solidFill>
                <a:effectLst/>
              </a:rPr>
              <a:t>  </a:t>
            </a:r>
            <a:r>
              <a:rPr lang="en-US" sz="2800" dirty="0">
                <a:solidFill>
                  <a:schemeClr val="bg1"/>
                </a:solidFill>
                <a:effectLst/>
              </a:rPr>
              <a:t>setSalary(</a:t>
            </a:r>
            <a:r>
              <a:rPr lang="en-US" sz="2800" dirty="0">
                <a:solidFill>
                  <a:schemeClr val="tx1"/>
                </a:solidFill>
                <a:effectLst/>
              </a:rPr>
              <a:t>salary</a:t>
            </a:r>
            <a:r>
              <a:rPr lang="en-US" sz="2800" dirty="0">
                <a:solidFill>
                  <a:schemeClr val="bg1"/>
                </a:solidFill>
                <a:effectLst/>
              </a:rPr>
              <a:t>)</a:t>
            </a:r>
            <a:r>
              <a:rPr lang="en-US" sz="2800" dirty="0">
                <a:solidFill>
                  <a:schemeClr val="tx1"/>
                </a:solidFill>
                <a:effectLst/>
              </a:rPr>
              <a:t>;</a:t>
            </a:r>
          </a:p>
          <a:p>
            <a:r>
              <a:rPr lang="en-US" sz="2800" dirty="0">
                <a:solidFill>
                  <a:schemeClr val="tx1"/>
                </a:solidFill>
                <a:effectLst/>
              </a:rPr>
              <a:t>}</a:t>
            </a:r>
          </a:p>
        </p:txBody>
      </p:sp>
      <p:sp>
        <p:nvSpPr>
          <p:cNvPr id="10" name="AutoShape 6"/>
          <p:cNvSpPr>
            <a:spLocks noChangeArrowheads="1"/>
          </p:cNvSpPr>
          <p:nvPr/>
        </p:nvSpPr>
        <p:spPr bwMode="auto">
          <a:xfrm>
            <a:off x="6105535" y="3245418"/>
            <a:ext cx="3000983" cy="1430179"/>
          </a:xfrm>
          <a:prstGeom prst="wedgeRoundRectCallout">
            <a:avLst>
              <a:gd name="adj1" fmla="val -41638"/>
              <a:gd name="adj2" fmla="val 3472"/>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600" b="1" dirty="0">
                <a:solidFill>
                  <a:srgbClr val="FFFFFF"/>
                </a:solidFill>
                <a:effectLst>
                  <a:outerShdw blurRad="38100" dist="38100" dir="2700000" algn="tl">
                    <a:srgbClr val="000000">
                      <a:alpha val="43137"/>
                    </a:srgbClr>
                  </a:outerShdw>
                </a:effectLst>
              </a:rPr>
              <a:t>Валидацията се случва вътре в сетъра</a:t>
            </a:r>
            <a:endParaRPr lang="en-US" sz="2600" b="1" noProof="1">
              <a:solidFill>
                <a:srgbClr val="FFFFFF"/>
              </a:solidFill>
              <a:effectLst>
                <a:outerShdw blurRad="38100" dist="38100" dir="2700000" algn="tl">
                  <a:srgbClr val="000000">
                    <a:alpha val="43137"/>
                  </a:srgbClr>
                </a:outerShdw>
              </a:effectLst>
            </a:endParaRPr>
          </a:p>
        </p:txBody>
      </p:sp>
      <p:sp>
        <p:nvSpPr>
          <p:cNvPr id="7" name="Slide Number">
            <a:extLst>
              <a:ext uri="{FF2B5EF4-FFF2-40B4-BE49-F238E27FC236}">
                <a16:creationId xmlns:a16="http://schemas.microsoft.com/office/drawing/2014/main" id="{BD306471-3765-4B09-BCEE-2142E68F72C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42</a:t>
            </a:fld>
            <a:endParaRPr lang="en-US" noProof="0" dirty="0"/>
          </a:p>
        </p:txBody>
      </p:sp>
    </p:spTree>
    <p:extLst>
      <p:ext uri="{BB962C8B-B14F-4D97-AF65-F5344CB8AC3E}">
        <p14:creationId xmlns:p14="http://schemas.microsoft.com/office/powerpoint/2010/main" val="121475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4E2C497-E4FE-47C0-92E4-385F25732C1A}"/>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93842" y="1524000"/>
            <a:ext cx="2404316" cy="2404316"/>
          </a:xfrm>
          <a:prstGeom prst="rect">
            <a:avLst/>
          </a:prstGeom>
        </p:spPr>
      </p:pic>
      <p:sp>
        <p:nvSpPr>
          <p:cNvPr id="3" name="Title 2">
            <a:extLst>
              <a:ext uri="{FF2B5EF4-FFF2-40B4-BE49-F238E27FC236}">
                <a16:creationId xmlns:a16="http://schemas.microsoft.com/office/drawing/2014/main" id="{0676F21A-BDA9-4C78-9C4E-E48E60658D78}"/>
              </a:ext>
            </a:extLst>
          </p:cNvPr>
          <p:cNvSpPr>
            <a:spLocks noGrp="1"/>
          </p:cNvSpPr>
          <p:nvPr>
            <p:ph type="title" sz="quarter" idx="10"/>
          </p:nvPr>
        </p:nvSpPr>
        <p:spPr/>
        <p:txBody>
          <a:bodyPr/>
          <a:lstStyle/>
          <a:p>
            <a:r>
              <a:rPr lang="bg-BG" dirty="0"/>
              <a:t>Променливи и непроменливи обекти</a:t>
            </a:r>
            <a:endParaRPr lang="en-US" dirty="0"/>
          </a:p>
        </p:txBody>
      </p:sp>
    </p:spTree>
    <p:extLst>
      <p:ext uri="{BB962C8B-B14F-4D97-AF65-F5344CB8AC3E}">
        <p14:creationId xmlns:p14="http://schemas.microsoft.com/office/powerpoint/2010/main" val="13220046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8FE9140-DB6B-4573-9787-BFB91EA86FD4}"/>
              </a:ext>
            </a:extLst>
          </p:cNvPr>
          <p:cNvSpPr>
            <a:spLocks noGrp="1"/>
          </p:cNvSpPr>
          <p:nvPr>
            <p:ph type="body" sz="quarter" idx="11"/>
          </p:nvPr>
        </p:nvSpPr>
        <p:spPr>
          <a:xfrm>
            <a:off x="6293699" y="1195931"/>
            <a:ext cx="5545597" cy="4957073"/>
          </a:xfrm>
        </p:spPr>
        <p:txBody>
          <a:bodyPr/>
          <a:lstStyle/>
          <a:p>
            <a:r>
              <a:rPr lang="bg-BG" dirty="0"/>
              <a:t>Непроменливи обекти</a:t>
            </a:r>
            <a:endParaRPr lang="en-GB" dirty="0"/>
          </a:p>
          <a:p>
            <a:pPr lvl="1"/>
            <a:r>
              <a:rPr lang="bg-BG" sz="2500" dirty="0"/>
              <a:t>Съдържанието  на тази инстанция НЕ може да бъде променено</a:t>
            </a:r>
            <a:endParaRPr lang="en-GB" sz="2500" dirty="0"/>
          </a:p>
        </p:txBody>
      </p:sp>
      <p:sp>
        <p:nvSpPr>
          <p:cNvPr id="5" name="Text Placeholder 4">
            <a:extLst>
              <a:ext uri="{FF2B5EF4-FFF2-40B4-BE49-F238E27FC236}">
                <a16:creationId xmlns:a16="http://schemas.microsoft.com/office/drawing/2014/main" id="{04A03964-B12D-49C7-AF88-E1EF8DDF6952}"/>
              </a:ext>
            </a:extLst>
          </p:cNvPr>
          <p:cNvSpPr>
            <a:spLocks noGrp="1"/>
          </p:cNvSpPr>
          <p:nvPr>
            <p:ph type="body" sz="quarter" idx="10"/>
          </p:nvPr>
        </p:nvSpPr>
        <p:spPr/>
        <p:txBody>
          <a:bodyPr/>
          <a:lstStyle/>
          <a:p>
            <a:r>
              <a:rPr lang="bg-BG" dirty="0"/>
              <a:t>Променливи обекти</a:t>
            </a:r>
            <a:endParaRPr lang="en-GB" dirty="0"/>
          </a:p>
          <a:p>
            <a:pPr lvl="1"/>
            <a:r>
              <a:rPr lang="bg-BG" sz="2500" dirty="0"/>
              <a:t>Съдържанието  на тази инстанция може да бъде променено</a:t>
            </a:r>
            <a:endParaRPr lang="en-GB" sz="2500" dirty="0"/>
          </a:p>
        </p:txBody>
      </p:sp>
      <p:sp>
        <p:nvSpPr>
          <p:cNvPr id="3" name="Title 2">
            <a:extLst>
              <a:ext uri="{FF2B5EF4-FFF2-40B4-BE49-F238E27FC236}">
                <a16:creationId xmlns:a16="http://schemas.microsoft.com/office/drawing/2014/main" id="{EA68AC6A-8AD6-4C0A-ADBA-14014CF99843}"/>
              </a:ext>
            </a:extLst>
          </p:cNvPr>
          <p:cNvSpPr>
            <a:spLocks noGrp="1"/>
          </p:cNvSpPr>
          <p:nvPr>
            <p:ph type="title"/>
          </p:nvPr>
        </p:nvSpPr>
        <p:spPr/>
        <p:txBody>
          <a:bodyPr/>
          <a:lstStyle/>
          <a:p>
            <a:r>
              <a:rPr lang="bg-BG" dirty="0"/>
              <a:t>Променливи срущу непроменливи </a:t>
            </a:r>
            <a:endParaRPr lang="en-GB" dirty="0"/>
          </a:p>
        </p:txBody>
      </p:sp>
      <p:sp>
        <p:nvSpPr>
          <p:cNvPr id="8" name="Down Arrow 8">
            <a:extLst>
              <a:ext uri="{FF2B5EF4-FFF2-40B4-BE49-F238E27FC236}">
                <a16:creationId xmlns:a16="http://schemas.microsoft.com/office/drawing/2014/main" id="{4CA3558A-267D-42CE-A70A-67356C66B89B}"/>
              </a:ext>
            </a:extLst>
          </p:cNvPr>
          <p:cNvSpPr/>
          <p:nvPr/>
        </p:nvSpPr>
        <p:spPr>
          <a:xfrm>
            <a:off x="9293752" y="4602443"/>
            <a:ext cx="333225" cy="4710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bg-BG" sz="2799" dirty="0">
              <a:solidFill>
                <a:srgbClr val="FFA000"/>
              </a:solidFill>
              <a:latin typeface="Calibri" panose="020F0502020204030204"/>
            </a:endParaRPr>
          </a:p>
        </p:txBody>
      </p:sp>
      <p:sp>
        <p:nvSpPr>
          <p:cNvPr id="9" name="Text Placeholder 5">
            <a:extLst>
              <a:ext uri="{FF2B5EF4-FFF2-40B4-BE49-F238E27FC236}">
                <a16:creationId xmlns:a16="http://schemas.microsoft.com/office/drawing/2014/main" id="{5312041B-C6F8-4542-8EE6-DCF30DF977E3}"/>
              </a:ext>
            </a:extLst>
          </p:cNvPr>
          <p:cNvSpPr txBox="1">
            <a:spLocks/>
          </p:cNvSpPr>
          <p:nvPr/>
        </p:nvSpPr>
        <p:spPr>
          <a:xfrm>
            <a:off x="8588662" y="5248405"/>
            <a:ext cx="1743404" cy="76076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3963" tIns="71981" rIns="143963" bIns="71981" rtlCol="0">
            <a:spAutoFit/>
          </a:bodyPr>
          <a:lstStyle>
            <a:defPPr>
              <a:defRPr lang="en-US"/>
            </a:defPPr>
            <a:lvl1pPr>
              <a:buClr>
                <a:srgbClr val="F2B254"/>
              </a:buClr>
              <a:buSzPct val="100000"/>
              <a:buFont typeface="Wingdings" panose="05000000000000000000" pitchFamily="2" charset="2"/>
              <a:buNone/>
              <a:defRPr sz="2600" b="1">
                <a:effectLst/>
                <a:latin typeface="Consolas" pitchFamily="49" charset="0"/>
                <a:cs typeface="Consolas" pitchFamily="49" charset="0"/>
              </a:defRPr>
            </a:lvl1pPr>
          </a:lstStyle>
          <a:p>
            <a:pPr defTabSz="914126"/>
            <a:r>
              <a:rPr lang="en-US" sz="1999" dirty="0">
                <a:solidFill>
                  <a:srgbClr val="234465"/>
                </a:solidFill>
              </a:rPr>
              <a:t>old String</a:t>
            </a:r>
          </a:p>
          <a:p>
            <a:pPr defTabSz="914126"/>
            <a:r>
              <a:rPr lang="en-US" sz="1999" dirty="0">
                <a:solidFill>
                  <a:srgbClr val="234465"/>
                </a:solidFill>
              </a:rPr>
              <a:t>old String</a:t>
            </a:r>
          </a:p>
        </p:txBody>
      </p:sp>
      <p:sp>
        <p:nvSpPr>
          <p:cNvPr id="11" name="Down Arrow 8">
            <a:extLst>
              <a:ext uri="{FF2B5EF4-FFF2-40B4-BE49-F238E27FC236}">
                <a16:creationId xmlns:a16="http://schemas.microsoft.com/office/drawing/2014/main" id="{8C5D0B15-C8C9-4806-A888-C19C4B1701CB}"/>
              </a:ext>
            </a:extLst>
          </p:cNvPr>
          <p:cNvSpPr/>
          <p:nvPr/>
        </p:nvSpPr>
        <p:spPr>
          <a:xfrm>
            <a:off x="2818266" y="4604209"/>
            <a:ext cx="333225" cy="471000"/>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bg-BG" sz="2799" dirty="0">
              <a:solidFill>
                <a:srgbClr val="FFA000"/>
              </a:solidFill>
              <a:latin typeface="Calibri" panose="020F0502020204030204"/>
            </a:endParaRPr>
          </a:p>
        </p:txBody>
      </p:sp>
      <p:sp>
        <p:nvSpPr>
          <p:cNvPr id="13" name="Text Placeholder 5"/>
          <p:cNvSpPr txBox="1">
            <a:spLocks/>
          </p:cNvSpPr>
          <p:nvPr/>
        </p:nvSpPr>
        <p:spPr>
          <a:xfrm>
            <a:off x="448563" y="3170804"/>
            <a:ext cx="4954397" cy="137651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000" dirty="0">
                <a:solidFill>
                  <a:schemeClr val="tx1"/>
                </a:solidFill>
                <a:effectLst/>
              </a:rPr>
              <a:t>Point myPoint = new Point(0, 0); </a:t>
            </a:r>
            <a:r>
              <a:rPr lang="en-US" sz="2000" dirty="0" err="1">
                <a:solidFill>
                  <a:schemeClr val="tx1"/>
                </a:solidFill>
                <a:effectLst/>
              </a:rPr>
              <a:t>myPoint.setLocation</a:t>
            </a:r>
            <a:r>
              <a:rPr lang="en-US" sz="2000" dirty="0">
                <a:solidFill>
                  <a:schemeClr val="tx1"/>
                </a:solidFill>
                <a:effectLst/>
              </a:rPr>
              <a:t>(1.0, 0.0);</a:t>
            </a:r>
          </a:p>
          <a:p>
            <a:r>
              <a:rPr lang="en-US" sz="2000" dirty="0" err="1">
                <a:solidFill>
                  <a:schemeClr val="tx1"/>
                </a:solidFill>
                <a:effectLst/>
              </a:rPr>
              <a:t>System.out.println</a:t>
            </a:r>
            <a:r>
              <a:rPr lang="en-US" sz="2000" dirty="0">
                <a:solidFill>
                  <a:schemeClr val="tx1"/>
                </a:solidFill>
                <a:effectLst/>
              </a:rPr>
              <a:t>(</a:t>
            </a:r>
            <a:r>
              <a:rPr lang="en-US" sz="2000" dirty="0" err="1">
                <a:solidFill>
                  <a:schemeClr val="tx1"/>
                </a:solidFill>
                <a:effectLst/>
              </a:rPr>
              <a:t>myPoint</a:t>
            </a:r>
            <a:r>
              <a:rPr lang="en-US" sz="2000" dirty="0">
                <a:solidFill>
                  <a:schemeClr val="tx1"/>
                </a:solidFill>
                <a:effectLst/>
              </a:rPr>
              <a:t>);</a:t>
            </a:r>
          </a:p>
          <a:p>
            <a:endParaRPr lang="en-US" sz="2000" dirty="0">
              <a:solidFill>
                <a:schemeClr val="tx1"/>
              </a:solidFill>
              <a:effectLst/>
            </a:endParaRPr>
          </a:p>
        </p:txBody>
      </p:sp>
      <p:sp>
        <p:nvSpPr>
          <p:cNvPr id="14" name="Text Placeholder 5"/>
          <p:cNvSpPr txBox="1">
            <a:spLocks/>
          </p:cNvSpPr>
          <p:nvPr/>
        </p:nvSpPr>
        <p:spPr>
          <a:xfrm>
            <a:off x="1054073" y="5287736"/>
            <a:ext cx="3743378" cy="45318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000" dirty="0" err="1">
                <a:solidFill>
                  <a:schemeClr val="tx1"/>
                </a:solidFill>
                <a:effectLst/>
              </a:rPr>
              <a:t>java.awt.Point</a:t>
            </a:r>
            <a:r>
              <a:rPr lang="en-US" sz="2000" dirty="0">
                <a:solidFill>
                  <a:schemeClr val="tx1"/>
                </a:solidFill>
                <a:effectLst/>
              </a:rPr>
              <a:t>[1.0, 0.0]</a:t>
            </a:r>
          </a:p>
        </p:txBody>
      </p:sp>
      <p:sp>
        <p:nvSpPr>
          <p:cNvPr id="15" name="Text Placeholder 5"/>
          <p:cNvSpPr txBox="1">
            <a:spLocks/>
          </p:cNvSpPr>
          <p:nvPr/>
        </p:nvSpPr>
        <p:spPr>
          <a:xfrm>
            <a:off x="6354284" y="3180190"/>
            <a:ext cx="5657265" cy="1376513"/>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000" dirty="0">
                <a:solidFill>
                  <a:schemeClr val="tx1"/>
                </a:solidFill>
                <a:effectLst/>
              </a:rPr>
              <a:t>String</a:t>
            </a:r>
            <a:r>
              <a:rPr lang="en-US" sz="2000" dirty="0">
                <a:effectLst/>
              </a:rPr>
              <a:t> </a:t>
            </a:r>
            <a:r>
              <a:rPr lang="en-US" sz="2000" dirty="0">
                <a:solidFill>
                  <a:schemeClr val="bg1"/>
                </a:solidFill>
                <a:effectLst/>
              </a:rPr>
              <a:t>str</a:t>
            </a:r>
            <a:r>
              <a:rPr lang="en-US" sz="2000" dirty="0">
                <a:effectLst/>
              </a:rPr>
              <a:t> </a:t>
            </a:r>
            <a:r>
              <a:rPr lang="en-US" sz="2000" dirty="0">
                <a:solidFill>
                  <a:schemeClr val="tx1"/>
                </a:solidFill>
                <a:effectLst/>
              </a:rPr>
              <a:t>= new String("old String");</a:t>
            </a:r>
          </a:p>
          <a:p>
            <a:r>
              <a:rPr lang="en-US" sz="2000" dirty="0" err="1">
                <a:solidFill>
                  <a:schemeClr val="tx1"/>
                </a:solidFill>
                <a:effectLst/>
              </a:rPr>
              <a:t>System.out.println</a:t>
            </a:r>
            <a:r>
              <a:rPr lang="en-US" sz="2000" dirty="0">
                <a:solidFill>
                  <a:schemeClr val="tx1"/>
                </a:solidFill>
                <a:effectLst/>
              </a:rPr>
              <a:t>(</a:t>
            </a:r>
            <a:r>
              <a:rPr lang="en-US" sz="2000" dirty="0">
                <a:solidFill>
                  <a:schemeClr val="bg1"/>
                </a:solidFill>
                <a:effectLst/>
              </a:rPr>
              <a:t>str</a:t>
            </a:r>
            <a:r>
              <a:rPr lang="en-US" sz="2000" dirty="0">
                <a:solidFill>
                  <a:schemeClr val="tx1"/>
                </a:solidFill>
                <a:effectLst/>
              </a:rPr>
              <a:t>);</a:t>
            </a:r>
          </a:p>
          <a:p>
            <a:r>
              <a:rPr lang="en-US" sz="2000" dirty="0" err="1">
                <a:solidFill>
                  <a:schemeClr val="tx1"/>
                </a:solidFill>
                <a:effectLst/>
              </a:rPr>
              <a:t>str.</a:t>
            </a:r>
            <a:r>
              <a:rPr lang="en-US" sz="2000" dirty="0" err="1">
                <a:solidFill>
                  <a:schemeClr val="bg1"/>
                </a:solidFill>
                <a:effectLst/>
              </a:rPr>
              <a:t>replaceAll</a:t>
            </a:r>
            <a:r>
              <a:rPr lang="en-US" sz="2000" dirty="0">
                <a:solidFill>
                  <a:schemeClr val="tx1"/>
                </a:solidFill>
                <a:effectLst/>
              </a:rPr>
              <a:t>("old", "new");</a:t>
            </a:r>
          </a:p>
          <a:p>
            <a:r>
              <a:rPr lang="en-US" sz="2000" dirty="0" err="1">
                <a:solidFill>
                  <a:schemeClr val="tx1"/>
                </a:solidFill>
                <a:effectLst/>
              </a:rPr>
              <a:t>System.out.println</a:t>
            </a:r>
            <a:r>
              <a:rPr lang="en-US" sz="2000" dirty="0">
                <a:solidFill>
                  <a:schemeClr val="tx1"/>
                </a:solidFill>
                <a:effectLst/>
              </a:rPr>
              <a:t>(</a:t>
            </a:r>
            <a:r>
              <a:rPr lang="en-US" sz="2000" dirty="0">
                <a:solidFill>
                  <a:schemeClr val="bg1"/>
                </a:solidFill>
                <a:effectLst/>
              </a:rPr>
              <a:t>str</a:t>
            </a:r>
            <a:r>
              <a:rPr lang="en-US" sz="2000" dirty="0">
                <a:solidFill>
                  <a:schemeClr val="tx1"/>
                </a:solidFill>
                <a:effectLst/>
              </a:rPr>
              <a:t>);</a:t>
            </a:r>
          </a:p>
        </p:txBody>
      </p:sp>
      <p:sp>
        <p:nvSpPr>
          <p:cNvPr id="12" name="Slide Number">
            <a:extLst>
              <a:ext uri="{FF2B5EF4-FFF2-40B4-BE49-F238E27FC236}">
                <a16:creationId xmlns:a16="http://schemas.microsoft.com/office/drawing/2014/main" id="{EC07DCD7-2BE5-43EF-9517-5B210EC185F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44</a:t>
            </a:fld>
            <a:endParaRPr lang="en-US" dirty="0"/>
          </a:p>
        </p:txBody>
      </p:sp>
    </p:spTree>
    <p:extLst>
      <p:ext uri="{BB962C8B-B14F-4D97-AF65-F5344CB8AC3E}">
        <p14:creationId xmlns:p14="http://schemas.microsoft.com/office/powerpoint/2010/main" val="28811812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normAutofit fontScale="92500" lnSpcReduction="10000"/>
          </a:bodyPr>
          <a:lstStyle/>
          <a:p>
            <a:pPr>
              <a:buClr>
                <a:srgbClr val="234465"/>
              </a:buClr>
            </a:pPr>
            <a:r>
              <a:rPr lang="en-US" b="1" dirty="0">
                <a:solidFill>
                  <a:srgbClr val="FFA000"/>
                </a:solidFill>
                <a:latin typeface="Consolas" panose="020B0609020204030204" pitchFamily="49" charset="0"/>
              </a:rPr>
              <a:t>private</a:t>
            </a:r>
            <a:r>
              <a:rPr lang="en-US" dirty="0">
                <a:solidFill>
                  <a:srgbClr val="FFA000"/>
                </a:solidFill>
              </a:rPr>
              <a:t> </a:t>
            </a:r>
            <a:r>
              <a:rPr lang="bg-BG" dirty="0">
                <a:solidFill>
                  <a:srgbClr val="234465"/>
                </a:solidFill>
              </a:rPr>
              <a:t>променливи полета не са напълно капсулирани</a:t>
            </a:r>
          </a:p>
          <a:p>
            <a:pPr>
              <a:buClr>
                <a:srgbClr val="234465"/>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pPr>
              <a:buClr>
                <a:schemeClr val="tx1"/>
              </a:buClr>
            </a:pPr>
            <a:endParaRPr lang="en-US" dirty="0"/>
          </a:p>
          <a:p>
            <a:r>
              <a:rPr lang="bg-BG" dirty="0">
                <a:solidFill>
                  <a:srgbClr val="234465"/>
                </a:solidFill>
              </a:rPr>
              <a:t>В този случай </a:t>
            </a:r>
            <a:r>
              <a:rPr lang="en-US" b="1" dirty="0">
                <a:solidFill>
                  <a:srgbClr val="FFA000"/>
                </a:solidFill>
              </a:rPr>
              <a:t>getter </a:t>
            </a:r>
            <a:r>
              <a:rPr lang="bg-BG" b="1" dirty="0">
                <a:solidFill>
                  <a:srgbClr val="FFA000"/>
                </a:solidFill>
              </a:rPr>
              <a:t>е точно като </a:t>
            </a:r>
            <a:r>
              <a:rPr lang="en-US" b="1" dirty="0">
                <a:solidFill>
                  <a:srgbClr val="FFA000"/>
                </a:solidFill>
              </a:rPr>
              <a:t>setter</a:t>
            </a:r>
          </a:p>
        </p:txBody>
      </p:sp>
      <p:sp>
        <p:nvSpPr>
          <p:cNvPr id="2" name="Title 1"/>
          <p:cNvSpPr>
            <a:spLocks noGrp="1"/>
          </p:cNvSpPr>
          <p:nvPr>
            <p:ph type="title"/>
          </p:nvPr>
        </p:nvSpPr>
        <p:spPr/>
        <p:txBody>
          <a:bodyPr/>
          <a:lstStyle/>
          <a:p>
            <a:r>
              <a:rPr lang="bg-BG" dirty="0"/>
              <a:t>Променливи полета</a:t>
            </a:r>
          </a:p>
        </p:txBody>
      </p:sp>
      <p:sp>
        <p:nvSpPr>
          <p:cNvPr id="7" name="Rectangle 6"/>
          <p:cNvSpPr>
            <a:spLocks noChangeArrowheads="1"/>
          </p:cNvSpPr>
          <p:nvPr/>
        </p:nvSpPr>
        <p:spPr bwMode="auto">
          <a:xfrm>
            <a:off x="2428672" y="2047777"/>
            <a:ext cx="7334655" cy="3693319"/>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cs typeface="Consolas" pitchFamily="49" charset="0"/>
              </a:rPr>
              <a:t>class Team {</a:t>
            </a:r>
          </a:p>
          <a:p>
            <a:pPr fontAlgn="base"/>
            <a:r>
              <a:rPr lang="en-US" sz="2800" b="1" noProof="1">
                <a:latin typeface="Consolas" pitchFamily="49" charset="0"/>
                <a:cs typeface="Consolas" pitchFamily="49" charset="0"/>
              </a:rPr>
              <a:t>  private String name;</a:t>
            </a:r>
          </a:p>
          <a:p>
            <a:pPr fontAlgn="base"/>
            <a:r>
              <a:rPr lang="en-US" sz="2800" b="1" noProof="1">
                <a:solidFill>
                  <a:srgbClr val="FBEEDC"/>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private List&lt;Person&gt; players</a:t>
            </a:r>
            <a:r>
              <a:rPr lang="en-US" sz="2800" b="1" noProof="1">
                <a:latin typeface="Consolas" pitchFamily="49" charset="0"/>
                <a:cs typeface="Consolas" pitchFamily="49" charset="0"/>
              </a:rPr>
              <a:t>;</a:t>
            </a:r>
          </a:p>
          <a:p>
            <a:pPr fontAlgn="base"/>
            <a:endParaRPr lang="en-US" sz="2800" b="1" noProof="1">
              <a:solidFill>
                <a:srgbClr val="FBEEDC"/>
              </a:solidFill>
              <a:latin typeface="Consolas" pitchFamily="49" charset="0"/>
              <a:cs typeface="Consolas" pitchFamily="49" charset="0"/>
            </a:endParaRPr>
          </a:p>
          <a:p>
            <a:pPr fontAlgn="base">
              <a:spcBef>
                <a:spcPts val="1200"/>
              </a:spcBef>
            </a:pP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public List&lt;Person&gt; getPlayers() {</a:t>
            </a:r>
          </a:p>
          <a:p>
            <a:pPr fontAlgn="base"/>
            <a:r>
              <a:rPr lang="en-US" sz="2800" b="1" noProof="1">
                <a:latin typeface="Consolas" pitchFamily="49" charset="0"/>
                <a:cs typeface="Consolas" pitchFamily="49" charset="0"/>
              </a:rPr>
              <a:t>    return this.players;</a:t>
            </a:r>
          </a:p>
          <a:p>
            <a:pPr fontAlgn="base"/>
            <a:r>
              <a:rPr lang="en-US" sz="2800" b="1" noProof="1">
                <a:latin typeface="Consolas" pitchFamily="49" charset="0"/>
                <a:cs typeface="Consolas" pitchFamily="49" charset="0"/>
              </a:rPr>
              <a:t>  }</a:t>
            </a:r>
          </a:p>
          <a:p>
            <a:pPr fontAlgn="base"/>
            <a:r>
              <a:rPr lang="en-US" sz="2800" b="1" noProof="1">
                <a:latin typeface="Consolas" pitchFamily="49" charset="0"/>
                <a:cs typeface="Consolas" pitchFamily="49" charset="0"/>
              </a:rPr>
              <a:t>}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3916" y="4795732"/>
            <a:ext cx="1187902" cy="1097452"/>
          </a:xfrm>
          <a:prstGeom prst="rect">
            <a:avLst/>
          </a:prstGeom>
        </p:spPr>
      </p:pic>
      <p:sp>
        <p:nvSpPr>
          <p:cNvPr id="9" name="Slide Number">
            <a:extLst>
              <a:ext uri="{FF2B5EF4-FFF2-40B4-BE49-F238E27FC236}">
                <a16:creationId xmlns:a16="http://schemas.microsoft.com/office/drawing/2014/main" id="{E0B2F5AE-5880-4376-A7C1-8DC5DFB85727}"/>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45</a:t>
            </a:fld>
            <a:endParaRPr lang="en-US" dirty="0"/>
          </a:p>
        </p:txBody>
      </p:sp>
    </p:spTree>
    <p:extLst>
      <p:ext uri="{BB962C8B-B14F-4D97-AF65-F5344CB8AC3E}">
        <p14:creationId xmlns:p14="http://schemas.microsoft.com/office/powerpoint/2010/main" val="1739117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A48A28-C590-496A-A110-ABE4BDFE8E48}"/>
              </a:ext>
            </a:extLst>
          </p:cNvPr>
          <p:cNvSpPr>
            <a:spLocks noGrp="1"/>
          </p:cNvSpPr>
          <p:nvPr>
            <p:ph type="title"/>
          </p:nvPr>
        </p:nvSpPr>
        <p:spPr/>
        <p:txBody>
          <a:bodyPr/>
          <a:lstStyle/>
          <a:p>
            <a:r>
              <a:rPr lang="en-US"/>
              <a:t>Mutable Fields – Example</a:t>
            </a:r>
            <a:endParaRPr lang="en-US" dirty="0"/>
          </a:p>
        </p:txBody>
      </p:sp>
      <p:sp>
        <p:nvSpPr>
          <p:cNvPr id="7" name="Rectangle 6">
            <a:extLst>
              <a:ext uri="{FF2B5EF4-FFF2-40B4-BE49-F238E27FC236}">
                <a16:creationId xmlns:a16="http://schemas.microsoft.com/office/drawing/2014/main" id="{B2BB4463-3478-4DFC-8E3F-D193FDC2576A}"/>
              </a:ext>
            </a:extLst>
          </p:cNvPr>
          <p:cNvSpPr>
            <a:spLocks noChangeArrowheads="1"/>
          </p:cNvSpPr>
          <p:nvPr/>
        </p:nvSpPr>
        <p:spPr bwMode="auto">
          <a:xfrm>
            <a:off x="612044" y="1604987"/>
            <a:ext cx="10672042" cy="34470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spcAft>
                <a:spcPts val="600"/>
              </a:spcAft>
            </a:pPr>
            <a:r>
              <a:rPr lang="en-US" sz="2800" b="1" noProof="1">
                <a:latin typeface="Consolas" pitchFamily="49" charset="0"/>
                <a:cs typeface="Consolas" pitchFamily="49" charset="0"/>
              </a:rPr>
              <a:t>Team team = new Team();</a:t>
            </a:r>
          </a:p>
          <a:p>
            <a:pPr fontAlgn="base">
              <a:spcBef>
                <a:spcPts val="600"/>
              </a:spcBef>
              <a:spcAft>
                <a:spcPts val="600"/>
              </a:spcAft>
            </a:pPr>
            <a:r>
              <a:rPr lang="en-US" sz="2800" b="1" noProof="1">
                <a:latin typeface="Consolas" pitchFamily="49" charset="0"/>
                <a:cs typeface="Consolas" pitchFamily="49" charset="0"/>
              </a:rPr>
              <a:t>Person person = new Person("David", "Adams", 22);</a:t>
            </a:r>
          </a:p>
          <a:p>
            <a:pPr fontAlgn="base">
              <a:spcBef>
                <a:spcPts val="600"/>
              </a:spcBef>
              <a:spcAft>
                <a:spcPts val="600"/>
              </a:spcAft>
            </a:pPr>
            <a:r>
              <a:rPr lang="en-US" sz="2800" b="1" noProof="1">
                <a:latin typeface="Consolas" pitchFamily="49" charset="0"/>
                <a:cs typeface="Consolas" pitchFamily="49" charset="0"/>
              </a:rPr>
              <a:t>team.getPlayers().</a:t>
            </a:r>
            <a:r>
              <a:rPr lang="en-US" sz="2800" b="1" noProof="1">
                <a:solidFill>
                  <a:schemeClr val="bg1"/>
                </a:solidFill>
                <a:latin typeface="Consolas" pitchFamily="49" charset="0"/>
                <a:cs typeface="Consolas" pitchFamily="49" charset="0"/>
              </a:rPr>
              <a:t>add(</a:t>
            </a:r>
            <a:r>
              <a:rPr lang="en-US" sz="2800" b="1" noProof="1">
                <a:latin typeface="Consolas" pitchFamily="49" charset="0"/>
                <a:cs typeface="Consolas" pitchFamily="49" charset="0"/>
              </a:rPr>
              <a:t>person</a:t>
            </a:r>
            <a:r>
              <a:rPr lang="en-US" sz="2800" b="1" noProof="1">
                <a:solidFill>
                  <a:schemeClr val="bg1"/>
                </a:solidFill>
                <a:latin typeface="Consolas" pitchFamily="49" charset="0"/>
                <a:cs typeface="Consolas" pitchFamily="49" charset="0"/>
              </a:rPr>
              <a:t>)</a:t>
            </a:r>
            <a:r>
              <a:rPr lang="en-US" sz="2800" b="1" noProof="1">
                <a:latin typeface="Consolas" pitchFamily="49" charset="0"/>
                <a:cs typeface="Consolas" pitchFamily="49" charset="0"/>
              </a:rPr>
              <a:t>;</a:t>
            </a:r>
          </a:p>
          <a:p>
            <a:pPr fontAlgn="base">
              <a:spcBef>
                <a:spcPts val="600"/>
              </a:spcBef>
              <a:spcAft>
                <a:spcPts val="600"/>
              </a:spcAft>
            </a:pPr>
            <a:r>
              <a:rPr lang="en-US" sz="2800" b="1" noProof="1">
                <a:latin typeface="Consolas" pitchFamily="49" charset="0"/>
                <a:cs typeface="Consolas" pitchFamily="49" charset="0"/>
              </a:rPr>
              <a:t>System.out.println(team.getPlayers().size());  </a:t>
            </a:r>
            <a:r>
              <a:rPr lang="en-US" sz="2800" b="1" i="1" noProof="1">
                <a:solidFill>
                  <a:schemeClr val="accent2"/>
                </a:solidFill>
                <a:latin typeface="Consolas" pitchFamily="49" charset="0"/>
                <a:cs typeface="Consolas" pitchFamily="49" charset="0"/>
              </a:rPr>
              <a:t>// 1</a:t>
            </a:r>
          </a:p>
          <a:p>
            <a:pPr fontAlgn="base">
              <a:spcBef>
                <a:spcPts val="600"/>
              </a:spcBef>
              <a:spcAft>
                <a:spcPts val="600"/>
              </a:spcAft>
            </a:pPr>
            <a:r>
              <a:rPr lang="en-US" sz="2800" b="1" noProof="1">
                <a:latin typeface="Consolas" pitchFamily="49" charset="0"/>
                <a:cs typeface="Consolas" pitchFamily="49" charset="0"/>
              </a:rPr>
              <a:t>team.getPlayers().</a:t>
            </a:r>
            <a:r>
              <a:rPr lang="en-US" sz="2800" b="1" noProof="1">
                <a:solidFill>
                  <a:schemeClr val="bg1"/>
                </a:solidFill>
                <a:latin typeface="Consolas" pitchFamily="49" charset="0"/>
                <a:cs typeface="Consolas" pitchFamily="49" charset="0"/>
              </a:rPr>
              <a:t>clear()</a:t>
            </a:r>
            <a:r>
              <a:rPr lang="en-US" sz="2800" b="1" noProof="1">
                <a:latin typeface="Consolas" pitchFamily="49" charset="0"/>
                <a:cs typeface="Consolas" pitchFamily="49" charset="0"/>
              </a:rPr>
              <a:t>;</a:t>
            </a:r>
          </a:p>
          <a:p>
            <a:pPr fontAlgn="base">
              <a:spcBef>
                <a:spcPts val="600"/>
              </a:spcBef>
              <a:spcAft>
                <a:spcPts val="600"/>
              </a:spcAft>
            </a:pPr>
            <a:r>
              <a:rPr lang="en-US" sz="2800" b="1" noProof="1">
                <a:latin typeface="Consolas" pitchFamily="49" charset="0"/>
                <a:cs typeface="Consolas" pitchFamily="49" charset="0"/>
              </a:rPr>
              <a:t>System.out.println(team.getPlayers().size());  </a:t>
            </a:r>
            <a:r>
              <a:rPr lang="en-US" sz="2800" b="1" i="1" noProof="1">
                <a:solidFill>
                  <a:schemeClr val="accent2"/>
                </a:solidFill>
                <a:latin typeface="Consolas" pitchFamily="49" charset="0"/>
                <a:cs typeface="Consolas" pitchFamily="49" charset="0"/>
              </a:rPr>
              <a:t>// 0</a:t>
            </a:r>
          </a:p>
        </p:txBody>
      </p:sp>
      <p:sp>
        <p:nvSpPr>
          <p:cNvPr id="6" name="Slide Number">
            <a:extLst>
              <a:ext uri="{FF2B5EF4-FFF2-40B4-BE49-F238E27FC236}">
                <a16:creationId xmlns:a16="http://schemas.microsoft.com/office/drawing/2014/main" id="{1FBEFFF5-2E67-4BC6-83FA-A62693FBA8F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46</a:t>
            </a:fld>
            <a:endParaRPr lang="en-US" noProof="0" dirty="0"/>
          </a:p>
        </p:txBody>
      </p:sp>
    </p:spTree>
    <p:extLst>
      <p:ext uri="{BB962C8B-B14F-4D97-AF65-F5344CB8AC3E}">
        <p14:creationId xmlns:p14="http://schemas.microsoft.com/office/powerpoint/2010/main" val="38525548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normAutofit/>
          </a:bodyPr>
          <a:lstStyle/>
          <a:p>
            <a:r>
              <a:rPr lang="bg-BG" noProof="1">
                <a:solidFill>
                  <a:srgbClr val="234465"/>
                </a:solidFill>
              </a:rPr>
              <a:t>За осигуряване на нашата колекция можем да върнем - </a:t>
            </a:r>
            <a:r>
              <a:rPr lang="en-US" b="1" noProof="1">
                <a:solidFill>
                  <a:schemeClr val="bg1"/>
                </a:solidFill>
              </a:rPr>
              <a:t>Collections.unmodifiableList()</a:t>
            </a:r>
          </a:p>
        </p:txBody>
      </p:sp>
      <p:sp>
        <p:nvSpPr>
          <p:cNvPr id="2" name="Title 1"/>
          <p:cNvSpPr>
            <a:spLocks noGrp="1"/>
          </p:cNvSpPr>
          <p:nvPr>
            <p:ph type="title"/>
          </p:nvPr>
        </p:nvSpPr>
        <p:spPr/>
        <p:txBody>
          <a:bodyPr/>
          <a:lstStyle/>
          <a:p>
            <a:r>
              <a:rPr lang="bg-BG" dirty="0"/>
              <a:t>Непроменливи полета</a:t>
            </a:r>
          </a:p>
        </p:txBody>
      </p:sp>
      <p:sp>
        <p:nvSpPr>
          <p:cNvPr id="7" name="Rectangle 6"/>
          <p:cNvSpPr>
            <a:spLocks noChangeArrowheads="1"/>
          </p:cNvSpPr>
          <p:nvPr/>
        </p:nvSpPr>
        <p:spPr bwMode="auto">
          <a:xfrm>
            <a:off x="2226000" y="2528705"/>
            <a:ext cx="9092080" cy="384720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latin typeface="Consolas" pitchFamily="49" charset="0"/>
                <a:cs typeface="Consolas" pitchFamily="49" charset="0"/>
              </a:rPr>
              <a:t>class Team {</a:t>
            </a:r>
          </a:p>
          <a:p>
            <a:pPr fontAlgn="base"/>
            <a:r>
              <a:rPr lang="en-US" sz="2600" b="1" noProof="1">
                <a:latin typeface="Consolas" pitchFamily="49" charset="0"/>
                <a:cs typeface="Consolas" pitchFamily="49" charset="0"/>
              </a:rPr>
              <a:t>  private List&lt;Person&gt; players;</a:t>
            </a:r>
          </a:p>
          <a:p>
            <a:pPr fontAlgn="base">
              <a:spcBef>
                <a:spcPts val="1200"/>
              </a:spcBef>
            </a:pPr>
            <a:r>
              <a:rPr lang="en-US" sz="2600" b="1" noProof="1">
                <a:latin typeface="Consolas" pitchFamily="49" charset="0"/>
                <a:cs typeface="Consolas" pitchFamily="49" charset="0"/>
              </a:rPr>
              <a:t>  public void </a:t>
            </a:r>
            <a:r>
              <a:rPr lang="en-US" sz="2600" b="1" noProof="1">
                <a:solidFill>
                  <a:schemeClr val="bg1"/>
                </a:solidFill>
                <a:latin typeface="Consolas" pitchFamily="49" charset="0"/>
                <a:cs typeface="Consolas" pitchFamily="49" charset="0"/>
              </a:rPr>
              <a:t>addPlayer</a:t>
            </a:r>
            <a:r>
              <a:rPr lang="en-US" sz="2600" b="1" noProof="1">
                <a:latin typeface="Consolas" pitchFamily="49" charset="0"/>
                <a:cs typeface="Consolas" pitchFamily="49" charset="0"/>
              </a:rPr>
              <a:t>(Person person) {</a:t>
            </a:r>
          </a:p>
          <a:p>
            <a:pPr fontAlgn="base"/>
            <a:r>
              <a:rPr lang="en-US" sz="2600" b="1" noProof="1">
                <a:latin typeface="Consolas" pitchFamily="49" charset="0"/>
                <a:cs typeface="Consolas" pitchFamily="49" charset="0"/>
              </a:rPr>
              <a:t>    this.players.add(person);</a:t>
            </a:r>
          </a:p>
          <a:p>
            <a:pPr fontAlgn="base"/>
            <a:r>
              <a:rPr lang="en-US" sz="2600" b="1" noProof="1">
                <a:latin typeface="Consolas" pitchFamily="49" charset="0"/>
                <a:cs typeface="Consolas" pitchFamily="49" charset="0"/>
              </a:rPr>
              <a:t>  }</a:t>
            </a:r>
          </a:p>
          <a:p>
            <a:pPr fontAlgn="base"/>
            <a:r>
              <a:rPr lang="bg-BG" sz="2600" b="1" noProof="1">
                <a:latin typeface="Consolas" pitchFamily="49" charset="0"/>
                <a:cs typeface="Consolas" pitchFamily="49" charset="0"/>
              </a:rPr>
              <a:t>  </a:t>
            </a:r>
            <a:r>
              <a:rPr lang="en-US" sz="2600" b="1" noProof="1">
                <a:latin typeface="Consolas" pitchFamily="49" charset="0"/>
                <a:cs typeface="Consolas" pitchFamily="49" charset="0"/>
              </a:rPr>
              <a:t>public List&lt;Person&gt; getPlayers() {</a:t>
            </a:r>
          </a:p>
          <a:p>
            <a:pPr fontAlgn="base"/>
            <a:r>
              <a:rPr lang="en-US" sz="2600" b="1" noProof="1">
                <a:latin typeface="Consolas" pitchFamily="49" charset="0"/>
                <a:cs typeface="Consolas" pitchFamily="49" charset="0"/>
              </a:rPr>
              <a:t>  </a:t>
            </a:r>
            <a:r>
              <a:rPr lang="bg-BG" sz="2600" b="1" noProof="1">
                <a:latin typeface="Consolas" pitchFamily="49" charset="0"/>
                <a:cs typeface="Consolas" pitchFamily="49" charset="0"/>
              </a:rPr>
              <a:t>  </a:t>
            </a:r>
            <a:r>
              <a:rPr lang="en-US" sz="2600" b="1" noProof="1">
                <a:latin typeface="Consolas" pitchFamily="49" charset="0"/>
                <a:cs typeface="Consolas" pitchFamily="49" charset="0"/>
              </a:rPr>
              <a:t>return </a:t>
            </a:r>
            <a:r>
              <a:rPr lang="en-US" sz="2600" b="1" noProof="1">
                <a:solidFill>
                  <a:schemeClr val="bg1"/>
                </a:solidFill>
                <a:latin typeface="Consolas" pitchFamily="49" charset="0"/>
                <a:cs typeface="Consolas" pitchFamily="49" charset="0"/>
              </a:rPr>
              <a:t>Collections.unmodifiableList</a:t>
            </a:r>
            <a:r>
              <a:rPr lang="en-US" sz="2600" b="1" noProof="1">
                <a:latin typeface="Consolas" pitchFamily="49" charset="0"/>
                <a:cs typeface="Consolas" pitchFamily="49" charset="0"/>
              </a:rPr>
              <a:t>(players);</a:t>
            </a:r>
          </a:p>
          <a:p>
            <a:pPr fontAlgn="base"/>
            <a:r>
              <a:rPr lang="en-US" sz="2600" b="1" noProof="1">
                <a:latin typeface="Consolas" pitchFamily="49" charset="0"/>
                <a:cs typeface="Consolas" pitchFamily="49" charset="0"/>
              </a:rPr>
              <a:t>  }</a:t>
            </a:r>
          </a:p>
          <a:p>
            <a:pPr fontAlgn="base"/>
            <a:r>
              <a:rPr lang="en-US" sz="2600" b="1" noProof="1">
                <a:latin typeface="Consolas" pitchFamily="49" charset="0"/>
                <a:cs typeface="Consolas" pitchFamily="49" charset="0"/>
              </a:rPr>
              <a:t>} </a:t>
            </a:r>
          </a:p>
        </p:txBody>
      </p:sp>
      <p:sp>
        <p:nvSpPr>
          <p:cNvPr id="8" name="AutoShape 6"/>
          <p:cNvSpPr>
            <a:spLocks noChangeArrowheads="1"/>
          </p:cNvSpPr>
          <p:nvPr/>
        </p:nvSpPr>
        <p:spPr bwMode="auto">
          <a:xfrm>
            <a:off x="7581000" y="5524645"/>
            <a:ext cx="3503293" cy="919401"/>
          </a:xfrm>
          <a:prstGeom prst="wedgeRoundRectCallout">
            <a:avLst>
              <a:gd name="adj1" fmla="val -54344"/>
              <a:gd name="adj2" fmla="val -46905"/>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400" b="1" noProof="1">
                <a:solidFill>
                  <a:srgbClr val="FFFFFF"/>
                </a:solidFill>
                <a:effectLst>
                  <a:outerShdw blurRad="38100" dist="38100" dir="2700000" algn="tl">
                    <a:srgbClr val="000000">
                      <a:alpha val="43137"/>
                    </a:srgbClr>
                  </a:outerShdw>
                </a:effectLst>
              </a:rPr>
              <a:t>Връща запазената колекция</a:t>
            </a:r>
            <a:endParaRPr lang="en-US" sz="2400" b="1" noProof="1">
              <a:solidFill>
                <a:srgbClr val="FFFFFF"/>
              </a:solidFill>
              <a:effectLst>
                <a:outerShdw blurRad="38100" dist="38100" dir="2700000" algn="tl">
                  <a:srgbClr val="000000">
                    <a:alpha val="43137"/>
                  </a:srgbClr>
                </a:outerShdw>
              </a:effectLst>
            </a:endParaRPr>
          </a:p>
        </p:txBody>
      </p:sp>
      <p:sp>
        <p:nvSpPr>
          <p:cNvPr id="9" name="AutoShape 6"/>
          <p:cNvSpPr>
            <a:spLocks noChangeArrowheads="1"/>
          </p:cNvSpPr>
          <p:nvPr/>
        </p:nvSpPr>
        <p:spPr bwMode="auto">
          <a:xfrm>
            <a:off x="8379540" y="2236885"/>
            <a:ext cx="3812460" cy="1328023"/>
          </a:xfrm>
          <a:prstGeom prst="wedgeRoundRectCallout">
            <a:avLst>
              <a:gd name="adj1" fmla="val -55789"/>
              <a:gd name="adj2" fmla="val 47717"/>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400" b="1" noProof="1">
                <a:solidFill>
                  <a:srgbClr val="FFFFFF"/>
                </a:solidFill>
                <a:effectLst>
                  <a:outerShdw blurRad="38100" dist="38100" dir="2700000" algn="tl">
                    <a:srgbClr val="000000">
                      <a:alpha val="43137"/>
                    </a:srgbClr>
                  </a:outerShdw>
                </a:effectLst>
              </a:rPr>
              <a:t>Добавяме нови методи за функционалност над списъка</a:t>
            </a:r>
            <a:endParaRPr lang="en-US" sz="2400" b="1" noProof="1">
              <a:solidFill>
                <a:srgbClr val="FFFFFF"/>
              </a:solidFill>
              <a:effectLst>
                <a:outerShdw blurRad="38100" dist="38100" dir="2700000" algn="tl">
                  <a:srgbClr val="000000">
                    <a:alpha val="43137"/>
                  </a:srgbClr>
                </a:outerShdw>
              </a:effectLst>
            </a:endParaRPr>
          </a:p>
        </p:txBody>
      </p:sp>
      <p:sp>
        <p:nvSpPr>
          <p:cNvPr id="10" name="Slide Number">
            <a:extLst>
              <a:ext uri="{FF2B5EF4-FFF2-40B4-BE49-F238E27FC236}">
                <a16:creationId xmlns:a16="http://schemas.microsoft.com/office/drawing/2014/main" id="{E7A18329-9EAD-445B-9CCF-DCD81CE0E3A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47</a:t>
            </a:fld>
            <a:endParaRPr lang="en-US" dirty="0"/>
          </a:p>
        </p:txBody>
      </p:sp>
    </p:spTree>
    <p:extLst>
      <p:ext uri="{BB962C8B-B14F-4D97-AF65-F5344CB8AC3E}">
        <p14:creationId xmlns:p14="http://schemas.microsoft.com/office/powerpoint/2010/main" val="35850056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C40EBB2-B72C-4BBE-9827-2915F8DAC83C}"/>
              </a:ext>
            </a:extLst>
          </p:cNvPr>
          <p:cNvSpPr txBox="1"/>
          <p:nvPr/>
        </p:nvSpPr>
        <p:spPr>
          <a:xfrm>
            <a:off x="4304607" y="2059293"/>
            <a:ext cx="3582785" cy="1369707"/>
          </a:xfrm>
          <a:prstGeom prst="rect">
            <a:avLst/>
          </a:prstGeom>
          <a:noFill/>
          <a:ln w="12700">
            <a:noFill/>
          </a:ln>
        </p:spPr>
        <p:txBody>
          <a:bodyPr vert="horz" wrap="square" lIns="144000" tIns="108000" rIns="144000" bIns="108000" rtlCol="0">
            <a:spAutoFit/>
          </a:bodyPr>
          <a:lstStyle/>
          <a:p>
            <a:pPr algn="ctr" eaLnBrk="0" hangingPunct="0">
              <a:lnSpc>
                <a:spcPct val="110000"/>
              </a:lnSpc>
              <a:buClr>
                <a:schemeClr val="accent5">
                  <a:lumMod val="40000"/>
                  <a:lumOff val="60000"/>
                </a:schemeClr>
              </a:buClr>
              <a:buSzPct val="70000"/>
            </a:pPr>
            <a:r>
              <a:rPr lang="en-US" sz="7200" b="1" dirty="0">
                <a:solidFill>
                  <a:schemeClr val="bg2"/>
                </a:solidFill>
                <a:latin typeface="Consolas" panose="020B0609020204030204" pitchFamily="49" charset="0"/>
              </a:rPr>
              <a:t>final</a:t>
            </a:r>
          </a:p>
        </p:txBody>
      </p:sp>
      <p:sp>
        <p:nvSpPr>
          <p:cNvPr id="3" name="Title 2">
            <a:extLst>
              <a:ext uri="{FF2B5EF4-FFF2-40B4-BE49-F238E27FC236}">
                <a16:creationId xmlns:a16="http://schemas.microsoft.com/office/drawing/2014/main" id="{FE0822B0-991B-496E-A986-DFAB574286D0}"/>
              </a:ext>
            </a:extLst>
          </p:cNvPr>
          <p:cNvSpPr>
            <a:spLocks noGrp="1"/>
          </p:cNvSpPr>
          <p:nvPr>
            <p:ph type="title" sz="quarter" idx="10"/>
          </p:nvPr>
        </p:nvSpPr>
        <p:spPr/>
        <p:txBody>
          <a:bodyPr/>
          <a:lstStyle/>
          <a:p>
            <a:r>
              <a:rPr lang="bg-BG" dirty="0"/>
              <a:t>Ключова дума</a:t>
            </a:r>
            <a:r>
              <a:rPr lang="en-US" dirty="0"/>
              <a:t> Final</a:t>
            </a:r>
          </a:p>
        </p:txBody>
      </p:sp>
    </p:spTree>
    <p:extLst>
      <p:ext uri="{BB962C8B-B14F-4D97-AF65-F5344CB8AC3E}">
        <p14:creationId xmlns:p14="http://schemas.microsoft.com/office/powerpoint/2010/main" val="31277657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2062766" y="1108911"/>
            <a:ext cx="10129234" cy="5546589"/>
          </a:xfrm>
        </p:spPr>
        <p:txBody>
          <a:bodyPr>
            <a:normAutofit/>
          </a:bodyPr>
          <a:lstStyle/>
          <a:p>
            <a:pPr>
              <a:buClr>
                <a:schemeClr val="tx1"/>
              </a:buClr>
            </a:pPr>
            <a:r>
              <a:rPr lang="en-US" b="1" dirty="0">
                <a:solidFill>
                  <a:schemeClr val="bg1"/>
                </a:solidFill>
                <a:latin typeface="Consolas" panose="020B0609020204030204" pitchFamily="49" charset="0"/>
              </a:rPr>
              <a:t>final class</a:t>
            </a:r>
            <a:r>
              <a:rPr lang="en-US" b="1" dirty="0">
                <a:solidFill>
                  <a:schemeClr val="bg1"/>
                </a:solidFill>
              </a:rPr>
              <a:t> </a:t>
            </a:r>
            <a:r>
              <a:rPr lang="bg-BG" dirty="0">
                <a:solidFill>
                  <a:srgbClr val="234465"/>
                </a:solidFill>
              </a:rPr>
              <a:t>не може да бъде удължена</a:t>
            </a:r>
            <a:endParaRPr lang="en-US" dirty="0"/>
          </a:p>
          <a:p>
            <a:pPr marL="0" indent="0">
              <a:spcBef>
                <a:spcPts val="1800"/>
              </a:spcBef>
              <a:buClr>
                <a:schemeClr val="tx1"/>
              </a:buClr>
              <a:buNone/>
            </a:pPr>
            <a:endParaRPr lang="en-US" dirty="0"/>
          </a:p>
          <a:p>
            <a:pPr marL="0" indent="0">
              <a:buClr>
                <a:schemeClr val="tx1"/>
              </a:buClr>
              <a:buNone/>
            </a:pPr>
            <a:endParaRPr lang="en-US" b="1" dirty="0">
              <a:solidFill>
                <a:schemeClr val="bg1"/>
              </a:solidFill>
              <a:latin typeface="Consolas" panose="020B0609020204030204" pitchFamily="49" charset="0"/>
            </a:endParaRPr>
          </a:p>
          <a:p>
            <a:pPr>
              <a:buClr>
                <a:schemeClr val="tx1"/>
              </a:buClr>
            </a:pPr>
            <a:r>
              <a:rPr lang="en-US" b="1" dirty="0">
                <a:solidFill>
                  <a:schemeClr val="bg1"/>
                </a:solidFill>
                <a:latin typeface="Consolas" panose="020B0609020204030204" pitchFamily="49" charset="0"/>
              </a:rPr>
              <a:t>final method</a:t>
            </a:r>
            <a:r>
              <a:rPr lang="en-US" b="1" dirty="0"/>
              <a:t> </a:t>
            </a:r>
            <a:r>
              <a:rPr lang="bg-BG" dirty="0"/>
              <a:t>не може да бъде презаписана</a:t>
            </a:r>
            <a:endParaRPr lang="en-US" dirty="0"/>
          </a:p>
        </p:txBody>
      </p:sp>
      <p:sp>
        <p:nvSpPr>
          <p:cNvPr id="2" name="Title 1"/>
          <p:cNvSpPr>
            <a:spLocks noGrp="1"/>
          </p:cNvSpPr>
          <p:nvPr>
            <p:ph type="title"/>
          </p:nvPr>
        </p:nvSpPr>
        <p:spPr/>
        <p:txBody>
          <a:bodyPr/>
          <a:lstStyle/>
          <a:p>
            <a:r>
              <a:rPr lang="bg-BG" dirty="0"/>
              <a:t>Ключова дума</a:t>
            </a:r>
            <a:r>
              <a:rPr lang="en-US" dirty="0"/>
              <a:t> Final</a:t>
            </a:r>
            <a:endParaRPr lang="bg-BG" dirty="0"/>
          </a:p>
        </p:txBody>
      </p:sp>
      <p:sp>
        <p:nvSpPr>
          <p:cNvPr id="10" name="Text Placeholder 5"/>
          <p:cNvSpPr txBox="1">
            <a:spLocks/>
          </p:cNvSpPr>
          <p:nvPr/>
        </p:nvSpPr>
        <p:spPr>
          <a:xfrm>
            <a:off x="2209800" y="1752600"/>
            <a:ext cx="8772728"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fontAlgn="base"/>
            <a:r>
              <a:rPr lang="en-US" sz="2800" dirty="0">
                <a:solidFill>
                  <a:schemeClr val="tx1"/>
                </a:solidFill>
                <a:effectLst/>
              </a:rPr>
              <a:t>public class Animal {}</a:t>
            </a:r>
          </a:p>
          <a:p>
            <a:pPr fontAlgn="base"/>
            <a:r>
              <a:rPr lang="en-US" sz="2800" dirty="0">
                <a:solidFill>
                  <a:schemeClr val="tx1"/>
                </a:solidFill>
                <a:effectLst/>
              </a:rPr>
              <a:t>public </a:t>
            </a:r>
            <a:r>
              <a:rPr lang="en-US" sz="2800" dirty="0">
                <a:solidFill>
                  <a:schemeClr val="bg1"/>
                </a:solidFill>
                <a:effectLst/>
              </a:rPr>
              <a:t>final</a:t>
            </a:r>
            <a:r>
              <a:rPr lang="en-US" sz="2800" dirty="0">
                <a:solidFill>
                  <a:schemeClr val="tx1"/>
                </a:solidFill>
                <a:effectLst/>
              </a:rPr>
              <a:t> class Mammal </a:t>
            </a:r>
            <a:r>
              <a:rPr lang="en-US" sz="2800" dirty="0">
                <a:solidFill>
                  <a:schemeClr val="bg1"/>
                </a:solidFill>
                <a:effectLst/>
              </a:rPr>
              <a:t>extends</a:t>
            </a:r>
            <a:r>
              <a:rPr lang="en-US" sz="2800" dirty="0">
                <a:solidFill>
                  <a:schemeClr val="tx1"/>
                </a:solidFill>
                <a:effectLst/>
              </a:rPr>
              <a:t> Animal {}</a:t>
            </a:r>
          </a:p>
          <a:p>
            <a:pPr fontAlgn="base"/>
            <a:r>
              <a:rPr lang="en-US" sz="2800" dirty="0">
                <a:solidFill>
                  <a:schemeClr val="tx1"/>
                </a:solidFill>
                <a:effectLst/>
              </a:rPr>
              <a:t>public class Cat extends Mammal {}</a:t>
            </a:r>
          </a:p>
        </p:txBody>
      </p:sp>
      <p:sp>
        <p:nvSpPr>
          <p:cNvPr id="11" name="Text Placeholder 5"/>
          <p:cNvSpPr txBox="1">
            <a:spLocks/>
          </p:cNvSpPr>
          <p:nvPr/>
        </p:nvSpPr>
        <p:spPr>
          <a:xfrm>
            <a:off x="2209800" y="4011580"/>
            <a:ext cx="8772728" cy="22998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fontAlgn="base"/>
            <a:r>
              <a:rPr lang="en-US" sz="2800" dirty="0">
                <a:solidFill>
                  <a:schemeClr val="tx1"/>
                </a:solidFill>
                <a:effectLst/>
              </a:rPr>
              <a:t>public </a:t>
            </a:r>
            <a:r>
              <a:rPr lang="en-US" sz="2800" dirty="0">
                <a:solidFill>
                  <a:schemeClr val="bg1"/>
                </a:solidFill>
                <a:effectLst/>
              </a:rPr>
              <a:t>final</a:t>
            </a:r>
            <a:r>
              <a:rPr lang="en-US" sz="2800" dirty="0">
                <a:solidFill>
                  <a:schemeClr val="tx1"/>
                </a:solidFill>
                <a:effectLst/>
              </a:rPr>
              <a:t> void move(Point point) {}</a:t>
            </a:r>
          </a:p>
          <a:p>
            <a:pPr fontAlgn="base"/>
            <a:r>
              <a:rPr lang="en-US" sz="2800" dirty="0">
                <a:solidFill>
                  <a:schemeClr val="tx1"/>
                </a:solidFill>
                <a:effectLst/>
              </a:rPr>
              <a:t>public class Mammal </a:t>
            </a:r>
            <a:r>
              <a:rPr lang="en-US" sz="2800" dirty="0">
                <a:solidFill>
                  <a:schemeClr val="bg1"/>
                </a:solidFill>
                <a:effectLst/>
              </a:rPr>
              <a:t>extends</a:t>
            </a:r>
            <a:r>
              <a:rPr lang="en-US" sz="2800" dirty="0"/>
              <a:t> </a:t>
            </a:r>
            <a:r>
              <a:rPr lang="en-US" sz="2800" dirty="0">
                <a:solidFill>
                  <a:schemeClr val="tx1"/>
                </a:solidFill>
                <a:effectLst/>
              </a:rPr>
              <a:t>Animal {</a:t>
            </a:r>
          </a:p>
          <a:p>
            <a:pPr fontAlgn="base"/>
            <a:r>
              <a:rPr lang="en-US" sz="2800" dirty="0">
                <a:solidFill>
                  <a:schemeClr val="tx1"/>
                </a:solidFill>
                <a:effectLst/>
              </a:rPr>
              <a:t>  @Override </a:t>
            </a:r>
          </a:p>
          <a:p>
            <a:pPr fontAlgn="base"/>
            <a:r>
              <a:rPr lang="en-US" sz="2800" dirty="0">
                <a:solidFill>
                  <a:schemeClr val="tx1"/>
                </a:solidFill>
                <a:effectLst/>
              </a:rPr>
              <a:t>  public void move() {}</a:t>
            </a:r>
          </a:p>
          <a:p>
            <a:pPr fontAlgn="base"/>
            <a:r>
              <a:rPr lang="en-US" sz="2800" dirty="0">
                <a:solidFill>
                  <a:schemeClr val="tx1"/>
                </a:solidFill>
                <a:effectLst/>
              </a:rPr>
              <a:t>}</a:t>
            </a:r>
          </a:p>
        </p:txBody>
      </p:sp>
      <p:pic>
        <p:nvPicPr>
          <p:cNvPr id="12" name="Picture 11" descr="approve, block, cancel, delete, reject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836254" y="2169533"/>
            <a:ext cx="1104992" cy="1093528"/>
          </a:xfrm>
          <a:prstGeom prst="rect">
            <a:avLst/>
          </a:prstGeom>
          <a:noFill/>
          <a:effectLst>
            <a:outerShdw blurRad="101600" sx="102000" sy="102000" algn="ctr" rotWithShape="0">
              <a:srgbClr val="FF3300">
                <a:alpha val="69804"/>
              </a:srgbClr>
            </a:outerShdw>
          </a:effectLst>
          <a:extLst>
            <a:ext uri="{909E8E84-426E-40DD-AFC4-6F175D3DCCD1}">
              <a14:hiddenFill xmlns:a14="http://schemas.microsoft.com/office/drawing/2010/main">
                <a:solidFill>
                  <a:srgbClr val="FFFFFF"/>
                </a:solidFill>
              </a14:hiddenFill>
            </a:ext>
          </a:extLst>
        </p:spPr>
      </p:pic>
      <p:pic>
        <p:nvPicPr>
          <p:cNvPr id="13" name="Picture 12" descr="approve, block, cancel, delete, reject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836254" y="5329278"/>
            <a:ext cx="1104992" cy="1093528"/>
          </a:xfrm>
          <a:prstGeom prst="rect">
            <a:avLst/>
          </a:prstGeom>
          <a:noFill/>
          <a:effectLst>
            <a:outerShdw blurRad="101600" sx="102000" sy="102000" algn="ctr" rotWithShape="0">
              <a:srgbClr val="FF3300">
                <a:alpha val="69804"/>
              </a:srgbClr>
            </a:outerShdw>
          </a:effectLst>
          <a:extLst>
            <a:ext uri="{909E8E84-426E-40DD-AFC4-6F175D3DCCD1}">
              <a14:hiddenFill xmlns:a14="http://schemas.microsoft.com/office/drawing/2010/main">
                <a:solidFill>
                  <a:srgbClr val="FFFFFF"/>
                </a:solidFill>
              </a14:hiddenFill>
            </a:ext>
          </a:extLst>
        </p:spPr>
      </p:pic>
      <p:sp>
        <p:nvSpPr>
          <p:cNvPr id="9" name="Slide Number">
            <a:extLst>
              <a:ext uri="{FF2B5EF4-FFF2-40B4-BE49-F238E27FC236}">
                <a16:creationId xmlns:a16="http://schemas.microsoft.com/office/drawing/2014/main" id="{8714BB2C-CF6A-45E0-B45B-50E1F41543D9}"/>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49</a:t>
            </a:fld>
            <a:endParaRPr lang="en-US" dirty="0"/>
          </a:p>
        </p:txBody>
      </p:sp>
    </p:spTree>
    <p:extLst>
      <p:ext uri="{BB962C8B-B14F-4D97-AF65-F5344CB8AC3E}">
        <p14:creationId xmlns:p14="http://schemas.microsoft.com/office/powerpoint/2010/main" val="5085585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Clr>
                <a:schemeClr val="tx1"/>
              </a:buClr>
            </a:pPr>
            <a:r>
              <a:rPr lang="bg-BG" b="1" dirty="0">
                <a:solidFill>
                  <a:schemeClr val="bg1"/>
                </a:solidFill>
              </a:rPr>
              <a:t>Методите</a:t>
            </a:r>
            <a:r>
              <a:rPr lang="en-US" dirty="0"/>
              <a:t> </a:t>
            </a:r>
            <a:r>
              <a:rPr lang="bg-BG" dirty="0"/>
              <a:t>улесняват преизползването на кода</a:t>
            </a:r>
            <a:endParaRPr lang="en-US" dirty="0"/>
          </a:p>
          <a:p>
            <a:r>
              <a:rPr lang="bg-BG" sz="3000" dirty="0"/>
              <a:t>Променяме </a:t>
            </a:r>
            <a:r>
              <a:rPr lang="bg-BG" sz="3000" b="1" dirty="0">
                <a:solidFill>
                  <a:schemeClr val="bg1"/>
                </a:solidFill>
              </a:rPr>
              <a:t>метода</a:t>
            </a:r>
            <a:r>
              <a:rPr lang="en-GB" sz="3000" dirty="0"/>
              <a:t> </a:t>
            </a:r>
            <a:r>
              <a:rPr lang="bg-BG" sz="3000" dirty="0"/>
              <a:t>веднъж за да повлияем на </a:t>
            </a:r>
            <a:r>
              <a:rPr lang="bg-BG" sz="3000" b="1" dirty="0">
                <a:solidFill>
                  <a:schemeClr val="bg1"/>
                </a:solidFill>
              </a:rPr>
              <a:t>всички повиквания</a:t>
            </a:r>
            <a:endParaRPr lang="en-GB" sz="3000" b="1" dirty="0">
              <a:solidFill>
                <a:schemeClr val="bg1"/>
              </a:solidFill>
            </a:endParaRPr>
          </a:p>
        </p:txBody>
      </p:sp>
      <p:sp>
        <p:nvSpPr>
          <p:cNvPr id="4" name="Title 3"/>
          <p:cNvSpPr>
            <a:spLocks noGrp="1"/>
          </p:cNvSpPr>
          <p:nvPr>
            <p:ph type="title"/>
          </p:nvPr>
        </p:nvSpPr>
        <p:spPr/>
        <p:txBody>
          <a:bodyPr/>
          <a:lstStyle/>
          <a:p>
            <a:r>
              <a:rPr lang="bg-BG" dirty="0"/>
              <a:t>Разделяне на кода на методи</a:t>
            </a:r>
            <a:endParaRPr lang="en-US" dirty="0"/>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620306" y="2566642"/>
            <a:ext cx="9186168" cy="4019150"/>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0">
              <a:lnSpc>
                <a:spcPct val="100000"/>
              </a:lnSpc>
              <a:spcBef>
                <a:spcPts val="600"/>
              </a:spcBef>
              <a:spcAft>
                <a:spcPts val="600"/>
              </a:spcAft>
              <a:buFont typeface="Wingdings" panose="05000000000000000000" pitchFamily="2" charset="2"/>
              <a:buNone/>
              <a:defRPr sz="2000" b="1">
                <a:effectLst/>
                <a:latin typeface="Consolas" pitchFamily="49" charset="0"/>
                <a:cs typeface="Consolas" pitchFamily="49" charset="0"/>
              </a:defRPr>
            </a:lvl1pPr>
            <a:lvl2pPr marL="989981" indent="-380762" defTabSz="1218438" latinLnBrk="0">
              <a:lnSpc>
                <a:spcPct val="105000"/>
              </a:lnSpc>
              <a:spcBef>
                <a:spcPts val="600"/>
              </a:spcBef>
              <a:spcAft>
                <a:spcPts val="600"/>
              </a:spcAft>
              <a:buFont typeface="Wingdings" panose="05000000000000000000" pitchFamily="2" charset="2"/>
              <a:buChar char="§"/>
              <a:defRPr sz="3198"/>
            </a:lvl2pPr>
            <a:lvl3pPr marL="1523048" indent="-304610" defTabSz="1218438" latinLnBrk="0">
              <a:lnSpc>
                <a:spcPct val="105000"/>
              </a:lnSpc>
              <a:spcBef>
                <a:spcPts val="600"/>
              </a:spcBef>
              <a:spcAft>
                <a:spcPts val="600"/>
              </a:spcAft>
              <a:buFont typeface="Wingdings" panose="05000000000000000000" pitchFamily="2" charset="2"/>
              <a:buChar char="§"/>
              <a:defRPr sz="2998"/>
            </a:lvl3pPr>
            <a:lvl4pPr marL="2132267" indent="-304610" defTabSz="1218438" latinLnBrk="0">
              <a:lnSpc>
                <a:spcPct val="105000"/>
              </a:lnSpc>
              <a:spcBef>
                <a:spcPts val="600"/>
              </a:spcBef>
              <a:spcAft>
                <a:spcPts val="600"/>
              </a:spcAft>
              <a:buFont typeface="Wingdings" panose="05000000000000000000" pitchFamily="2" charset="2"/>
              <a:buChar char="§"/>
              <a:defRPr sz="2798"/>
            </a:lvl4pPr>
            <a:lvl5pPr marL="2741485" indent="-304610" defTabSz="1218438" latinLnBrk="0">
              <a:lnSpc>
                <a:spcPct val="105000"/>
              </a:lnSpc>
              <a:spcBef>
                <a:spcPts val="600"/>
              </a:spcBef>
              <a:spcAft>
                <a:spcPts val="600"/>
              </a:spcAft>
              <a:buFont typeface="Wingdings" panose="05000000000000000000" pitchFamily="2" charset="2"/>
              <a:buChar char="§"/>
              <a:defRPr sz="2598"/>
            </a:lvl5pPr>
            <a:lvl6pPr marL="3350704" indent="-304610" defTabSz="1218438" latinLnBrk="0">
              <a:spcBef>
                <a:spcPct val="20000"/>
              </a:spcBef>
              <a:buFont typeface="Arial" pitchFamily="34" charset="0"/>
              <a:buChar char="•"/>
              <a:defRPr sz="2665"/>
            </a:lvl6pPr>
            <a:lvl7pPr marL="3959924" indent="-304610" defTabSz="1218438" latinLnBrk="0">
              <a:spcBef>
                <a:spcPct val="20000"/>
              </a:spcBef>
              <a:buFont typeface="Arial" pitchFamily="34" charset="0"/>
              <a:buChar char="•"/>
              <a:defRPr sz="2665"/>
            </a:lvl7pPr>
            <a:lvl8pPr marL="4569143" indent="-304610" defTabSz="1218438" latinLnBrk="0">
              <a:spcBef>
                <a:spcPct val="20000"/>
              </a:spcBef>
              <a:buFont typeface="Arial" pitchFamily="34" charset="0"/>
              <a:buChar char="•"/>
              <a:defRPr sz="2665"/>
            </a:lvl8pPr>
            <a:lvl9pPr marL="5178362" indent="-304610" defTabSz="1218438" latinLnBrk="0">
              <a:spcBef>
                <a:spcPct val="20000"/>
              </a:spcBef>
              <a:buFont typeface="Arial" pitchFamily="34" charset="0"/>
              <a:buChar char="•"/>
              <a:defRPr sz="2665"/>
            </a:lvl9pPr>
          </a:lstStyle>
          <a:p>
            <a:r>
              <a:rPr lang="en-US" sz="2400" noProof="1"/>
              <a:t>BankAccount bankAcc = new BankAccount();</a:t>
            </a:r>
          </a:p>
          <a:p>
            <a:r>
              <a:rPr lang="en-US" sz="2400" noProof="1"/>
              <a:t>bankAcc.setId(1);</a:t>
            </a:r>
          </a:p>
          <a:p>
            <a:r>
              <a:rPr lang="en-US" sz="2400" noProof="1"/>
              <a:t>bankAcc.deposit(20);</a:t>
            </a:r>
          </a:p>
          <a:p>
            <a:r>
              <a:rPr lang="en-US" sz="2400" noProof="1"/>
              <a:t>System.out.printf("Account %d, balance %d",</a:t>
            </a:r>
          </a:p>
          <a:p>
            <a:pPr>
              <a:spcBef>
                <a:spcPts val="0"/>
              </a:spcBef>
            </a:pPr>
            <a:r>
              <a:rPr lang="en-US" sz="2400" noProof="1"/>
              <a:t>		bankAcc.getId(),bankAcc.getBalance());</a:t>
            </a:r>
          </a:p>
          <a:p>
            <a:r>
              <a:rPr lang="en-US" sz="2400" noProof="1"/>
              <a:t>bankAcc.withdraw(10);</a:t>
            </a:r>
          </a:p>
          <a:p>
            <a:pPr>
              <a:spcBef>
                <a:spcPts val="0"/>
              </a:spcBef>
              <a:spcAft>
                <a:spcPts val="0"/>
              </a:spcAft>
            </a:pPr>
            <a:r>
              <a:rPr lang="en-US" sz="2400" noProof="1"/>
              <a:t>…</a:t>
            </a:r>
          </a:p>
          <a:p>
            <a:r>
              <a:rPr lang="en-US" sz="2400" noProof="1"/>
              <a:t>System.out.println(bankAcc.toString());</a:t>
            </a:r>
          </a:p>
        </p:txBody>
      </p:sp>
      <p:sp>
        <p:nvSpPr>
          <p:cNvPr id="8" name="AutoShape 6">
            <a:extLst>
              <a:ext uri="{FF2B5EF4-FFF2-40B4-BE49-F238E27FC236}">
                <a16:creationId xmlns:a16="http://schemas.microsoft.com/office/drawing/2014/main" id="{7320F07E-A663-4631-9D85-28B2A468D36A}"/>
              </a:ext>
            </a:extLst>
          </p:cNvPr>
          <p:cNvSpPr>
            <a:spLocks noChangeArrowheads="1"/>
          </p:cNvSpPr>
          <p:nvPr/>
        </p:nvSpPr>
        <p:spPr bwMode="auto">
          <a:xfrm>
            <a:off x="7526692" y="5249730"/>
            <a:ext cx="3721879" cy="919401"/>
          </a:xfrm>
          <a:prstGeom prst="wedgeRoundRectCallout">
            <a:avLst>
              <a:gd name="adj1" fmla="val -54338"/>
              <a:gd name="adj2" fmla="val 4682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400" b="1" noProof="1">
                <a:solidFill>
                  <a:srgbClr val="FFFFFF"/>
                </a:solidFill>
                <a:effectLst>
                  <a:outerShdw blurRad="38100" dist="38100" dir="2700000" algn="tl">
                    <a:srgbClr val="000000">
                      <a:alpha val="43137"/>
                    </a:srgbClr>
                  </a:outerShdw>
                </a:effectLst>
              </a:rPr>
              <a:t>Override </a:t>
            </a:r>
            <a:r>
              <a:rPr lang="en-US" sz="2400" b="1" noProof="1">
                <a:solidFill>
                  <a:schemeClr val="bg1"/>
                </a:solidFill>
                <a:effectLst>
                  <a:outerShdw blurRad="38100" dist="38100" dir="2700000" algn="tl">
                    <a:srgbClr val="000000">
                      <a:alpha val="43137"/>
                    </a:srgbClr>
                  </a:outerShdw>
                </a:effectLst>
                <a:latin typeface="Consolas" panose="020B0609020204030204" pitchFamily="49" charset="0"/>
              </a:rPr>
              <a:t>.toString()</a:t>
            </a:r>
            <a:r>
              <a:rPr lang="en-US" sz="2400" b="1" noProof="1">
                <a:solidFill>
                  <a:srgbClr val="FFFFFF"/>
                </a:solidFill>
                <a:effectLst>
                  <a:outerShdw blurRad="38100" dist="38100" dir="2700000" algn="tl">
                    <a:srgbClr val="000000">
                      <a:alpha val="43137"/>
                    </a:srgbClr>
                  </a:outerShdw>
                </a:effectLst>
              </a:rPr>
              <a:t> to set a global printing format</a:t>
            </a:r>
          </a:p>
        </p:txBody>
      </p:sp>
      <p:sp>
        <p:nvSpPr>
          <p:cNvPr id="7" name="Slide Number">
            <a:extLst>
              <a:ext uri="{FF2B5EF4-FFF2-40B4-BE49-F238E27FC236}">
                <a16:creationId xmlns:a16="http://schemas.microsoft.com/office/drawing/2014/main" id="{FE697C4A-E03B-4954-96F1-CB8E554D46A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a:t>
            </a:fld>
            <a:endParaRPr lang="en-US" noProof="0" dirty="0"/>
          </a:p>
        </p:txBody>
      </p:sp>
    </p:spTree>
    <p:extLst>
      <p:ext uri="{BB962C8B-B14F-4D97-AF65-F5344CB8AC3E}">
        <p14:creationId xmlns:p14="http://schemas.microsoft.com/office/powerpoint/2010/main" val="21053567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1943" y="1068900"/>
            <a:ext cx="11804822" cy="5570355"/>
          </a:xfrm>
        </p:spPr>
        <p:txBody>
          <a:bodyPr>
            <a:normAutofit/>
          </a:bodyPr>
          <a:lstStyle/>
          <a:p>
            <a:pPr>
              <a:buClr>
                <a:schemeClr val="tx1"/>
              </a:buClr>
            </a:pPr>
            <a:r>
              <a:rPr lang="en-US" b="1" dirty="0">
                <a:solidFill>
                  <a:schemeClr val="bg1"/>
                </a:solidFill>
                <a:latin typeface="Consolas" panose="020B0609020204030204" pitchFamily="49" charset="0"/>
              </a:rPr>
              <a:t>final </a:t>
            </a:r>
            <a:r>
              <a:rPr lang="bg-BG" b="1" dirty="0">
                <a:solidFill>
                  <a:schemeClr val="bg1"/>
                </a:solidFill>
                <a:latin typeface="Consolas" panose="020B0609020204030204" pitchFamily="49" charset="0"/>
              </a:rPr>
              <a:t>стойност</a:t>
            </a:r>
            <a:r>
              <a:rPr lang="en-US" b="1" dirty="0">
                <a:solidFill>
                  <a:schemeClr val="bg1"/>
                </a:solidFill>
                <a:latin typeface="Consolas" panose="020B0609020204030204" pitchFamily="49" charset="0"/>
              </a:rPr>
              <a:t> </a:t>
            </a:r>
            <a:r>
              <a:rPr lang="bg-BG" dirty="0"/>
              <a:t>на променливата не може да бъде провеняна след задаването и</a:t>
            </a:r>
            <a:endParaRPr lang="en-US" dirty="0">
              <a:solidFill>
                <a:schemeClr val="tx2">
                  <a:lumMod val="75000"/>
                </a:schemeClr>
              </a:solidFill>
              <a:latin typeface="Consolas" panose="020B0609020204030204" pitchFamily="49" charset="0"/>
            </a:endParaRPr>
          </a:p>
        </p:txBody>
      </p:sp>
      <p:sp>
        <p:nvSpPr>
          <p:cNvPr id="2" name="Title 1"/>
          <p:cNvSpPr>
            <a:spLocks noGrp="1"/>
          </p:cNvSpPr>
          <p:nvPr>
            <p:ph type="title"/>
          </p:nvPr>
        </p:nvSpPr>
        <p:spPr/>
        <p:txBody>
          <a:bodyPr/>
          <a:lstStyle/>
          <a:p>
            <a:r>
              <a:rPr lang="bg-BG" dirty="0"/>
              <a:t>Ключова дума</a:t>
            </a:r>
            <a:r>
              <a:rPr lang="en-US" dirty="0"/>
              <a:t> Final</a:t>
            </a:r>
            <a:endParaRPr lang="bg-BG" dirty="0">
              <a:latin typeface="Consolas" panose="020B0609020204030204" pitchFamily="49" charset="0"/>
            </a:endParaRPr>
          </a:p>
        </p:txBody>
      </p:sp>
      <p:sp>
        <p:nvSpPr>
          <p:cNvPr id="8" name="Text Placeholder 5"/>
          <p:cNvSpPr txBox="1">
            <a:spLocks/>
          </p:cNvSpPr>
          <p:nvPr/>
        </p:nvSpPr>
        <p:spPr>
          <a:xfrm>
            <a:off x="561000" y="2157500"/>
            <a:ext cx="8624384" cy="470049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600" dirty="0">
                <a:solidFill>
                  <a:schemeClr val="tx1"/>
                </a:solidFill>
                <a:effectLst/>
              </a:rPr>
              <a:t>private </a:t>
            </a:r>
            <a:r>
              <a:rPr lang="en-US" sz="2600" dirty="0">
                <a:solidFill>
                  <a:schemeClr val="bg1"/>
                </a:solidFill>
                <a:effectLst/>
              </a:rPr>
              <a:t>final</a:t>
            </a:r>
            <a:r>
              <a:rPr lang="en-US" sz="2600" dirty="0">
                <a:solidFill>
                  <a:schemeClr val="tx1"/>
                </a:solidFill>
                <a:effectLst/>
              </a:rPr>
              <a:t> String name;</a:t>
            </a:r>
          </a:p>
          <a:p>
            <a:r>
              <a:rPr lang="en-US" sz="2600" dirty="0">
                <a:solidFill>
                  <a:schemeClr val="tx1"/>
                </a:solidFill>
                <a:effectLst/>
              </a:rPr>
              <a:t>private </a:t>
            </a:r>
            <a:r>
              <a:rPr lang="en-US" sz="2600" dirty="0">
                <a:solidFill>
                  <a:schemeClr val="bg1"/>
                </a:solidFill>
                <a:effectLst/>
              </a:rPr>
              <a:t>final</a:t>
            </a:r>
            <a:r>
              <a:rPr lang="en-US" sz="2600" dirty="0">
                <a:solidFill>
                  <a:schemeClr val="tx1"/>
                </a:solidFill>
                <a:effectLst/>
              </a:rPr>
              <a:t> List&lt;Person&gt; firstTeam;</a:t>
            </a:r>
          </a:p>
          <a:p>
            <a:pPr>
              <a:spcBef>
                <a:spcPts val="1200"/>
              </a:spcBef>
            </a:pPr>
            <a:r>
              <a:rPr lang="en-US" sz="2600" dirty="0">
                <a:solidFill>
                  <a:schemeClr val="tx1"/>
                </a:solidFill>
                <a:effectLst/>
              </a:rPr>
              <a:t>public Team (String name) {</a:t>
            </a:r>
          </a:p>
          <a:p>
            <a:r>
              <a:rPr lang="en-US" sz="2600" dirty="0">
                <a:solidFill>
                  <a:schemeClr val="tx1"/>
                </a:solidFill>
                <a:effectLst/>
              </a:rPr>
              <a:t>  this.name = name;</a:t>
            </a:r>
          </a:p>
          <a:p>
            <a:r>
              <a:rPr lang="en-US" sz="2600" dirty="0">
                <a:solidFill>
                  <a:schemeClr val="tx1"/>
                </a:solidFill>
                <a:effectLst/>
              </a:rPr>
              <a:t>  this.firstTeam = new ArrayList&lt;Person&gt; ();</a:t>
            </a:r>
          </a:p>
          <a:p>
            <a:r>
              <a:rPr lang="en-US" sz="2600" dirty="0">
                <a:solidFill>
                  <a:schemeClr val="tx1"/>
                </a:solidFill>
                <a:effectLst/>
              </a:rPr>
              <a:t>}</a:t>
            </a:r>
          </a:p>
          <a:p>
            <a:r>
              <a:rPr lang="en-US" sz="2600" dirty="0">
                <a:solidFill>
                  <a:schemeClr val="tx1"/>
                </a:solidFill>
                <a:effectLst/>
              </a:rPr>
              <a:t>public void </a:t>
            </a:r>
            <a:r>
              <a:rPr lang="en-US" sz="2600" dirty="0" err="1">
                <a:solidFill>
                  <a:schemeClr val="tx1"/>
                </a:solidFill>
                <a:effectLst/>
              </a:rPr>
              <a:t>doSomething</a:t>
            </a:r>
            <a:r>
              <a:rPr lang="en-US" sz="2600" dirty="0">
                <a:solidFill>
                  <a:schemeClr val="tx1"/>
                </a:solidFill>
                <a:effectLst/>
              </a:rPr>
              <a:t>(Person person) {</a:t>
            </a:r>
          </a:p>
          <a:p>
            <a:r>
              <a:rPr lang="en-US" sz="2600" dirty="0">
                <a:solidFill>
                  <a:schemeClr val="tx1"/>
                </a:solidFill>
                <a:effectLst/>
              </a:rPr>
              <a:t>  </a:t>
            </a:r>
            <a:r>
              <a:rPr lang="en-US" sz="2600" dirty="0">
                <a:solidFill>
                  <a:schemeClr val="bg1"/>
                </a:solidFill>
                <a:effectLst/>
              </a:rPr>
              <a:t>this.name = ""</a:t>
            </a:r>
            <a:r>
              <a:rPr lang="en-US" sz="2600" dirty="0">
                <a:solidFill>
                  <a:schemeClr val="tx1"/>
                </a:solidFill>
                <a:effectLst/>
              </a:rPr>
              <a:t>;</a:t>
            </a:r>
          </a:p>
          <a:p>
            <a:r>
              <a:rPr lang="en-US" sz="2600" dirty="0">
                <a:solidFill>
                  <a:schemeClr val="tx1"/>
                </a:solidFill>
                <a:effectLst/>
              </a:rPr>
              <a:t>  </a:t>
            </a:r>
            <a:r>
              <a:rPr lang="en-US" sz="2600" dirty="0">
                <a:solidFill>
                  <a:schemeClr val="bg1"/>
                </a:solidFill>
                <a:effectLst/>
              </a:rPr>
              <a:t>this.firstTeam = new </a:t>
            </a:r>
            <a:r>
              <a:rPr lang="en-US" sz="2600" dirty="0" err="1">
                <a:solidFill>
                  <a:schemeClr val="bg1"/>
                </a:solidFill>
                <a:effectLst/>
              </a:rPr>
              <a:t>ArrayList</a:t>
            </a:r>
            <a:r>
              <a:rPr lang="en-US" sz="2600" dirty="0">
                <a:solidFill>
                  <a:schemeClr val="bg1"/>
                </a:solidFill>
                <a:effectLst/>
              </a:rPr>
              <a:t>&lt;&gt;()</a:t>
            </a:r>
            <a:r>
              <a:rPr lang="en-US" sz="2600" dirty="0">
                <a:solidFill>
                  <a:schemeClr val="tx1"/>
                </a:solidFill>
                <a:effectLst/>
              </a:rPr>
              <a:t>;</a:t>
            </a:r>
          </a:p>
          <a:p>
            <a:r>
              <a:rPr lang="en-US" sz="2600" dirty="0">
                <a:solidFill>
                  <a:schemeClr val="tx1"/>
                </a:solidFill>
                <a:effectLst/>
              </a:rPr>
              <a:t>  </a:t>
            </a:r>
            <a:r>
              <a:rPr lang="en-US" sz="2600" dirty="0" err="1">
                <a:solidFill>
                  <a:schemeClr val="tx1"/>
                </a:solidFill>
                <a:effectLst/>
              </a:rPr>
              <a:t>this.firstTeam.add</a:t>
            </a:r>
            <a:r>
              <a:rPr lang="en-US" sz="2600" dirty="0">
                <a:solidFill>
                  <a:schemeClr val="tx1"/>
                </a:solidFill>
                <a:effectLst/>
              </a:rPr>
              <a:t>(person);</a:t>
            </a:r>
          </a:p>
          <a:p>
            <a:r>
              <a:rPr lang="en-US" sz="2600" dirty="0">
                <a:solidFill>
                  <a:schemeClr val="tx1"/>
                </a:solidFill>
                <a:effectLst/>
              </a:rPr>
              <a:t>}</a:t>
            </a:r>
          </a:p>
        </p:txBody>
      </p:sp>
      <p:sp>
        <p:nvSpPr>
          <p:cNvPr id="6" name="AutoShape 6"/>
          <p:cNvSpPr>
            <a:spLocks noChangeArrowheads="1"/>
          </p:cNvSpPr>
          <p:nvPr/>
        </p:nvSpPr>
        <p:spPr bwMode="auto">
          <a:xfrm>
            <a:off x="8708222" y="4218308"/>
            <a:ext cx="3657600" cy="578882"/>
          </a:xfrm>
          <a:prstGeom prst="wedgeRoundRectCallout">
            <a:avLst>
              <a:gd name="adj1" fmla="val -56919"/>
              <a:gd name="adj2" fmla="val -14459"/>
              <a:gd name="adj3" fmla="val 16667"/>
            </a:avLst>
          </a:prstGeom>
          <a:solidFill>
            <a:schemeClr val="tx1">
              <a:alpha val="80000"/>
            </a:schemeClr>
          </a:solidFill>
          <a:ln w="19050">
            <a:solidFill>
              <a:schemeClr val="tx1">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b="1" noProof="1">
                <a:solidFill>
                  <a:srgbClr val="FFFFFF"/>
                </a:solidFill>
                <a:effectLst>
                  <a:outerShdw blurRad="38100" dist="38100" dir="2700000" algn="tl">
                    <a:srgbClr val="000000">
                      <a:alpha val="43137"/>
                    </a:srgbClr>
                  </a:outerShdw>
                </a:effectLst>
              </a:rPr>
              <a:t>Compile time error</a:t>
            </a:r>
          </a:p>
        </p:txBody>
      </p:sp>
      <p:sp>
        <p:nvSpPr>
          <p:cNvPr id="7" name="Slide Number">
            <a:extLst>
              <a:ext uri="{FF2B5EF4-FFF2-40B4-BE49-F238E27FC236}">
                <a16:creationId xmlns:a16="http://schemas.microsoft.com/office/drawing/2014/main" id="{EFE57387-A20E-4637-AF9C-0997FB2D69F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50</a:t>
            </a:fld>
            <a:endParaRPr lang="en-US" noProof="0" dirty="0"/>
          </a:p>
        </p:txBody>
      </p:sp>
    </p:spTree>
    <p:extLst>
      <p:ext uri="{BB962C8B-B14F-4D97-AF65-F5344CB8AC3E}">
        <p14:creationId xmlns:p14="http://schemas.microsoft.com/office/powerpoint/2010/main" val="34377767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688"/>
            <a:ext cx="7579238" cy="4771126"/>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bg-BG" dirty="0"/>
              <a:t>Резюме</a:t>
            </a:r>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93481" y="1420275"/>
            <a:ext cx="8630747" cy="529895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ko-KR" altLang="en-US" sz="2398">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8824227" y="3276682"/>
            <a:ext cx="2881926" cy="3118969"/>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544521" y="1724211"/>
            <a:ext cx="8154578" cy="4671440"/>
          </a:xfrm>
          <a:prstGeom prst="rect">
            <a:avLst/>
          </a:prstGeom>
        </p:spPr>
        <p:txBody>
          <a:bodyPr vert="horz" lIns="107972" tIns="35991" rIns="107972" bIns="35991" rtlCol="0">
            <a:normAutofit fontScale="92500"/>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456778" indent="-456778" defTabSz="1218072">
              <a:lnSpc>
                <a:spcPct val="100000"/>
              </a:lnSpc>
              <a:buClr>
                <a:srgbClr val="FFFFFF"/>
              </a:buClr>
            </a:pPr>
            <a:r>
              <a:rPr lang="bg-BG" sz="3599" dirty="0">
                <a:solidFill>
                  <a:srgbClr val="FFFFFF"/>
                </a:solidFill>
                <a:latin typeface="Calibri" panose="020F0502020204030204"/>
              </a:rPr>
              <a:t>Енкапсулацията</a:t>
            </a:r>
            <a:r>
              <a:rPr lang="en-US" sz="3599" dirty="0">
                <a:solidFill>
                  <a:srgbClr val="FFFFFF"/>
                </a:solidFill>
                <a:latin typeface="Calibri" panose="020F0502020204030204"/>
              </a:rPr>
              <a:t>:</a:t>
            </a:r>
          </a:p>
          <a:p>
            <a:pPr marL="989684" lvl="1" indent="-380648" defTabSz="1218072">
              <a:lnSpc>
                <a:spcPct val="100000"/>
              </a:lnSpc>
              <a:buClr>
                <a:srgbClr val="FFFFFF"/>
              </a:buClr>
            </a:pPr>
            <a:r>
              <a:rPr lang="bg-BG" sz="3399" dirty="0">
                <a:solidFill>
                  <a:srgbClr val="FFFFFF"/>
                </a:solidFill>
                <a:latin typeface="Calibri" panose="020F0502020204030204"/>
              </a:rPr>
              <a:t>Скрита </a:t>
            </a:r>
            <a:r>
              <a:rPr lang="en-US" sz="3399" dirty="0">
                <a:solidFill>
                  <a:srgbClr val="FFFFFF"/>
                </a:solidFill>
                <a:latin typeface="Calibri" panose="020F0502020204030204"/>
              </a:rPr>
              <a:t> </a:t>
            </a:r>
            <a:r>
              <a:rPr lang="bg-BG" sz="3399" b="1" dirty="0">
                <a:solidFill>
                  <a:srgbClr val="FFA000"/>
                </a:solidFill>
                <a:latin typeface="Calibri" panose="020F0502020204030204"/>
              </a:rPr>
              <a:t>имплементация</a:t>
            </a:r>
            <a:endParaRPr lang="en-US" sz="3399" b="1" dirty="0">
              <a:solidFill>
                <a:srgbClr val="FFA000"/>
              </a:solidFill>
              <a:latin typeface="Calibri" panose="020F0502020204030204"/>
            </a:endParaRPr>
          </a:p>
          <a:p>
            <a:pPr marL="989684" lvl="1" indent="-380648" defTabSz="1218072">
              <a:lnSpc>
                <a:spcPct val="100000"/>
              </a:lnSpc>
              <a:buClr>
                <a:srgbClr val="FFFFFF"/>
              </a:buClr>
            </a:pPr>
            <a:r>
              <a:rPr lang="bg-BG" sz="3399" dirty="0">
                <a:solidFill>
                  <a:srgbClr val="FFFFFF"/>
                </a:solidFill>
                <a:latin typeface="Calibri" panose="020F0502020204030204"/>
              </a:rPr>
              <a:t>Намалява</a:t>
            </a:r>
            <a:r>
              <a:rPr lang="en-US" sz="3399" dirty="0">
                <a:solidFill>
                  <a:srgbClr val="FFFFFF"/>
                </a:solidFill>
                <a:latin typeface="Calibri" panose="020F0502020204030204"/>
              </a:rPr>
              <a:t> </a:t>
            </a:r>
            <a:r>
              <a:rPr lang="bg-BG" sz="3399" b="1" dirty="0">
                <a:solidFill>
                  <a:srgbClr val="FFA000"/>
                </a:solidFill>
                <a:latin typeface="Calibri" panose="020F0502020204030204"/>
              </a:rPr>
              <a:t>сложноста</a:t>
            </a:r>
            <a:endParaRPr lang="en-US" sz="3399" b="1" dirty="0">
              <a:solidFill>
                <a:srgbClr val="FFA000"/>
              </a:solidFill>
              <a:latin typeface="Calibri" panose="020F0502020204030204"/>
            </a:endParaRPr>
          </a:p>
          <a:p>
            <a:pPr marL="989684" lvl="1" indent="-380648" defTabSz="1218072">
              <a:lnSpc>
                <a:spcPct val="100000"/>
              </a:lnSpc>
              <a:buClr>
                <a:srgbClr val="FFFFFF"/>
              </a:buClr>
            </a:pPr>
            <a:r>
              <a:rPr lang="bg-BG" sz="3399" dirty="0">
                <a:solidFill>
                  <a:srgbClr val="FFFFFF"/>
                </a:solidFill>
                <a:latin typeface="Calibri" panose="020F0502020204030204"/>
              </a:rPr>
              <a:t>Гарантира</a:t>
            </a:r>
            <a:r>
              <a:rPr lang="en-US" sz="3399" dirty="0">
                <a:solidFill>
                  <a:srgbClr val="FFFFFF"/>
                </a:solidFill>
                <a:latin typeface="Calibri" panose="020F0502020204030204"/>
              </a:rPr>
              <a:t>,</a:t>
            </a:r>
            <a:r>
              <a:rPr lang="bg-BG" sz="3399" dirty="0">
                <a:solidFill>
                  <a:srgbClr val="FFFFFF"/>
                </a:solidFill>
                <a:latin typeface="Calibri" panose="020F0502020204030204"/>
              </a:rPr>
              <a:t> че структорните промени остават локални</a:t>
            </a:r>
            <a:endParaRPr lang="en-US" sz="3399" dirty="0">
              <a:solidFill>
                <a:srgbClr val="FFFFFF"/>
              </a:solidFill>
              <a:latin typeface="Calibri" panose="020F0502020204030204"/>
            </a:endParaRPr>
          </a:p>
          <a:p>
            <a:pPr marL="456778" indent="-456778" defTabSz="1218072">
              <a:lnSpc>
                <a:spcPct val="100000"/>
              </a:lnSpc>
              <a:buClr>
                <a:srgbClr val="FFFFFF"/>
              </a:buClr>
            </a:pPr>
            <a:r>
              <a:rPr lang="bg-BG" sz="3599" b="1" dirty="0">
                <a:solidFill>
                  <a:srgbClr val="FFA000"/>
                </a:solidFill>
                <a:latin typeface="Calibri" panose="020F0502020204030204"/>
              </a:rPr>
              <a:t>Променливи</a:t>
            </a:r>
            <a:r>
              <a:rPr lang="en-US" sz="3599" dirty="0">
                <a:solidFill>
                  <a:srgbClr val="FFFFFF"/>
                </a:solidFill>
                <a:latin typeface="Calibri" panose="020F0502020204030204"/>
              </a:rPr>
              <a:t> </a:t>
            </a:r>
            <a:r>
              <a:rPr lang="bg-BG" sz="3599" dirty="0">
                <a:solidFill>
                  <a:srgbClr val="FFFFFF"/>
                </a:solidFill>
                <a:latin typeface="Calibri" panose="020F0502020204030204"/>
              </a:rPr>
              <a:t>и</a:t>
            </a:r>
            <a:r>
              <a:rPr lang="en-US" sz="3599" dirty="0">
                <a:solidFill>
                  <a:srgbClr val="FFFFFF"/>
                </a:solidFill>
                <a:latin typeface="Calibri" panose="020F0502020204030204"/>
              </a:rPr>
              <a:t> </a:t>
            </a:r>
            <a:r>
              <a:rPr lang="bg-BG" sz="3599" b="1" dirty="0">
                <a:solidFill>
                  <a:srgbClr val="FFA000"/>
                </a:solidFill>
                <a:latin typeface="Calibri" panose="020F0502020204030204"/>
              </a:rPr>
              <a:t>Непроменливи</a:t>
            </a:r>
            <a:r>
              <a:rPr lang="en-US" sz="3599" dirty="0">
                <a:solidFill>
                  <a:srgbClr val="FFFFFF"/>
                </a:solidFill>
                <a:latin typeface="Calibri" panose="020F0502020204030204"/>
              </a:rPr>
              <a:t> </a:t>
            </a:r>
            <a:r>
              <a:rPr lang="bg-BG" sz="3599" dirty="0">
                <a:solidFill>
                  <a:srgbClr val="FFFFFF"/>
                </a:solidFill>
                <a:latin typeface="Calibri" panose="020F0502020204030204"/>
              </a:rPr>
              <a:t>обекти</a:t>
            </a:r>
            <a:endParaRPr lang="en-US" sz="3599" dirty="0">
              <a:solidFill>
                <a:srgbClr val="FFFFFF"/>
              </a:solidFill>
              <a:latin typeface="Calibri" panose="020F0502020204030204"/>
            </a:endParaRPr>
          </a:p>
          <a:p>
            <a:pPr marL="456778" indent="-456778" defTabSz="1218072">
              <a:lnSpc>
                <a:spcPct val="100000"/>
              </a:lnSpc>
              <a:buClr>
                <a:srgbClr val="FFFFFF"/>
              </a:buClr>
            </a:pPr>
            <a:r>
              <a:rPr lang="bg-BG" sz="3599" dirty="0">
                <a:solidFill>
                  <a:srgbClr val="FFFFFF"/>
                </a:solidFill>
                <a:latin typeface="Calibri" panose="020F0502020204030204"/>
              </a:rPr>
              <a:t>Ключова дума</a:t>
            </a:r>
            <a:r>
              <a:rPr lang="en-US" sz="3599" dirty="0">
                <a:solidFill>
                  <a:srgbClr val="FFFFFF"/>
                </a:solidFill>
                <a:latin typeface="Calibri" panose="020F0502020204030204"/>
              </a:rPr>
              <a:t> </a:t>
            </a:r>
            <a:r>
              <a:rPr lang="en-US" sz="3599" b="1" dirty="0">
                <a:solidFill>
                  <a:schemeClr val="bg1"/>
                </a:solidFill>
                <a:latin typeface="Consolas" panose="020B0609020204030204" pitchFamily="49" charset="0"/>
              </a:rPr>
              <a:t>final</a:t>
            </a:r>
          </a:p>
        </p:txBody>
      </p:sp>
      <p:sp>
        <p:nvSpPr>
          <p:cNvPr id="16" name="Slide Number">
            <a:extLst>
              <a:ext uri="{FF2B5EF4-FFF2-40B4-BE49-F238E27FC236}">
                <a16:creationId xmlns:a16="http://schemas.microsoft.com/office/drawing/2014/main" id="{2EA54A5F-DB78-41DD-A584-9B1D8993E887}"/>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51</a:t>
            </a:fld>
            <a:endParaRPr lang="en-US" noProof="0" dirty="0"/>
          </a:p>
        </p:txBody>
      </p:sp>
    </p:spTree>
    <p:extLst>
      <p:ext uri="{BB962C8B-B14F-4D97-AF65-F5344CB8AC3E}">
        <p14:creationId xmlns:p14="http://schemas.microsoft.com/office/powerpoint/2010/main" val="5266989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bg-BG" dirty="0"/>
              <a:t>Наследяване (</a:t>
            </a:r>
            <a:r>
              <a:rPr lang="en-US" dirty="0"/>
              <a:t>Inheritance</a:t>
            </a:r>
            <a:r>
              <a:rPr lang="bg-BG" dirty="0"/>
              <a:t>)</a:t>
            </a:r>
            <a:endParaRPr lang="en-US" dirty="0"/>
          </a:p>
        </p:txBody>
      </p:sp>
      <p:sp>
        <p:nvSpPr>
          <p:cNvPr id="7" name="Text Placeholder 6"/>
          <p:cNvSpPr>
            <a:spLocks noGrp="1"/>
          </p:cNvSpPr>
          <p:nvPr>
            <p:ph type="body" sz="quarter" idx="17"/>
          </p:nvPr>
        </p:nvSpPr>
        <p:spPr/>
        <p:txBody>
          <a:bodyPr/>
          <a:lstStyle/>
          <a:p>
            <a:r>
              <a:rPr lang="en-US" dirty="0"/>
              <a:t>Software University</a:t>
            </a:r>
          </a:p>
        </p:txBody>
      </p:sp>
      <p:sp>
        <p:nvSpPr>
          <p:cNvPr id="8" name="Text Placeholder 7"/>
          <p:cNvSpPr>
            <a:spLocks noGrp="1"/>
          </p:cNvSpPr>
          <p:nvPr>
            <p:ph type="body" sz="quarter" idx="18"/>
          </p:nvPr>
        </p:nvSpPr>
        <p:spPr/>
        <p:txBody>
          <a:bodyPr/>
          <a:lstStyle/>
          <a:p>
            <a:r>
              <a:rPr lang="en-US" dirty="0">
                <a:hlinkClick r:id="rId3"/>
              </a:rPr>
              <a:t>https://softuni.bg</a:t>
            </a:r>
            <a:endParaRPr lang="en-US" dirty="0"/>
          </a:p>
        </p:txBody>
      </p:sp>
      <p:sp>
        <p:nvSpPr>
          <p:cNvPr id="11" name="Text Placeholder 10"/>
          <p:cNvSpPr>
            <a:spLocks noGrp="1"/>
          </p:cNvSpPr>
          <p:nvPr>
            <p:ph type="body" sz="quarter" idx="19"/>
          </p:nvPr>
        </p:nvSpPr>
        <p:spPr/>
        <p:txBody>
          <a:bodyPr/>
          <a:lstStyle/>
          <a:p>
            <a:r>
              <a:rPr lang="en-US" dirty="0"/>
              <a:t>SoftUni Team</a:t>
            </a:r>
          </a:p>
        </p:txBody>
      </p:sp>
      <p:sp>
        <p:nvSpPr>
          <p:cNvPr id="12" name="Text Placeholder 11"/>
          <p:cNvSpPr>
            <a:spLocks noGrp="1"/>
          </p:cNvSpPr>
          <p:nvPr>
            <p:ph type="body" sz="quarter" idx="20"/>
          </p:nvPr>
        </p:nvSpPr>
        <p:spPr/>
        <p:txBody>
          <a:bodyPr/>
          <a:lstStyle/>
          <a:p>
            <a:r>
              <a:rPr lang="en-US" dirty="0"/>
              <a:t>Technical Trainers</a:t>
            </a:r>
          </a:p>
        </p:txBody>
      </p:sp>
      <p:pic>
        <p:nvPicPr>
          <p:cNvPr id="1026" name="Picture 2" descr="Image result for inheritance png">
            <a:extLst>
              <a:ext uri="{FF2B5EF4-FFF2-40B4-BE49-F238E27FC236}">
                <a16:creationId xmlns:a16="http://schemas.microsoft.com/office/drawing/2014/main" id="{E8AF98AB-169D-47B8-83CD-375EECE95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37" y="2573162"/>
            <a:ext cx="2139773" cy="2294662"/>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5"/>
          <p:cNvSpPr txBox="1">
            <a:spLocks/>
          </p:cNvSpPr>
          <p:nvPr/>
        </p:nvSpPr>
        <p:spPr>
          <a:xfrm>
            <a:off x="2263296" y="1188123"/>
            <a:ext cx="7772400" cy="882654"/>
          </a:xfrm>
          <a:prstGeom prst="rect">
            <a:avLst/>
          </a:prstGeom>
        </p:spPr>
        <p:txBody>
          <a:bodyPr vert="horz" lIns="108000" tIns="36000" rIns="108000" bIns="36000" rtlCol="0">
            <a:normAutofit/>
          </a:bodyPr>
          <a:lstStyle>
            <a:lvl1pPr marL="0" indent="0" algn="ctr" defTabSz="1218438" rtl="0" eaLnBrk="1" latinLnBrk="0" hangingPunct="1">
              <a:lnSpc>
                <a:spcPct val="105000"/>
              </a:lnSpc>
              <a:spcBef>
                <a:spcPts val="600"/>
              </a:spcBef>
              <a:spcAft>
                <a:spcPts val="600"/>
              </a:spcAft>
              <a:buFont typeface="Wingdings" panose="05000000000000000000" pitchFamily="2" charset="2"/>
              <a:buNone/>
              <a:defRPr sz="35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a:lnSpc>
                <a:spcPct val="110000"/>
              </a:lnSpc>
            </a:pPr>
            <a:r>
              <a:rPr lang="bg-BG" dirty="0"/>
              <a:t>Разширяване на класове</a:t>
            </a:r>
            <a:endParaRPr lang="en-US" dirty="0">
              <a:solidFill>
                <a:srgbClr val="FF0000"/>
              </a:solidFill>
            </a:endParaRPr>
          </a:p>
        </p:txBody>
      </p:sp>
    </p:spTree>
    <p:extLst>
      <p:ext uri="{BB962C8B-B14F-4D97-AF65-F5344CB8AC3E}">
        <p14:creationId xmlns:p14="http://schemas.microsoft.com/office/powerpoint/2010/main" val="13813292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Grp="1" noChangeArrowheads="1"/>
          </p:cNvSpPr>
          <p:nvPr>
            <p:ph type="body" sz="quarter" idx="10"/>
          </p:nvPr>
        </p:nvSpPr>
        <p:spPr/>
        <p:txBody>
          <a:bodyPr>
            <a:normAutofit/>
          </a:bodyPr>
          <a:lstStyle/>
          <a:p>
            <a:pPr marL="514350" indent="-514350">
              <a:lnSpc>
                <a:spcPct val="100000"/>
              </a:lnSpc>
              <a:spcBef>
                <a:spcPts val="500"/>
              </a:spcBef>
              <a:buFont typeface="+mj-lt"/>
              <a:buAutoNum type="arabicPeriod"/>
            </a:pPr>
            <a:r>
              <a:rPr lang="bg-BG" dirty="0"/>
              <a:t>Наследяване</a:t>
            </a:r>
            <a:endParaRPr lang="en-US" dirty="0"/>
          </a:p>
          <a:p>
            <a:pPr marL="514350" indent="-514350">
              <a:lnSpc>
                <a:spcPct val="100000"/>
              </a:lnSpc>
              <a:spcBef>
                <a:spcPts val="500"/>
              </a:spcBef>
              <a:buFont typeface="+mj-lt"/>
              <a:buAutoNum type="arabicPeriod"/>
            </a:pPr>
            <a:r>
              <a:rPr lang="bg-BG" dirty="0"/>
              <a:t>Йерархия на класове</a:t>
            </a:r>
            <a:endParaRPr lang="en-US" dirty="0"/>
          </a:p>
          <a:p>
            <a:pPr marL="514350" indent="-514350">
              <a:lnSpc>
                <a:spcPct val="100000"/>
              </a:lnSpc>
              <a:spcBef>
                <a:spcPts val="500"/>
              </a:spcBef>
              <a:buFont typeface="+mj-lt"/>
              <a:buAutoNum type="arabicPeriod"/>
            </a:pPr>
            <a:r>
              <a:rPr lang="bg-BG" dirty="0"/>
              <a:t>Наследяване</a:t>
            </a:r>
            <a:r>
              <a:rPr lang="en-US" dirty="0"/>
              <a:t> </a:t>
            </a:r>
            <a:r>
              <a:rPr lang="bg-BG" dirty="0"/>
              <a:t>в</a:t>
            </a:r>
            <a:r>
              <a:rPr lang="en-US" dirty="0"/>
              <a:t> Java</a:t>
            </a:r>
          </a:p>
          <a:p>
            <a:pPr marL="514350" indent="-514350">
              <a:lnSpc>
                <a:spcPct val="100000"/>
              </a:lnSpc>
              <a:spcBef>
                <a:spcPts val="500"/>
              </a:spcBef>
              <a:buFont typeface="+mj-lt"/>
              <a:buAutoNum type="arabicPeriod"/>
            </a:pPr>
            <a:r>
              <a:rPr lang="bg-BG" dirty="0"/>
              <a:t>Достъп на членове до основния клас</a:t>
            </a:r>
            <a:endParaRPr lang="en-US" dirty="0"/>
          </a:p>
          <a:p>
            <a:pPr marL="514350" indent="-514350">
              <a:lnSpc>
                <a:spcPct val="100000"/>
              </a:lnSpc>
              <a:spcBef>
                <a:spcPts val="500"/>
              </a:spcBef>
              <a:buFont typeface="+mj-lt"/>
              <a:buAutoNum type="arabicPeriod"/>
            </a:pPr>
            <a:r>
              <a:rPr lang="bg-BG" dirty="0"/>
              <a:t>Видове преизползване на класовете</a:t>
            </a:r>
            <a:endParaRPr lang="en-US" dirty="0"/>
          </a:p>
          <a:p>
            <a:pPr lvl="1">
              <a:lnSpc>
                <a:spcPct val="100000"/>
              </a:lnSpc>
              <a:spcBef>
                <a:spcPts val="500"/>
              </a:spcBef>
            </a:pPr>
            <a:r>
              <a:rPr lang="bg-BG" dirty="0"/>
              <a:t>Разширение</a:t>
            </a:r>
            <a:r>
              <a:rPr lang="en-US" dirty="0"/>
              <a:t>, </a:t>
            </a:r>
            <a:r>
              <a:rPr lang="bg-BG" dirty="0"/>
              <a:t>Състав</a:t>
            </a:r>
            <a:r>
              <a:rPr lang="en-US" dirty="0"/>
              <a:t>, </a:t>
            </a:r>
            <a:r>
              <a:rPr lang="bg-BG" dirty="0"/>
              <a:t>Делегиране</a:t>
            </a:r>
            <a:endParaRPr lang="en-US" dirty="0"/>
          </a:p>
          <a:p>
            <a:pPr marL="514350" indent="-514350">
              <a:lnSpc>
                <a:spcPct val="100000"/>
              </a:lnSpc>
              <a:spcBef>
                <a:spcPts val="500"/>
              </a:spcBef>
              <a:buFont typeface="+mj-lt"/>
              <a:buAutoNum type="arabicPeriod"/>
            </a:pPr>
            <a:r>
              <a:rPr lang="bg-BG" dirty="0"/>
              <a:t>Кога използваме наследяването</a:t>
            </a:r>
            <a:endParaRPr lang="en-US" dirty="0"/>
          </a:p>
        </p:txBody>
      </p:sp>
      <p:sp>
        <p:nvSpPr>
          <p:cNvPr id="444418" name="Rectangle 2"/>
          <p:cNvSpPr>
            <a:spLocks noGrp="1" noChangeArrowheads="1"/>
          </p:cNvSpPr>
          <p:nvPr>
            <p:ph type="title"/>
          </p:nvPr>
        </p:nvSpPr>
        <p:spPr/>
        <p:txBody>
          <a:bodyPr>
            <a:normAutofit/>
          </a:bodyPr>
          <a:lstStyle/>
          <a:p>
            <a:r>
              <a:rPr lang="bg-BG" dirty="0"/>
              <a:t>Съдържание</a:t>
            </a:r>
          </a:p>
        </p:txBody>
      </p:sp>
      <p:sp>
        <p:nvSpPr>
          <p:cNvPr id="5" name="Slide Number">
            <a:extLst>
              <a:ext uri="{FF2B5EF4-FFF2-40B4-BE49-F238E27FC236}">
                <a16:creationId xmlns:a16="http://schemas.microsoft.com/office/drawing/2014/main" id="{A0883137-B9B9-4EF0-B7F7-FCBCA8C83ED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53</a:t>
            </a:fld>
            <a:endParaRPr lang="en-US" noProof="0" dirty="0"/>
          </a:p>
        </p:txBody>
      </p:sp>
    </p:spTree>
    <p:extLst>
      <p:ext uri="{BB962C8B-B14F-4D97-AF65-F5344CB8AC3E}">
        <p14:creationId xmlns:p14="http://schemas.microsoft.com/office/powerpoint/2010/main" val="15075678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445BD8-9382-41D4-8A9F-7838B8C35941}"/>
              </a:ext>
            </a:extLst>
          </p:cNvPr>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3172" y="1385091"/>
            <a:ext cx="2305655" cy="2305655"/>
          </a:xfrm>
          <a:prstGeom prst="rect">
            <a:avLst/>
          </a:prstGeom>
        </p:spPr>
      </p:pic>
      <p:sp>
        <p:nvSpPr>
          <p:cNvPr id="4" name="Title 3">
            <a:extLst>
              <a:ext uri="{FF2B5EF4-FFF2-40B4-BE49-F238E27FC236}">
                <a16:creationId xmlns:a16="http://schemas.microsoft.com/office/drawing/2014/main" id="{C7B9FDF2-41B2-4104-B261-FA829683834E}"/>
              </a:ext>
            </a:extLst>
          </p:cNvPr>
          <p:cNvSpPr>
            <a:spLocks noGrp="1"/>
          </p:cNvSpPr>
          <p:nvPr>
            <p:ph type="title" sz="quarter" idx="10"/>
          </p:nvPr>
        </p:nvSpPr>
        <p:spPr/>
        <p:txBody>
          <a:bodyPr/>
          <a:lstStyle/>
          <a:p>
            <a:r>
              <a:rPr lang="bg-BG" dirty="0"/>
              <a:t>Наследяване (</a:t>
            </a:r>
            <a:r>
              <a:rPr lang="en-US" dirty="0"/>
              <a:t>Inheritance</a:t>
            </a:r>
            <a:r>
              <a:rPr lang="bg-BG" dirty="0"/>
              <a:t>)</a:t>
            </a:r>
            <a:endParaRPr lang="en-US" dirty="0"/>
          </a:p>
        </p:txBody>
      </p:sp>
    </p:spTree>
    <p:extLst>
      <p:ext uri="{BB962C8B-B14F-4D97-AF65-F5344CB8AC3E}">
        <p14:creationId xmlns:p14="http://schemas.microsoft.com/office/powerpoint/2010/main" val="36347479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3923" name="Rectangle 3"/>
          <p:cNvSpPr>
            <a:spLocks noGrp="1" noChangeArrowheads="1"/>
          </p:cNvSpPr>
          <p:nvPr>
            <p:ph type="body" sz="quarter" idx="10"/>
          </p:nvPr>
        </p:nvSpPr>
        <p:spPr/>
        <p:txBody>
          <a:bodyPr>
            <a:normAutofit/>
          </a:bodyPr>
          <a:lstStyle/>
          <a:p>
            <a:pPr>
              <a:lnSpc>
                <a:spcPct val="100000"/>
              </a:lnSpc>
              <a:spcBef>
                <a:spcPts val="300"/>
              </a:spcBef>
              <a:spcAft>
                <a:spcPts val="300"/>
              </a:spcAft>
              <a:buClr>
                <a:schemeClr val="tx1"/>
              </a:buClr>
            </a:pPr>
            <a:r>
              <a:rPr lang="bg-BG" b="1" dirty="0">
                <a:solidFill>
                  <a:schemeClr val="bg1"/>
                </a:solidFill>
              </a:rPr>
              <a:t>Суперклас</a:t>
            </a:r>
            <a:r>
              <a:rPr lang="en-US" dirty="0"/>
              <a:t> </a:t>
            </a:r>
            <a:r>
              <a:rPr lang="bg-BG" dirty="0"/>
              <a:t>Родителски клас</a:t>
            </a:r>
            <a:r>
              <a:rPr lang="en-US" dirty="0"/>
              <a:t>, </a:t>
            </a:r>
            <a:r>
              <a:rPr lang="bg-BG" dirty="0"/>
              <a:t>Базов клас</a:t>
            </a:r>
            <a:endParaRPr lang="en-US" dirty="0"/>
          </a:p>
          <a:p>
            <a:pPr lvl="1" latinLnBrk="0">
              <a:lnSpc>
                <a:spcPct val="100000"/>
              </a:lnSpc>
              <a:spcBef>
                <a:spcPts val="300"/>
              </a:spcBef>
              <a:spcAft>
                <a:spcPts val="300"/>
              </a:spcAft>
              <a:buClr>
                <a:schemeClr val="tx1"/>
              </a:buClr>
            </a:pPr>
            <a:r>
              <a:rPr lang="bg-BG" dirty="0"/>
              <a:t>Класът който дава своите членове на дърщерния си клас </a:t>
            </a:r>
          </a:p>
          <a:p>
            <a:pPr>
              <a:lnSpc>
                <a:spcPct val="100000"/>
              </a:lnSpc>
              <a:spcBef>
                <a:spcPts val="300"/>
              </a:spcBef>
              <a:spcAft>
                <a:spcPts val="300"/>
              </a:spcAft>
              <a:buClr>
                <a:schemeClr val="tx1"/>
              </a:buClr>
            </a:pPr>
            <a:r>
              <a:rPr lang="bg-BG" b="1" dirty="0">
                <a:solidFill>
                  <a:schemeClr val="bg1"/>
                </a:solidFill>
              </a:rPr>
              <a:t>Подклас</a:t>
            </a:r>
            <a:r>
              <a:rPr lang="en-US" dirty="0">
                <a:solidFill>
                  <a:schemeClr val="tx2">
                    <a:lumMod val="75000"/>
                  </a:schemeClr>
                </a:solidFill>
              </a:rPr>
              <a:t> </a:t>
            </a:r>
            <a:r>
              <a:rPr lang="en-US" dirty="0"/>
              <a:t>– </a:t>
            </a:r>
            <a:r>
              <a:rPr lang="bg-BG" dirty="0"/>
              <a:t>Дъщерен клас</a:t>
            </a:r>
            <a:r>
              <a:rPr lang="en-US" dirty="0"/>
              <a:t>, </a:t>
            </a:r>
            <a:r>
              <a:rPr lang="bg-BG" dirty="0"/>
              <a:t>Произведен клас</a:t>
            </a:r>
            <a:endParaRPr lang="en-US" dirty="0"/>
          </a:p>
          <a:p>
            <a:pPr lvl="1">
              <a:lnSpc>
                <a:spcPct val="100000"/>
              </a:lnSpc>
              <a:spcBef>
                <a:spcPts val="300"/>
              </a:spcBef>
              <a:spcAft>
                <a:spcPts val="300"/>
              </a:spcAft>
            </a:pPr>
            <a:r>
              <a:rPr lang="bg-BG" dirty="0"/>
              <a:t>Класът който взема членовете от своябазов клас</a:t>
            </a:r>
            <a:endParaRPr lang="en-US" dirty="0">
              <a:solidFill>
                <a:schemeClr val="tx2">
                  <a:lumMod val="75000"/>
                </a:schemeClr>
              </a:solidFill>
            </a:endParaRPr>
          </a:p>
        </p:txBody>
      </p:sp>
      <p:sp>
        <p:nvSpPr>
          <p:cNvPr id="1233922" name="Rectangle 2"/>
          <p:cNvSpPr>
            <a:spLocks noGrp="1" noChangeArrowheads="1"/>
          </p:cNvSpPr>
          <p:nvPr>
            <p:ph type="title"/>
          </p:nvPr>
        </p:nvSpPr>
        <p:spPr/>
        <p:txBody>
          <a:bodyPr/>
          <a:lstStyle/>
          <a:p>
            <a:r>
              <a:rPr lang="bg-BG" dirty="0"/>
              <a:t>Наследяване</a:t>
            </a:r>
          </a:p>
        </p:txBody>
      </p:sp>
      <p:sp>
        <p:nvSpPr>
          <p:cNvPr id="5" name="Rectangle: Rounded Corners 4"/>
          <p:cNvSpPr>
            <a:spLocks noChangeArrowheads="1"/>
          </p:cNvSpPr>
          <p:nvPr/>
        </p:nvSpPr>
        <p:spPr bwMode="auto">
          <a:xfrm>
            <a:off x="3910807" y="4139153"/>
            <a:ext cx="5007904" cy="576262"/>
          </a:xfrm>
          <a:prstGeom prst="roundRect">
            <a:avLst/>
          </a:prstGeom>
          <a:solidFill>
            <a:schemeClr val="accent5">
              <a:lumMod val="40000"/>
              <a:lumOff val="60000"/>
              <a:alpha val="14902"/>
            </a:schemeClr>
          </a:solidFill>
          <a:ln w="38100" algn="ctr">
            <a:solidFill>
              <a:schemeClr val="tx1"/>
            </a:solidFill>
            <a:miter lim="800000"/>
            <a:headEnd/>
            <a:tailEnd/>
          </a:ln>
          <a:effectLst/>
        </p:spPr>
        <p:txBody>
          <a:bodyPr wrap="none" anchor="ctr"/>
          <a:lstStyle/>
          <a:p>
            <a:pPr algn="ctr">
              <a:defRPr/>
            </a:pPr>
            <a:r>
              <a:rPr lang="en-GB" sz="4000" b="1" noProof="1">
                <a:solidFill>
                  <a:schemeClr val="tx2"/>
                </a:solidFill>
                <a:latin typeface="Consolas" pitchFamily="49" charset="0"/>
              </a:rPr>
              <a:t>Superclass</a:t>
            </a:r>
          </a:p>
        </p:txBody>
      </p:sp>
      <p:sp>
        <p:nvSpPr>
          <p:cNvPr id="6" name="Rectangle: Rounded Corners 5"/>
          <p:cNvSpPr>
            <a:spLocks noChangeArrowheads="1"/>
          </p:cNvSpPr>
          <p:nvPr/>
        </p:nvSpPr>
        <p:spPr bwMode="auto">
          <a:xfrm>
            <a:off x="3910804" y="5473355"/>
            <a:ext cx="5007910" cy="576262"/>
          </a:xfrm>
          <a:prstGeom prst="roundRect">
            <a:avLst/>
          </a:prstGeom>
          <a:solidFill>
            <a:schemeClr val="accent5">
              <a:lumMod val="40000"/>
              <a:lumOff val="60000"/>
              <a:alpha val="14902"/>
            </a:schemeClr>
          </a:solidFill>
          <a:ln w="38100" algn="ctr">
            <a:solidFill>
              <a:schemeClr val="tx1"/>
            </a:solidFill>
            <a:miter lim="800000"/>
            <a:headEnd/>
            <a:tailEnd/>
          </a:ln>
          <a:effectLst/>
        </p:spPr>
        <p:txBody>
          <a:bodyPr wrap="none" anchor="ctr"/>
          <a:lstStyle/>
          <a:p>
            <a:pPr algn="ctr">
              <a:defRPr/>
            </a:pPr>
            <a:r>
              <a:rPr lang="en-US" sz="4000" b="1" noProof="1">
                <a:solidFill>
                  <a:schemeClr val="tx2"/>
                </a:solidFill>
                <a:latin typeface="Consolas" pitchFamily="49" charset="0"/>
              </a:rPr>
              <a:t>Subclass</a:t>
            </a:r>
          </a:p>
        </p:txBody>
      </p:sp>
      <p:sp>
        <p:nvSpPr>
          <p:cNvPr id="7" name="Freeform 145"/>
          <p:cNvSpPr>
            <a:spLocks/>
          </p:cNvSpPr>
          <p:nvPr/>
        </p:nvSpPr>
        <p:spPr bwMode="auto">
          <a:xfrm flipH="1">
            <a:off x="6321719" y="4953288"/>
            <a:ext cx="93041" cy="528090"/>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38100" algn="ctr">
            <a:solidFill>
              <a:schemeClr val="tx1"/>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Freeform 147"/>
          <p:cNvSpPr>
            <a:spLocks/>
          </p:cNvSpPr>
          <p:nvPr/>
        </p:nvSpPr>
        <p:spPr bwMode="auto">
          <a:xfrm>
            <a:off x="6208480" y="4748822"/>
            <a:ext cx="412558" cy="212488"/>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38100" algn="ctr">
            <a:solidFill>
              <a:schemeClr val="tx1"/>
            </a:solidFill>
            <a:miter lim="800000"/>
            <a:headEnd/>
            <a:tailEnd/>
          </a:ln>
          <a:effectLst/>
        </p:spPr>
        <p:txBody>
          <a:bodyPr wrap="none" anchor="ctr" anchorCtr="1"/>
          <a:lstStyle/>
          <a:p>
            <a:pPr>
              <a:lnSpc>
                <a:spcPct val="95000"/>
              </a:lnSpc>
              <a:defRPr/>
            </a:pPr>
            <a:endParaRPr lang="en-US"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9" name="AutoShape 6"/>
          <p:cNvSpPr>
            <a:spLocks noChangeArrowheads="1"/>
          </p:cNvSpPr>
          <p:nvPr/>
        </p:nvSpPr>
        <p:spPr bwMode="auto">
          <a:xfrm>
            <a:off x="1908314" y="5194183"/>
            <a:ext cx="1890544" cy="507298"/>
          </a:xfrm>
          <a:prstGeom prst="wedgeRoundRectCallout">
            <a:avLst>
              <a:gd name="adj1" fmla="val 68506"/>
              <a:gd name="adj2" fmla="val 5257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b="1" dirty="0">
                <a:solidFill>
                  <a:schemeClr val="bg2"/>
                </a:solidFill>
              </a:rPr>
              <a:t>Подклас</a:t>
            </a:r>
          </a:p>
        </p:txBody>
      </p:sp>
      <p:sp>
        <p:nvSpPr>
          <p:cNvPr id="10" name="AutoShape 6"/>
          <p:cNvSpPr>
            <a:spLocks noChangeArrowheads="1"/>
          </p:cNvSpPr>
          <p:nvPr/>
        </p:nvSpPr>
        <p:spPr bwMode="auto">
          <a:xfrm>
            <a:off x="9299714" y="3737515"/>
            <a:ext cx="2241286" cy="504000"/>
          </a:xfrm>
          <a:prstGeom prst="wedgeRoundRectCallout">
            <a:avLst>
              <a:gd name="adj1" fmla="val -66987"/>
              <a:gd name="adj2" fmla="val 60005"/>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b="1" dirty="0">
                <a:solidFill>
                  <a:schemeClr val="bg2"/>
                </a:solidFill>
              </a:rPr>
              <a:t>Суперклас</a:t>
            </a:r>
          </a:p>
        </p:txBody>
      </p:sp>
      <p:sp>
        <p:nvSpPr>
          <p:cNvPr id="11" name="Slide Number">
            <a:extLst>
              <a:ext uri="{FF2B5EF4-FFF2-40B4-BE49-F238E27FC236}">
                <a16:creationId xmlns:a16="http://schemas.microsoft.com/office/drawing/2014/main" id="{F5E29F5E-6B80-4F73-B2CC-E87D56F557C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55</a:t>
            </a:fld>
            <a:endParaRPr lang="en-US" noProof="0" dirty="0"/>
          </a:p>
        </p:txBody>
      </p:sp>
    </p:spTree>
    <p:extLst>
      <p:ext uri="{BB962C8B-B14F-4D97-AF65-F5344CB8AC3E}">
        <p14:creationId xmlns:p14="http://schemas.microsoft.com/office/powerpoint/2010/main" val="5397185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392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392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3923" grpId="0" uiExpand="1" build="p"/>
      <p:bldP spid="6" grpId="0" animBg="1"/>
      <p:bldP spid="7" grpId="0" animBg="1"/>
      <p:bldP spid="8" grpId="0" animBg="1"/>
      <p:bldP spid="9" grpId="0" animBg="1"/>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bg-BG" dirty="0"/>
              <a:t>Наследяване</a:t>
            </a:r>
            <a:r>
              <a:rPr lang="en-US" dirty="0"/>
              <a:t> – </a:t>
            </a:r>
            <a:r>
              <a:rPr lang="bg-BG" dirty="0"/>
              <a:t>Пример</a:t>
            </a:r>
            <a:endParaRPr lang="en-US" dirty="0"/>
          </a:p>
        </p:txBody>
      </p:sp>
      <p:sp>
        <p:nvSpPr>
          <p:cNvPr id="5" name="Rectangle 4"/>
          <p:cNvSpPr>
            <a:spLocks noChangeArrowheads="1"/>
          </p:cNvSpPr>
          <p:nvPr/>
        </p:nvSpPr>
        <p:spPr bwMode="auto">
          <a:xfrm>
            <a:off x="4367136" y="1612900"/>
            <a:ext cx="3265165"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GB" sz="3200" b="1" noProof="1">
                <a:solidFill>
                  <a:schemeClr val="tx2"/>
                </a:solidFill>
                <a:latin typeface="Consolas" pitchFamily="49" charset="0"/>
              </a:rPr>
              <a:t>Person</a:t>
            </a:r>
          </a:p>
        </p:txBody>
      </p:sp>
      <p:sp>
        <p:nvSpPr>
          <p:cNvPr id="6" name="Rectangle 5"/>
          <p:cNvSpPr>
            <a:spLocks noChangeArrowheads="1"/>
          </p:cNvSpPr>
          <p:nvPr/>
        </p:nvSpPr>
        <p:spPr bwMode="auto">
          <a:xfrm>
            <a:off x="4367136" y="2189164"/>
            <a:ext cx="3265165"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en-GB" b="1" noProof="1">
                <a:solidFill>
                  <a:schemeClr val="tx2"/>
                </a:solidFill>
                <a:latin typeface="Consolas" pitchFamily="49" charset="0"/>
              </a:rPr>
              <a:t>+Name: String</a:t>
            </a:r>
          </a:p>
          <a:p>
            <a:pPr>
              <a:lnSpc>
                <a:spcPct val="95000"/>
              </a:lnSpc>
              <a:defRPr/>
            </a:pPr>
            <a:r>
              <a:rPr lang="en-GB" b="1" noProof="1">
                <a:solidFill>
                  <a:schemeClr val="tx2"/>
                </a:solidFill>
                <a:latin typeface="Consolas" pitchFamily="49" charset="0"/>
              </a:rPr>
              <a:t>+Address: String</a:t>
            </a:r>
          </a:p>
        </p:txBody>
      </p:sp>
      <p:sp>
        <p:nvSpPr>
          <p:cNvPr id="7" name="Rectangle 6"/>
          <p:cNvSpPr>
            <a:spLocks noChangeArrowheads="1"/>
          </p:cNvSpPr>
          <p:nvPr/>
        </p:nvSpPr>
        <p:spPr bwMode="auto">
          <a:xfrm>
            <a:off x="4367136" y="2981327"/>
            <a:ext cx="3265165"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b="1" noProof="1">
              <a:solidFill>
                <a:srgbClr val="8CF4F2"/>
              </a:solidFill>
              <a:effectLst>
                <a:outerShdw blurRad="38100" dist="38100" dir="2700000" algn="tl">
                  <a:srgbClr val="000000">
                    <a:alpha val="43137"/>
                  </a:srgbClr>
                </a:outerShdw>
              </a:effectLst>
              <a:latin typeface="Consolas" pitchFamily="49" charset="0"/>
            </a:endParaRPr>
          </a:p>
        </p:txBody>
      </p:sp>
      <p:sp>
        <p:nvSpPr>
          <p:cNvPr id="8" name="Rectangle 7"/>
          <p:cNvSpPr>
            <a:spLocks noChangeArrowheads="1"/>
          </p:cNvSpPr>
          <p:nvPr/>
        </p:nvSpPr>
        <p:spPr bwMode="auto">
          <a:xfrm>
            <a:off x="2337781" y="4359275"/>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a:solidFill>
                  <a:schemeClr val="tx2"/>
                </a:solidFill>
                <a:latin typeface="Consolas" pitchFamily="49" charset="0"/>
              </a:rPr>
              <a:t>Employee</a:t>
            </a:r>
          </a:p>
        </p:txBody>
      </p:sp>
      <p:sp>
        <p:nvSpPr>
          <p:cNvPr id="9" name="Rectangle 8"/>
          <p:cNvSpPr>
            <a:spLocks noChangeArrowheads="1"/>
          </p:cNvSpPr>
          <p:nvPr/>
        </p:nvSpPr>
        <p:spPr bwMode="auto">
          <a:xfrm>
            <a:off x="2337781" y="4935539"/>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b="1" noProof="1">
                <a:solidFill>
                  <a:schemeClr val="tx2"/>
                </a:solidFill>
                <a:latin typeface="Consolas" pitchFamily="49" charset="0"/>
              </a:rPr>
              <a:t>+</a:t>
            </a:r>
            <a:r>
              <a:rPr lang="en-US" b="1" noProof="1">
                <a:solidFill>
                  <a:schemeClr val="tx2"/>
                </a:solidFill>
                <a:latin typeface="Consolas" pitchFamily="49" charset="0"/>
              </a:rPr>
              <a:t>Company: String</a:t>
            </a:r>
          </a:p>
          <a:p>
            <a:pPr>
              <a:lnSpc>
                <a:spcPct val="95000"/>
              </a:lnSpc>
              <a:defRPr/>
            </a:pPr>
            <a:endParaRPr lang="en-US" b="1" noProof="1">
              <a:solidFill>
                <a:schemeClr val="tx2"/>
              </a:solidFill>
              <a:effectLst>
                <a:outerShdw blurRad="38100" dist="38100" dir="2700000" algn="tl">
                  <a:srgbClr val="000000">
                    <a:alpha val="43137"/>
                  </a:srgbClr>
                </a:outerShdw>
              </a:effectLst>
              <a:latin typeface="Consolas" pitchFamily="49" charset="0"/>
            </a:endParaRPr>
          </a:p>
        </p:txBody>
      </p:sp>
      <p:sp>
        <p:nvSpPr>
          <p:cNvPr id="10" name="Rectangle 9"/>
          <p:cNvSpPr>
            <a:spLocks noChangeArrowheads="1"/>
          </p:cNvSpPr>
          <p:nvPr/>
        </p:nvSpPr>
        <p:spPr bwMode="auto">
          <a:xfrm>
            <a:off x="2337781" y="5727702"/>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rgbClr val="8CF4F2"/>
              </a:solidFill>
              <a:effectLst>
                <a:outerShdw blurRad="38100" dist="38100" dir="2700000" algn="tl">
                  <a:srgbClr val="000000">
                    <a:alpha val="43137"/>
                  </a:srgbClr>
                </a:outerShdw>
              </a:effectLst>
              <a:latin typeface="Consolas" pitchFamily="49" charset="0"/>
            </a:endParaRPr>
          </a:p>
        </p:txBody>
      </p:sp>
      <p:sp>
        <p:nvSpPr>
          <p:cNvPr id="11" name="Rectangle 10"/>
          <p:cNvSpPr>
            <a:spLocks noChangeArrowheads="1"/>
          </p:cNvSpPr>
          <p:nvPr/>
        </p:nvSpPr>
        <p:spPr bwMode="auto">
          <a:xfrm>
            <a:off x="6400723" y="4368800"/>
            <a:ext cx="3265167" cy="576262"/>
          </a:xfrm>
          <a:prstGeom prst="rect">
            <a:avLst/>
          </a:prstGeom>
          <a:solidFill>
            <a:schemeClr val="accent5">
              <a:lumMod val="40000"/>
              <a:lumOff val="60000"/>
              <a:alpha val="14902"/>
            </a:schemeClr>
          </a:solidFill>
          <a:ln w="25400" algn="ctr">
            <a:solidFill>
              <a:schemeClr val="accent5">
                <a:lumMod val="60000"/>
                <a:lumOff val="40000"/>
              </a:schemeClr>
            </a:solidFill>
            <a:miter lim="800000"/>
            <a:headEnd/>
            <a:tailEnd/>
          </a:ln>
          <a:effectLst/>
        </p:spPr>
        <p:txBody>
          <a:bodyPr wrap="none" anchor="ctr"/>
          <a:lstStyle/>
          <a:p>
            <a:pPr algn="ctr">
              <a:defRPr/>
            </a:pPr>
            <a:r>
              <a:rPr lang="en-US" sz="3200" b="1" noProof="1">
                <a:solidFill>
                  <a:schemeClr val="tx2"/>
                </a:solidFill>
                <a:latin typeface="Consolas" pitchFamily="49" charset="0"/>
              </a:rPr>
              <a:t>Student</a:t>
            </a:r>
          </a:p>
        </p:txBody>
      </p:sp>
      <p:sp>
        <p:nvSpPr>
          <p:cNvPr id="12" name="Rectangle 11"/>
          <p:cNvSpPr>
            <a:spLocks noChangeArrowheads="1"/>
          </p:cNvSpPr>
          <p:nvPr/>
        </p:nvSpPr>
        <p:spPr bwMode="auto">
          <a:xfrm>
            <a:off x="6400723" y="4945064"/>
            <a:ext cx="3265167" cy="792163"/>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r>
              <a:rPr lang="bg-BG" b="1" noProof="1">
                <a:solidFill>
                  <a:schemeClr val="tx2"/>
                </a:solidFill>
                <a:latin typeface="Consolas" pitchFamily="49" charset="0"/>
              </a:rPr>
              <a:t>+</a:t>
            </a:r>
            <a:r>
              <a:rPr lang="en-US" b="1" noProof="1">
                <a:solidFill>
                  <a:schemeClr val="tx2"/>
                </a:solidFill>
                <a:latin typeface="Consolas" pitchFamily="49" charset="0"/>
              </a:rPr>
              <a:t>School: String</a:t>
            </a:r>
          </a:p>
          <a:p>
            <a:pPr>
              <a:lnSpc>
                <a:spcPct val="95000"/>
              </a:lnSpc>
              <a:defRPr/>
            </a:pPr>
            <a:endParaRPr lang="en-US" b="1" noProof="1">
              <a:solidFill>
                <a:srgbClr val="8CF4F2"/>
              </a:solidFill>
              <a:effectLst>
                <a:outerShdw blurRad="38100" dist="38100" dir="2700000" algn="tl">
                  <a:srgbClr val="000000">
                    <a:alpha val="43137"/>
                  </a:srgbClr>
                </a:outerShdw>
              </a:effectLst>
              <a:latin typeface="Consolas" pitchFamily="49" charset="0"/>
            </a:endParaRPr>
          </a:p>
        </p:txBody>
      </p:sp>
      <p:sp>
        <p:nvSpPr>
          <p:cNvPr id="13" name="Rectangle 12"/>
          <p:cNvSpPr>
            <a:spLocks noChangeArrowheads="1"/>
          </p:cNvSpPr>
          <p:nvPr/>
        </p:nvSpPr>
        <p:spPr bwMode="auto">
          <a:xfrm>
            <a:off x="6400723" y="5737227"/>
            <a:ext cx="3265167" cy="358775"/>
          </a:xfrm>
          <a:prstGeom prst="rect">
            <a:avLst/>
          </a:prstGeom>
          <a:solidFill>
            <a:srgbClr val="B5DBE5">
              <a:alpha val="14902"/>
            </a:srgbClr>
          </a:solidFill>
          <a:ln w="25400" algn="ctr">
            <a:solidFill>
              <a:schemeClr val="accent5">
                <a:lumMod val="60000"/>
                <a:lumOff val="40000"/>
              </a:schemeClr>
            </a:solidFill>
            <a:miter lim="800000"/>
            <a:headEnd/>
            <a:tailEnd/>
          </a:ln>
          <a:effectLst/>
        </p:spPr>
        <p:txBody>
          <a:bodyPr wrap="none" anchor="ctr"/>
          <a:lstStyle/>
          <a:p>
            <a:pPr>
              <a:lnSpc>
                <a:spcPct val="95000"/>
              </a:lnSpc>
              <a:defRPr/>
            </a:pPr>
            <a:endParaRPr lang="bg-BG" sz="2000" b="1" noProof="1">
              <a:solidFill>
                <a:schemeClr val="tx2"/>
              </a:solidFill>
              <a:effectLst>
                <a:outerShdw blurRad="38100" dist="38100" dir="2700000" algn="tl">
                  <a:srgbClr val="000000">
                    <a:alpha val="43137"/>
                  </a:srgbClr>
                </a:outerShdw>
              </a:effectLst>
              <a:latin typeface="Consolas" pitchFamily="49" charset="0"/>
            </a:endParaRPr>
          </a:p>
        </p:txBody>
      </p:sp>
      <p:sp>
        <p:nvSpPr>
          <p:cNvPr id="17" name="Freeform 145"/>
          <p:cNvSpPr>
            <a:spLocks/>
          </p:cNvSpPr>
          <p:nvPr/>
        </p:nvSpPr>
        <p:spPr bwMode="auto">
          <a:xfrm>
            <a:off x="4970429" y="3586164"/>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tx1"/>
            </a:solidFill>
            <a:miter lim="800000"/>
            <a:headEnd/>
            <a:tailEnd/>
          </a:ln>
          <a:effectLst/>
        </p:spPr>
        <p:txBody>
          <a:bodyPr wrap="none" anchor="ctr" anchorCtr="1"/>
          <a:lstStyle/>
          <a:p>
            <a:pPr>
              <a:lnSpc>
                <a:spcPct val="95000"/>
              </a:lnSpc>
              <a:defRPr/>
            </a:pPr>
            <a:endParaRPr lang="en-US" sz="2000" noProof="1">
              <a:solidFill>
                <a:srgbClr val="8CF4F2"/>
              </a:solidFill>
              <a:latin typeface="Consolas" pitchFamily="49" charset="0"/>
            </a:endParaRPr>
          </a:p>
        </p:txBody>
      </p:sp>
      <p:sp>
        <p:nvSpPr>
          <p:cNvPr id="18" name="Freeform 147"/>
          <p:cNvSpPr>
            <a:spLocks/>
          </p:cNvSpPr>
          <p:nvPr/>
        </p:nvSpPr>
        <p:spPr bwMode="auto">
          <a:xfrm>
            <a:off x="4761068"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tx1"/>
            </a:solidFill>
            <a:miter lim="800000"/>
            <a:headEnd/>
            <a:tailEnd/>
          </a:ln>
          <a:effectLst/>
        </p:spPr>
        <p:txBody>
          <a:bodyPr wrap="none" anchor="ctr" anchorCtr="1"/>
          <a:lstStyle/>
          <a:p>
            <a:pPr>
              <a:lnSpc>
                <a:spcPct val="95000"/>
              </a:lnSpc>
              <a:defRPr/>
            </a:pPr>
            <a:endParaRPr lang="en-US" sz="2000" b="1" noProof="1">
              <a:solidFill>
                <a:schemeClr val="bg1"/>
              </a:solidFill>
              <a:latin typeface="Consolas" pitchFamily="49" charset="0"/>
            </a:endParaRPr>
          </a:p>
        </p:txBody>
      </p:sp>
      <p:sp>
        <p:nvSpPr>
          <p:cNvPr id="19" name="Freeform 145"/>
          <p:cNvSpPr>
            <a:spLocks/>
          </p:cNvSpPr>
          <p:nvPr/>
        </p:nvSpPr>
        <p:spPr bwMode="auto">
          <a:xfrm>
            <a:off x="7016376" y="3586164"/>
            <a:ext cx="60943" cy="771525"/>
          </a:xfrm>
          <a:custGeom>
            <a:avLst/>
            <a:gdLst>
              <a:gd name="connsiteX0" fmla="*/ 10000 w 10000"/>
              <a:gd name="connsiteY0" fmla="*/ 0 h 10000"/>
              <a:gd name="connsiteX1" fmla="*/ 10000 w 10000"/>
              <a:gd name="connsiteY1" fmla="*/ 4848 h 10000"/>
              <a:gd name="connsiteX2" fmla="*/ 0 w 10000"/>
              <a:gd name="connsiteY2" fmla="*/ 10000 h 10000"/>
              <a:gd name="connsiteX0" fmla="*/ 0 w 0"/>
              <a:gd name="connsiteY0" fmla="*/ 0 h 4848"/>
              <a:gd name="connsiteX1" fmla="*/ 0 w 0"/>
              <a:gd name="connsiteY1" fmla="*/ 4848 h 4848"/>
            </a:gdLst>
            <a:ahLst/>
            <a:cxnLst>
              <a:cxn ang="0">
                <a:pos x="connsiteX0" y="connsiteY0"/>
              </a:cxn>
              <a:cxn ang="0">
                <a:pos x="connsiteX1" y="connsiteY1"/>
              </a:cxn>
            </a:cxnLst>
            <a:rect l="l" t="t" r="r" b="b"/>
            <a:pathLst>
              <a:path h="4848">
                <a:moveTo>
                  <a:pt x="0" y="0"/>
                </a:moveTo>
                <a:lnTo>
                  <a:pt x="0" y="4848"/>
                </a:lnTo>
              </a:path>
            </a:pathLst>
          </a:custGeom>
          <a:solidFill>
            <a:srgbClr val="B5DBE5">
              <a:alpha val="0"/>
            </a:srgbClr>
          </a:solidFill>
          <a:ln w="25400" algn="ctr">
            <a:solidFill>
              <a:schemeClr val="tx1"/>
            </a:solidFill>
            <a:miter lim="800000"/>
            <a:headEnd/>
            <a:tailEnd/>
          </a:ln>
          <a:effectLst/>
        </p:spPr>
        <p:txBody>
          <a:bodyPr wrap="none" anchor="ctr" anchorCtr="1"/>
          <a:lstStyle/>
          <a:p>
            <a:pPr>
              <a:lnSpc>
                <a:spcPct val="95000"/>
              </a:lnSpc>
              <a:defRPr/>
            </a:pPr>
            <a:endParaRPr lang="en-US" sz="2000" b="1" noProof="1">
              <a:solidFill>
                <a:srgbClr val="8CF4F2"/>
              </a:solidFill>
              <a:latin typeface="Consolas" pitchFamily="49" charset="0"/>
            </a:endParaRPr>
          </a:p>
        </p:txBody>
      </p:sp>
      <p:sp>
        <p:nvSpPr>
          <p:cNvPr id="20" name="Freeform 147"/>
          <p:cNvSpPr>
            <a:spLocks/>
          </p:cNvSpPr>
          <p:nvPr/>
        </p:nvSpPr>
        <p:spPr bwMode="auto">
          <a:xfrm>
            <a:off x="6807015" y="3364153"/>
            <a:ext cx="420770" cy="231534"/>
          </a:xfrm>
          <a:custGeom>
            <a:avLst/>
            <a:gdLst/>
            <a:ahLst/>
            <a:cxnLst>
              <a:cxn ang="0">
                <a:pos x="0" y="72"/>
              </a:cxn>
              <a:cxn ang="0">
                <a:pos x="90" y="72"/>
              </a:cxn>
              <a:cxn ang="0">
                <a:pos x="45" y="0"/>
              </a:cxn>
              <a:cxn ang="0">
                <a:pos x="0" y="72"/>
              </a:cxn>
            </a:cxnLst>
            <a:rect l="0" t="0" r="r" b="b"/>
            <a:pathLst>
              <a:path w="90" h="72">
                <a:moveTo>
                  <a:pt x="0" y="72"/>
                </a:moveTo>
                <a:lnTo>
                  <a:pt x="90" y="72"/>
                </a:lnTo>
                <a:lnTo>
                  <a:pt x="45" y="0"/>
                </a:lnTo>
                <a:lnTo>
                  <a:pt x="0" y="72"/>
                </a:lnTo>
                <a:close/>
              </a:path>
            </a:pathLst>
          </a:custGeom>
          <a:solidFill>
            <a:srgbClr val="B5DBE5">
              <a:alpha val="14902"/>
            </a:srgbClr>
          </a:solidFill>
          <a:ln w="25400" algn="ctr">
            <a:solidFill>
              <a:schemeClr val="tx1"/>
            </a:solidFill>
            <a:miter lim="800000"/>
            <a:headEnd/>
            <a:tailEnd/>
          </a:ln>
          <a:effectLst/>
        </p:spPr>
        <p:txBody>
          <a:bodyPr wrap="none" anchor="ctr" anchorCtr="1"/>
          <a:lstStyle/>
          <a:p>
            <a:pPr>
              <a:lnSpc>
                <a:spcPct val="95000"/>
              </a:lnSpc>
              <a:defRPr/>
            </a:pPr>
            <a:endParaRPr lang="en-US" sz="2000" b="1" noProof="1">
              <a:solidFill>
                <a:srgbClr val="8CF4F2"/>
              </a:solidFill>
              <a:latin typeface="Consolas" pitchFamily="49" charset="0"/>
            </a:endParaRPr>
          </a:p>
        </p:txBody>
      </p:sp>
      <p:sp>
        <p:nvSpPr>
          <p:cNvPr id="21" name="AutoShape 6"/>
          <p:cNvSpPr>
            <a:spLocks noChangeArrowheads="1"/>
          </p:cNvSpPr>
          <p:nvPr/>
        </p:nvSpPr>
        <p:spPr bwMode="auto">
          <a:xfrm>
            <a:off x="1219200" y="3617139"/>
            <a:ext cx="2537170" cy="504000"/>
          </a:xfrm>
          <a:prstGeom prst="wedgeRoundRectCallout">
            <a:avLst>
              <a:gd name="adj1" fmla="val 48411"/>
              <a:gd name="adj2" fmla="val 8115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Derived class</a:t>
            </a:r>
            <a:endParaRPr lang="bg-BG" sz="3200" b="1" dirty="0">
              <a:solidFill>
                <a:schemeClr val="tx2">
                  <a:lumMod val="75000"/>
                </a:schemeClr>
              </a:solidFill>
            </a:endParaRPr>
          </a:p>
        </p:txBody>
      </p:sp>
      <p:sp>
        <p:nvSpPr>
          <p:cNvPr id="22" name="AutoShape 6"/>
          <p:cNvSpPr>
            <a:spLocks noChangeArrowheads="1"/>
          </p:cNvSpPr>
          <p:nvPr/>
        </p:nvSpPr>
        <p:spPr bwMode="auto">
          <a:xfrm>
            <a:off x="8153400" y="3604786"/>
            <a:ext cx="2590800" cy="504000"/>
          </a:xfrm>
          <a:prstGeom prst="wedgeRoundRectCallout">
            <a:avLst>
              <a:gd name="adj1" fmla="val -49625"/>
              <a:gd name="adj2" fmla="val 8442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Derived class</a:t>
            </a:r>
            <a:endParaRPr lang="bg-BG" sz="3200" b="1" dirty="0">
              <a:solidFill>
                <a:schemeClr val="tx2">
                  <a:lumMod val="75000"/>
                </a:schemeClr>
              </a:solidFill>
            </a:endParaRPr>
          </a:p>
        </p:txBody>
      </p:sp>
      <p:sp>
        <p:nvSpPr>
          <p:cNvPr id="23" name="AutoShape 6"/>
          <p:cNvSpPr>
            <a:spLocks noChangeArrowheads="1"/>
          </p:cNvSpPr>
          <p:nvPr/>
        </p:nvSpPr>
        <p:spPr bwMode="auto">
          <a:xfrm>
            <a:off x="8033306" y="1371600"/>
            <a:ext cx="2177495" cy="504000"/>
          </a:xfrm>
          <a:prstGeom prst="wedgeRoundRectCallout">
            <a:avLst>
              <a:gd name="adj1" fmla="val -65795"/>
              <a:gd name="adj2" fmla="val 4211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Base class</a:t>
            </a:r>
            <a:endParaRPr lang="bg-BG" sz="3200" b="1" dirty="0">
              <a:solidFill>
                <a:schemeClr val="tx2">
                  <a:lumMod val="75000"/>
                </a:schemeClr>
              </a:solidFill>
            </a:endParaRPr>
          </a:p>
        </p:txBody>
      </p:sp>
      <p:sp>
        <p:nvSpPr>
          <p:cNvPr id="24" name="Slide Number">
            <a:extLst>
              <a:ext uri="{FF2B5EF4-FFF2-40B4-BE49-F238E27FC236}">
                <a16:creationId xmlns:a16="http://schemas.microsoft.com/office/drawing/2014/main" id="{B8337459-4AC9-45B1-A200-100EB98131B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56</a:t>
            </a:fld>
            <a:endParaRPr lang="en-US" noProof="0" dirty="0"/>
          </a:p>
        </p:txBody>
      </p:sp>
    </p:spTree>
    <p:extLst>
      <p:ext uri="{BB962C8B-B14F-4D97-AF65-F5344CB8AC3E}">
        <p14:creationId xmlns:p14="http://schemas.microsoft.com/office/powerpoint/2010/main" val="21484177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5" name="Rectangle 3"/>
          <p:cNvSpPr>
            <a:spLocks noGrp="1" noChangeArrowheads="1"/>
          </p:cNvSpPr>
          <p:nvPr>
            <p:ph type="body" sz="quarter" idx="10"/>
          </p:nvPr>
        </p:nvSpPr>
        <p:spPr>
          <a:prstGeom prst="rect">
            <a:avLst/>
          </a:prstGeom>
        </p:spPr>
        <p:txBody>
          <a:bodyPr/>
          <a:lstStyle/>
          <a:p>
            <a:pPr>
              <a:lnSpc>
                <a:spcPct val="100000"/>
              </a:lnSpc>
              <a:spcBef>
                <a:spcPct val="50000"/>
              </a:spcBef>
              <a:buClr>
                <a:schemeClr val="tx1"/>
              </a:buClr>
              <a:defRPr/>
            </a:pPr>
            <a:r>
              <a:rPr lang="bg-BG" b="1" dirty="0">
                <a:solidFill>
                  <a:schemeClr val="bg1"/>
                </a:solidFill>
                <a:latin typeface="+mn-lt"/>
                <a:ea typeface="+mn-ea"/>
                <a:cs typeface="+mn-cs"/>
              </a:rPr>
              <a:t>Наследяването</a:t>
            </a:r>
            <a:r>
              <a:rPr lang="en-US" dirty="0">
                <a:latin typeface="+mn-lt"/>
                <a:ea typeface="+mn-ea"/>
                <a:cs typeface="+mn-cs"/>
              </a:rPr>
              <a:t> </a:t>
            </a:r>
            <a:r>
              <a:rPr lang="bg-BG" dirty="0">
                <a:latin typeface="+mn-lt"/>
                <a:ea typeface="+mn-ea"/>
                <a:cs typeface="+mn-cs"/>
              </a:rPr>
              <a:t>води до </a:t>
            </a:r>
            <a:r>
              <a:rPr lang="bg-BG" b="1" dirty="0">
                <a:solidFill>
                  <a:schemeClr val="bg1"/>
                </a:solidFill>
                <a:latin typeface="+mn-lt"/>
                <a:ea typeface="+mn-ea"/>
                <a:cs typeface="+mn-cs"/>
              </a:rPr>
              <a:t>йерархии</a:t>
            </a:r>
            <a:r>
              <a:rPr lang="en-US" dirty="0">
                <a:latin typeface="+mn-lt"/>
                <a:ea typeface="+mn-ea"/>
                <a:cs typeface="+mn-cs"/>
              </a:rPr>
              <a:t> </a:t>
            </a:r>
            <a:r>
              <a:rPr lang="bg-BG" dirty="0">
                <a:latin typeface="+mn-lt"/>
                <a:ea typeface="+mn-ea"/>
                <a:cs typeface="+mn-cs"/>
              </a:rPr>
              <a:t>от класове или интерфейси в приложението</a:t>
            </a:r>
            <a:r>
              <a:rPr lang="en-US" dirty="0">
                <a:latin typeface="+mn-lt"/>
                <a:ea typeface="+mn-ea"/>
                <a:cs typeface="+mn-cs"/>
              </a:rPr>
              <a:t>:</a:t>
            </a:r>
            <a:endParaRPr lang="bg-BG" dirty="0">
              <a:latin typeface="+mn-lt"/>
              <a:ea typeface="+mn-ea"/>
              <a:cs typeface="+mn-cs"/>
            </a:endParaRPr>
          </a:p>
        </p:txBody>
      </p:sp>
      <p:sp>
        <p:nvSpPr>
          <p:cNvPr id="796674" name="Rectangle 2"/>
          <p:cNvSpPr>
            <a:spLocks noGrp="1" noChangeArrowheads="1"/>
          </p:cNvSpPr>
          <p:nvPr>
            <p:ph type="title"/>
          </p:nvPr>
        </p:nvSpPr>
        <p:spPr>
          <a:prstGeom prst="rect">
            <a:avLst/>
          </a:prstGeom>
        </p:spPr>
        <p:txBody>
          <a:bodyPr anchor="ctr" anchorCtr="0"/>
          <a:lstStyle/>
          <a:p>
            <a:pPr>
              <a:lnSpc>
                <a:spcPts val="4000"/>
              </a:lnSpc>
              <a:defRPr/>
            </a:pPr>
            <a:r>
              <a:rPr lang="bg-BG" sz="4000" dirty="0"/>
              <a:t>Йерархия на наследяване</a:t>
            </a:r>
          </a:p>
        </p:txBody>
      </p:sp>
      <p:sp>
        <p:nvSpPr>
          <p:cNvPr id="2058" name="Text Box 16"/>
          <p:cNvSpPr txBox="1">
            <a:spLocks noChangeArrowheads="1"/>
          </p:cNvSpPr>
          <p:nvPr/>
        </p:nvSpPr>
        <p:spPr bwMode="auto">
          <a:xfrm>
            <a:off x="4094367" y="2249557"/>
            <a:ext cx="3085295"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Game</a:t>
            </a:r>
          </a:p>
        </p:txBody>
      </p:sp>
      <p:sp>
        <p:nvSpPr>
          <p:cNvPr id="2059" name="Text Box 17"/>
          <p:cNvSpPr txBox="1">
            <a:spLocks noChangeArrowheads="1"/>
          </p:cNvSpPr>
          <p:nvPr/>
        </p:nvSpPr>
        <p:spPr bwMode="auto">
          <a:xfrm>
            <a:off x="6138533" y="3377917"/>
            <a:ext cx="3783615"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MultiplePlayersGame</a:t>
            </a:r>
          </a:p>
        </p:txBody>
      </p:sp>
      <p:sp>
        <p:nvSpPr>
          <p:cNvPr id="2060" name="Text Box 18"/>
          <p:cNvSpPr txBox="1">
            <a:spLocks noChangeArrowheads="1"/>
          </p:cNvSpPr>
          <p:nvPr/>
        </p:nvSpPr>
        <p:spPr bwMode="auto">
          <a:xfrm>
            <a:off x="6062352" y="4502706"/>
            <a:ext cx="2133044"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BoardGame</a:t>
            </a:r>
          </a:p>
        </p:txBody>
      </p:sp>
      <p:sp>
        <p:nvSpPr>
          <p:cNvPr id="2061" name="Text Box 19"/>
          <p:cNvSpPr txBox="1">
            <a:spLocks noChangeArrowheads="1"/>
          </p:cNvSpPr>
          <p:nvPr/>
        </p:nvSpPr>
        <p:spPr bwMode="auto">
          <a:xfrm>
            <a:off x="5148190" y="5627495"/>
            <a:ext cx="1828324"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Chess</a:t>
            </a:r>
          </a:p>
        </p:txBody>
      </p:sp>
      <p:sp>
        <p:nvSpPr>
          <p:cNvPr id="2062" name="Text Box 20"/>
          <p:cNvSpPr txBox="1">
            <a:spLocks noChangeArrowheads="1"/>
          </p:cNvSpPr>
          <p:nvPr/>
        </p:nvSpPr>
        <p:spPr bwMode="auto">
          <a:xfrm>
            <a:off x="7281235" y="5623924"/>
            <a:ext cx="2133044"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Backgammon</a:t>
            </a:r>
          </a:p>
        </p:txBody>
      </p:sp>
      <p:sp>
        <p:nvSpPr>
          <p:cNvPr id="2063" name="Text Box 21"/>
          <p:cNvSpPr txBox="1">
            <a:spLocks noChangeArrowheads="1"/>
          </p:cNvSpPr>
          <p:nvPr/>
        </p:nvSpPr>
        <p:spPr bwMode="auto">
          <a:xfrm>
            <a:off x="1694691" y="3377917"/>
            <a:ext cx="3351927"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SinglePlayerGame</a:t>
            </a:r>
          </a:p>
        </p:txBody>
      </p:sp>
      <p:sp>
        <p:nvSpPr>
          <p:cNvPr id="40" name="Text Box 18"/>
          <p:cNvSpPr txBox="1">
            <a:spLocks noChangeArrowheads="1"/>
          </p:cNvSpPr>
          <p:nvPr/>
        </p:nvSpPr>
        <p:spPr bwMode="auto">
          <a:xfrm>
            <a:off x="780528" y="4491994"/>
            <a:ext cx="2336192"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Minesweeper</a:t>
            </a:r>
          </a:p>
        </p:txBody>
      </p:sp>
      <p:sp>
        <p:nvSpPr>
          <p:cNvPr id="41" name="Text Box 18"/>
          <p:cNvSpPr txBox="1">
            <a:spLocks noChangeArrowheads="1"/>
          </p:cNvSpPr>
          <p:nvPr/>
        </p:nvSpPr>
        <p:spPr bwMode="auto">
          <a:xfrm>
            <a:off x="3624587" y="4502706"/>
            <a:ext cx="2133044"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Solitaire</a:t>
            </a:r>
          </a:p>
        </p:txBody>
      </p:sp>
      <p:sp>
        <p:nvSpPr>
          <p:cNvPr id="34" name="AutoShape 6"/>
          <p:cNvSpPr>
            <a:spLocks noChangeArrowheads="1"/>
          </p:cNvSpPr>
          <p:nvPr/>
        </p:nvSpPr>
        <p:spPr bwMode="auto">
          <a:xfrm>
            <a:off x="7568287" y="1964121"/>
            <a:ext cx="3329542" cy="919401"/>
          </a:xfrm>
          <a:prstGeom prst="wedgeRoundRectCallout">
            <a:avLst>
              <a:gd name="adj1" fmla="val -56423"/>
              <a:gd name="adj2" fmla="val -14277"/>
              <a:gd name="adj3" fmla="val 16667"/>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defRPr/>
            </a:pPr>
            <a:r>
              <a:rPr lang="bg-BG" sz="2400" b="1" dirty="0">
                <a:solidFill>
                  <a:srgbClr val="FFFFFF"/>
                </a:solidFill>
                <a:effectLst>
                  <a:outerShdw blurRad="38100" dist="38100" dir="2700000" algn="tl">
                    <a:srgbClr val="000000">
                      <a:alpha val="43137"/>
                    </a:srgbClr>
                  </a:outerShdw>
                </a:effectLst>
                <a:latin typeface="Calibri" panose="020F0502020204030204"/>
              </a:rPr>
              <a:t>Базовия клас съдържа</a:t>
            </a:r>
            <a:r>
              <a:rPr lang="en-US" sz="2400" b="1" dirty="0">
                <a:solidFill>
                  <a:srgbClr val="FFFFFF"/>
                </a:solidFill>
                <a:effectLst>
                  <a:outerShdw blurRad="38100" dist="38100" dir="2700000" algn="tl">
                    <a:srgbClr val="000000">
                      <a:alpha val="43137"/>
                    </a:srgbClr>
                  </a:outerShdw>
                </a:effectLst>
                <a:latin typeface="Calibri" panose="020F0502020204030204"/>
              </a:rPr>
              <a:t> </a:t>
            </a:r>
            <a:r>
              <a:rPr lang="bg-BG" sz="2400" b="1" dirty="0">
                <a:solidFill>
                  <a:srgbClr val="FFA000"/>
                </a:solidFill>
                <a:effectLst>
                  <a:outerShdw blurRad="38100" dist="38100" dir="2700000" algn="tl">
                    <a:srgbClr val="000000">
                      <a:alpha val="43137"/>
                    </a:srgbClr>
                  </a:outerShdw>
                </a:effectLst>
                <a:latin typeface="Calibri" panose="020F0502020204030204"/>
              </a:rPr>
              <a:t>общи характеристики</a:t>
            </a:r>
          </a:p>
        </p:txBody>
      </p:sp>
      <p:sp>
        <p:nvSpPr>
          <p:cNvPr id="50" name="Down Arrow 49"/>
          <p:cNvSpPr/>
          <p:nvPr/>
        </p:nvSpPr>
        <p:spPr bwMode="auto">
          <a:xfrm rot="10800000">
            <a:off x="3279281" y="4114554"/>
            <a:ext cx="182744" cy="1178726"/>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56" name="Down Arrow 55"/>
          <p:cNvSpPr/>
          <p:nvPr/>
        </p:nvSpPr>
        <p:spPr bwMode="auto">
          <a:xfrm rot="10800000">
            <a:off x="2216427" y="4060576"/>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0" name="Down Arrow 59"/>
          <p:cNvSpPr/>
          <p:nvPr/>
        </p:nvSpPr>
        <p:spPr bwMode="auto">
          <a:xfrm rot="10800000">
            <a:off x="4322894" y="4060575"/>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1" name="Down Arrow 60"/>
          <p:cNvSpPr/>
          <p:nvPr/>
        </p:nvSpPr>
        <p:spPr bwMode="auto">
          <a:xfrm rot="10800000">
            <a:off x="6968213" y="4055221"/>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2" name="Down Arrow 61"/>
          <p:cNvSpPr/>
          <p:nvPr/>
        </p:nvSpPr>
        <p:spPr bwMode="auto">
          <a:xfrm rot="10800000">
            <a:off x="8974577" y="4055220"/>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3" name="Down Arrow 62"/>
          <p:cNvSpPr/>
          <p:nvPr/>
        </p:nvSpPr>
        <p:spPr bwMode="auto">
          <a:xfrm rot="10800000">
            <a:off x="4513594" y="2939358"/>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4" name="Down Arrow 63"/>
          <p:cNvSpPr/>
          <p:nvPr/>
        </p:nvSpPr>
        <p:spPr bwMode="auto">
          <a:xfrm rot="10800000">
            <a:off x="6620061" y="2939357"/>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5" name="Down Arrow 64"/>
          <p:cNvSpPr/>
          <p:nvPr/>
        </p:nvSpPr>
        <p:spPr bwMode="auto">
          <a:xfrm rot="10800000">
            <a:off x="6399409" y="5196079"/>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66" name="Down Arrow 65"/>
          <p:cNvSpPr/>
          <p:nvPr/>
        </p:nvSpPr>
        <p:spPr bwMode="auto">
          <a:xfrm rot="10800000">
            <a:off x="7474227" y="5196078"/>
            <a:ext cx="188121" cy="398339"/>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2800" b="1" dirty="0">
              <a:solidFill>
                <a:srgbClr val="FFFFFF"/>
              </a:solidFill>
              <a:effectLst>
                <a:outerShdw blurRad="38100" dist="38100" dir="2700000" algn="tl">
                  <a:srgbClr val="000000">
                    <a:alpha val="43137"/>
                  </a:srgbClr>
                </a:outerShdw>
              </a:effectLst>
              <a:latin typeface="Calibri" panose="020F0502020204030204"/>
            </a:endParaRPr>
          </a:p>
        </p:txBody>
      </p:sp>
      <p:sp>
        <p:nvSpPr>
          <p:cNvPr id="25" name="Text Box 18">
            <a:extLst>
              <a:ext uri="{FF2B5EF4-FFF2-40B4-BE49-F238E27FC236}">
                <a16:creationId xmlns:a16="http://schemas.microsoft.com/office/drawing/2014/main" id="{F1FBBD53-705F-4B80-9EE4-804A425BA673}"/>
              </a:ext>
            </a:extLst>
          </p:cNvPr>
          <p:cNvSpPr txBox="1">
            <a:spLocks noChangeArrowheads="1"/>
          </p:cNvSpPr>
          <p:nvPr/>
        </p:nvSpPr>
        <p:spPr bwMode="auto">
          <a:xfrm>
            <a:off x="8458482" y="4521893"/>
            <a:ext cx="1220308"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a:t>
            </a:r>
          </a:p>
        </p:txBody>
      </p:sp>
      <p:sp>
        <p:nvSpPr>
          <p:cNvPr id="27" name="Text Box 18">
            <a:extLst>
              <a:ext uri="{FF2B5EF4-FFF2-40B4-BE49-F238E27FC236}">
                <a16:creationId xmlns:a16="http://schemas.microsoft.com/office/drawing/2014/main" id="{A2F69919-E7A8-4D1A-910C-6796CA113A32}"/>
              </a:ext>
            </a:extLst>
          </p:cNvPr>
          <p:cNvSpPr txBox="1">
            <a:spLocks noChangeArrowheads="1"/>
          </p:cNvSpPr>
          <p:nvPr/>
        </p:nvSpPr>
        <p:spPr bwMode="auto">
          <a:xfrm>
            <a:off x="2767871" y="5380339"/>
            <a:ext cx="1220308" cy="649581"/>
          </a:xfrm>
          <a:prstGeom prst="round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buFont typeface="Wingdings" panose="05000000000000000000" pitchFamily="2" charset="2"/>
              <a:buNone/>
              <a:defRPr sz="2398" b="1">
                <a:latin typeface="Consolas" pitchFamily="49" charset="0"/>
                <a:cs typeface="Consolas" pitchFamily="49" charset="0"/>
              </a:defRPr>
            </a:lvl1pPr>
          </a:lstStyle>
          <a:p>
            <a:pPr algn="ctr">
              <a:defRPr/>
            </a:pPr>
            <a:r>
              <a:rPr lang="en-US" noProof="1">
                <a:solidFill>
                  <a:srgbClr val="234465"/>
                </a:solidFill>
              </a:rPr>
              <a:t>…</a:t>
            </a:r>
          </a:p>
        </p:txBody>
      </p:sp>
      <p:sp>
        <p:nvSpPr>
          <p:cNvPr id="26" name="Slide Number">
            <a:extLst>
              <a:ext uri="{FF2B5EF4-FFF2-40B4-BE49-F238E27FC236}">
                <a16:creationId xmlns:a16="http://schemas.microsoft.com/office/drawing/2014/main" id="{6EA88AE1-3E80-433E-A0C7-78E32263944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57</a:t>
            </a:fld>
            <a:endParaRPr lang="en-US" noProof="0" dirty="0"/>
          </a:p>
        </p:txBody>
      </p:sp>
    </p:spTree>
    <p:extLst>
      <p:ext uri="{BB962C8B-B14F-4D97-AF65-F5344CB8AC3E}">
        <p14:creationId xmlns:p14="http://schemas.microsoft.com/office/powerpoint/2010/main" val="30697805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9" grpId="0" animBg="1"/>
      <p:bldP spid="2060" grpId="0" animBg="1"/>
      <p:bldP spid="2061" grpId="0" animBg="1"/>
      <p:bldP spid="2062" grpId="0" animBg="1"/>
      <p:bldP spid="2063" grpId="0" animBg="1"/>
      <p:bldP spid="40" grpId="0" animBg="1"/>
      <p:bldP spid="41" grpId="0" animBg="1"/>
      <p:bldP spid="50" grpId="0" animBg="1"/>
      <p:bldP spid="56" grpId="0" animBg="1"/>
      <p:bldP spid="60" grpId="0" animBg="1"/>
      <p:bldP spid="61" grpId="0" animBg="1"/>
      <p:bldP spid="62" grpId="0" animBg="1"/>
      <p:bldP spid="63" grpId="0" animBg="1"/>
      <p:bldP spid="64" grpId="0" animBg="1"/>
      <p:bldP spid="65" grpId="0" animBg="1"/>
      <p:bldP spid="66" grpId="0" animBg="1"/>
      <p:bldP spid="25" grpId="0" animBg="1"/>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674" name="Rectangle 2"/>
          <p:cNvSpPr>
            <a:spLocks noGrp="1" noChangeArrowheads="1"/>
          </p:cNvSpPr>
          <p:nvPr>
            <p:ph type="title"/>
          </p:nvPr>
        </p:nvSpPr>
        <p:spPr>
          <a:prstGeom prst="rect">
            <a:avLst/>
          </a:prstGeom>
        </p:spPr>
        <p:txBody>
          <a:bodyPr anchor="ctr" anchorCtr="0"/>
          <a:lstStyle/>
          <a:p>
            <a:pPr>
              <a:lnSpc>
                <a:spcPts val="4000"/>
              </a:lnSpc>
              <a:defRPr/>
            </a:pPr>
            <a:r>
              <a:rPr lang="bg-BG" sz="4000" dirty="0"/>
              <a:t>Йерархия на класа - </a:t>
            </a:r>
            <a:r>
              <a:rPr lang="en-GB" dirty="0"/>
              <a:t>Java Collection</a:t>
            </a:r>
            <a:endParaRPr lang="bg-BG" sz="4000" dirty="0"/>
          </a:p>
        </p:txBody>
      </p:sp>
      <p:grpSp>
        <p:nvGrpSpPr>
          <p:cNvPr id="56" name="Group 55"/>
          <p:cNvGrpSpPr/>
          <p:nvPr/>
        </p:nvGrpSpPr>
        <p:grpSpPr>
          <a:xfrm>
            <a:off x="567660" y="1295006"/>
            <a:ext cx="10805211" cy="5055127"/>
            <a:chOff x="-177453" y="2075424"/>
            <a:chExt cx="8106020" cy="4494856"/>
          </a:xfrm>
          <a:solidFill>
            <a:srgbClr val="B5DBE5">
              <a:alpha val="15000"/>
            </a:srgbClr>
          </a:solidFill>
        </p:grpSpPr>
        <p:sp>
          <p:nvSpPr>
            <p:cNvPr id="2058" name="Text Box 16"/>
            <p:cNvSpPr txBox="1">
              <a:spLocks noChangeArrowheads="1"/>
            </p:cNvSpPr>
            <p:nvPr/>
          </p:nvSpPr>
          <p:spPr bwMode="auto">
            <a:xfrm>
              <a:off x="2684843" y="2677732"/>
              <a:ext cx="2314574" cy="384175"/>
            </a:xfrm>
            <a:prstGeom prst="roundRect">
              <a:avLst/>
            </a:prstGeom>
            <a:grpFill/>
            <a:ln w="38100" algn="ctr">
              <a:solidFill>
                <a:schemeClr val="tx1"/>
              </a:solidFill>
              <a:prstDash val="sysDot"/>
              <a:miter lim="800000"/>
              <a:headEnd/>
              <a:tailEnd/>
            </a:ln>
            <a:effectLst/>
          </p:spPr>
          <p:txBody>
            <a:bodyPr wrap="none" anchor="ctr"/>
            <a:lstStyle/>
            <a:p>
              <a:pPr algn="ctr">
                <a:lnSpc>
                  <a:spcPct val="95000"/>
                </a:lnSpc>
                <a:defRPr/>
              </a:pPr>
              <a:r>
                <a:rPr lang="en-US" b="1" noProof="1">
                  <a:solidFill>
                    <a:schemeClr val="bg1"/>
                  </a:solidFill>
                  <a:latin typeface="Consolas" pitchFamily="49" charset="0"/>
                </a:rPr>
                <a:t>Collection</a:t>
              </a:r>
            </a:p>
          </p:txBody>
        </p:sp>
        <p:sp>
          <p:nvSpPr>
            <p:cNvPr id="2059" name="Text Box 17"/>
            <p:cNvSpPr txBox="1">
              <a:spLocks noChangeArrowheads="1"/>
            </p:cNvSpPr>
            <p:nvPr/>
          </p:nvSpPr>
          <p:spPr bwMode="auto">
            <a:xfrm>
              <a:off x="2893980" y="3475917"/>
              <a:ext cx="1890493" cy="384175"/>
            </a:xfrm>
            <a:prstGeom prst="roundRect">
              <a:avLst/>
            </a:prstGeom>
            <a:solidFill>
              <a:srgbClr val="B5DBE5">
                <a:alpha val="15000"/>
              </a:srgbClr>
            </a:solidFill>
            <a:ln w="38100" algn="ctr">
              <a:solidFill>
                <a:schemeClr val="tx1"/>
              </a:solidFill>
              <a:prstDash val="sysDot"/>
              <a:miter lim="800000"/>
              <a:headEnd/>
              <a:tailEnd/>
            </a:ln>
            <a:effectLst/>
          </p:spPr>
          <p:txBody>
            <a:bodyPr wrap="none" anchor="ctr"/>
            <a:lstStyle/>
            <a:p>
              <a:pPr algn="ctr">
                <a:lnSpc>
                  <a:spcPct val="95000"/>
                </a:lnSpc>
                <a:defRPr/>
              </a:pPr>
              <a:r>
                <a:rPr lang="en-US" b="1" noProof="1">
                  <a:solidFill>
                    <a:schemeClr val="bg1"/>
                  </a:solidFill>
                  <a:latin typeface="Consolas" pitchFamily="49" charset="0"/>
                </a:rPr>
                <a:t>Queue</a:t>
              </a:r>
            </a:p>
          </p:txBody>
        </p:sp>
        <p:sp>
          <p:nvSpPr>
            <p:cNvPr id="2060" name="Text Box 18"/>
            <p:cNvSpPr txBox="1">
              <a:spLocks noChangeArrowheads="1"/>
            </p:cNvSpPr>
            <p:nvPr/>
          </p:nvSpPr>
          <p:spPr bwMode="auto">
            <a:xfrm>
              <a:off x="2840764" y="5468807"/>
              <a:ext cx="1890493" cy="384175"/>
            </a:xfrm>
            <a:prstGeom prst="roundRect">
              <a:avLst/>
            </a:prstGeom>
            <a:grpFill/>
            <a:ln w="38100" algn="ctr">
              <a:solidFill>
                <a:schemeClr val="tx1"/>
              </a:solidFill>
              <a:prstDash val="sysDot"/>
              <a:miter lim="800000"/>
              <a:headEnd/>
              <a:tailEnd/>
            </a:ln>
            <a:effectLst/>
          </p:spPr>
          <p:txBody>
            <a:bodyPr wrap="none" anchor="ctr"/>
            <a:lstStyle>
              <a:defPPr>
                <a:defRPr lang="en-US"/>
              </a:defPPr>
              <a:lvl1pPr algn="ctr">
                <a:lnSpc>
                  <a:spcPct val="95000"/>
                </a:lnSpc>
                <a:defRPr b="1">
                  <a:latin typeface="Consolas" pitchFamily="49" charset="0"/>
                </a:defRPr>
              </a:lvl1pPr>
            </a:lstStyle>
            <a:p>
              <a:r>
                <a:rPr lang="en-US" noProof="1">
                  <a:solidFill>
                    <a:schemeClr val="bg1"/>
                  </a:solidFill>
                </a:rPr>
                <a:t>Deque</a:t>
              </a:r>
            </a:p>
          </p:txBody>
        </p:sp>
        <p:sp>
          <p:nvSpPr>
            <p:cNvPr id="2061" name="Text Box 19"/>
            <p:cNvSpPr txBox="1">
              <a:spLocks noChangeArrowheads="1"/>
            </p:cNvSpPr>
            <p:nvPr/>
          </p:nvSpPr>
          <p:spPr bwMode="auto">
            <a:xfrm>
              <a:off x="2849021" y="6186100"/>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ArrayDeque</a:t>
              </a:r>
            </a:p>
          </p:txBody>
        </p:sp>
        <p:sp>
          <p:nvSpPr>
            <p:cNvPr id="2062" name="Text Box 20"/>
            <p:cNvSpPr txBox="1">
              <a:spLocks noChangeArrowheads="1"/>
            </p:cNvSpPr>
            <p:nvPr/>
          </p:nvSpPr>
          <p:spPr bwMode="auto">
            <a:xfrm>
              <a:off x="6114737" y="4130413"/>
              <a:ext cx="1813830"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HashSet</a:t>
              </a:r>
            </a:p>
          </p:txBody>
        </p:sp>
        <p:sp>
          <p:nvSpPr>
            <p:cNvPr id="2063" name="Text Box 21"/>
            <p:cNvSpPr txBox="1">
              <a:spLocks noChangeArrowheads="1"/>
            </p:cNvSpPr>
            <p:nvPr/>
          </p:nvSpPr>
          <p:spPr bwMode="auto">
            <a:xfrm>
              <a:off x="262710" y="3481733"/>
              <a:ext cx="1890493" cy="384175"/>
            </a:xfrm>
            <a:prstGeom prst="roundRect">
              <a:avLst/>
            </a:prstGeom>
            <a:grpFill/>
            <a:ln w="38100" algn="ctr">
              <a:solidFill>
                <a:schemeClr val="tx1"/>
              </a:solidFill>
              <a:prstDash val="sysDot"/>
              <a:miter lim="800000"/>
              <a:headEnd/>
              <a:tailEnd/>
            </a:ln>
            <a:effectLst/>
          </p:spPr>
          <p:txBody>
            <a:bodyPr wrap="none" anchor="ctr"/>
            <a:lstStyle/>
            <a:p>
              <a:pPr algn="ctr">
                <a:lnSpc>
                  <a:spcPct val="95000"/>
                </a:lnSpc>
                <a:defRPr/>
              </a:pPr>
              <a:r>
                <a:rPr lang="en-US" b="1" noProof="1">
                  <a:solidFill>
                    <a:schemeClr val="bg1"/>
                  </a:solidFill>
                  <a:latin typeface="Consolas" pitchFamily="49" charset="0"/>
                </a:rPr>
                <a:t>List</a:t>
              </a:r>
            </a:p>
          </p:txBody>
        </p:sp>
        <p:sp>
          <p:nvSpPr>
            <p:cNvPr id="40" name="Text Box 18"/>
            <p:cNvSpPr txBox="1">
              <a:spLocks noChangeArrowheads="1"/>
            </p:cNvSpPr>
            <p:nvPr/>
          </p:nvSpPr>
          <p:spPr bwMode="auto">
            <a:xfrm>
              <a:off x="-177453" y="4175814"/>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ArrayList</a:t>
              </a:r>
            </a:p>
          </p:txBody>
        </p:sp>
        <p:sp>
          <p:nvSpPr>
            <p:cNvPr id="41" name="Text Box 18"/>
            <p:cNvSpPr txBox="1">
              <a:spLocks noChangeArrowheads="1"/>
            </p:cNvSpPr>
            <p:nvPr/>
          </p:nvSpPr>
          <p:spPr bwMode="auto">
            <a:xfrm>
              <a:off x="2893977" y="4175815"/>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PriorityQueue</a:t>
              </a:r>
            </a:p>
          </p:txBody>
        </p:sp>
        <p:sp>
          <p:nvSpPr>
            <p:cNvPr id="38" name="Text Box 16"/>
            <p:cNvSpPr txBox="1">
              <a:spLocks noChangeArrowheads="1"/>
            </p:cNvSpPr>
            <p:nvPr/>
          </p:nvSpPr>
          <p:spPr bwMode="auto">
            <a:xfrm>
              <a:off x="2684843" y="2075424"/>
              <a:ext cx="2314574" cy="384175"/>
            </a:xfrm>
            <a:prstGeom prst="roundRect">
              <a:avLst/>
            </a:prstGeom>
            <a:grpFill/>
            <a:ln w="38100" algn="ctr">
              <a:solidFill>
                <a:schemeClr val="tx1"/>
              </a:solidFill>
              <a:prstDash val="sysDot"/>
              <a:miter lim="800000"/>
              <a:headEnd/>
              <a:tailEnd/>
            </a:ln>
            <a:effectLst/>
          </p:spPr>
          <p:txBody>
            <a:bodyPr wrap="none" anchor="ctr"/>
            <a:lstStyle/>
            <a:p>
              <a:pPr algn="ctr">
                <a:lnSpc>
                  <a:spcPct val="95000"/>
                </a:lnSpc>
                <a:defRPr/>
              </a:pPr>
              <a:r>
                <a:rPr lang="en-US" b="1" noProof="1">
                  <a:solidFill>
                    <a:schemeClr val="bg1"/>
                  </a:solidFill>
                  <a:latin typeface="Consolas" pitchFamily="49" charset="0"/>
                </a:rPr>
                <a:t>Iterable</a:t>
              </a:r>
            </a:p>
          </p:txBody>
        </p:sp>
        <p:sp>
          <p:nvSpPr>
            <p:cNvPr id="39" name="Text Box 17"/>
            <p:cNvSpPr txBox="1">
              <a:spLocks noChangeArrowheads="1"/>
            </p:cNvSpPr>
            <p:nvPr/>
          </p:nvSpPr>
          <p:spPr bwMode="auto">
            <a:xfrm>
              <a:off x="5543088" y="3496698"/>
              <a:ext cx="1890493" cy="384175"/>
            </a:xfrm>
            <a:prstGeom prst="roundRect">
              <a:avLst/>
            </a:prstGeom>
            <a:grpFill/>
            <a:ln w="38100" algn="ctr">
              <a:solidFill>
                <a:schemeClr val="tx1"/>
              </a:solidFill>
              <a:prstDash val="sysDot"/>
              <a:miter lim="800000"/>
              <a:headEnd/>
              <a:tailEnd/>
            </a:ln>
            <a:effectLst/>
          </p:spPr>
          <p:txBody>
            <a:bodyPr wrap="none" anchor="ctr"/>
            <a:lstStyle/>
            <a:p>
              <a:pPr algn="ctr">
                <a:lnSpc>
                  <a:spcPct val="95000"/>
                </a:lnSpc>
                <a:defRPr/>
              </a:pPr>
              <a:r>
                <a:rPr lang="en-US" b="1" noProof="1">
                  <a:solidFill>
                    <a:schemeClr val="bg1"/>
                  </a:solidFill>
                  <a:latin typeface="Consolas" pitchFamily="49" charset="0"/>
                </a:rPr>
                <a:t>Set</a:t>
              </a:r>
            </a:p>
          </p:txBody>
        </p:sp>
        <p:sp>
          <p:nvSpPr>
            <p:cNvPr id="50" name="Text Box 18"/>
            <p:cNvSpPr txBox="1">
              <a:spLocks noChangeArrowheads="1"/>
            </p:cNvSpPr>
            <p:nvPr/>
          </p:nvSpPr>
          <p:spPr bwMode="auto">
            <a:xfrm>
              <a:off x="-177453" y="4853361"/>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LinkedList</a:t>
              </a:r>
            </a:p>
          </p:txBody>
        </p:sp>
        <p:sp>
          <p:nvSpPr>
            <p:cNvPr id="60" name="Text Box 18"/>
            <p:cNvSpPr txBox="1">
              <a:spLocks noChangeArrowheads="1"/>
            </p:cNvSpPr>
            <p:nvPr/>
          </p:nvSpPr>
          <p:spPr bwMode="auto">
            <a:xfrm>
              <a:off x="-177453" y="5530907"/>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Vector</a:t>
              </a:r>
            </a:p>
          </p:txBody>
        </p:sp>
        <p:sp>
          <p:nvSpPr>
            <p:cNvPr id="61" name="Text Box 18"/>
            <p:cNvSpPr txBox="1">
              <a:spLocks noChangeArrowheads="1"/>
            </p:cNvSpPr>
            <p:nvPr/>
          </p:nvSpPr>
          <p:spPr bwMode="auto">
            <a:xfrm>
              <a:off x="-177453" y="6186100"/>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Stack</a:t>
              </a:r>
            </a:p>
          </p:txBody>
        </p:sp>
        <p:sp>
          <p:nvSpPr>
            <p:cNvPr id="62" name="Text Box 20"/>
            <p:cNvSpPr txBox="1">
              <a:spLocks noChangeArrowheads="1"/>
            </p:cNvSpPr>
            <p:nvPr/>
          </p:nvSpPr>
          <p:spPr bwMode="auto">
            <a:xfrm>
              <a:off x="6114737" y="4733243"/>
              <a:ext cx="1813830"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LinkedHashSet</a:t>
              </a:r>
            </a:p>
          </p:txBody>
        </p:sp>
        <p:sp>
          <p:nvSpPr>
            <p:cNvPr id="63" name="Text Box 20"/>
            <p:cNvSpPr txBox="1">
              <a:spLocks noChangeArrowheads="1"/>
            </p:cNvSpPr>
            <p:nvPr/>
          </p:nvSpPr>
          <p:spPr bwMode="auto">
            <a:xfrm>
              <a:off x="5543088" y="5463207"/>
              <a:ext cx="1890493" cy="384175"/>
            </a:xfrm>
            <a:prstGeom prst="roundRect">
              <a:avLst/>
            </a:prstGeom>
            <a:grpFill/>
            <a:ln w="38100" algn="ctr">
              <a:solidFill>
                <a:schemeClr val="tx1"/>
              </a:solidFill>
              <a:prstDash val="sysDot"/>
              <a:miter lim="800000"/>
              <a:headEnd/>
              <a:tailEnd/>
            </a:ln>
            <a:effectLst/>
          </p:spPr>
          <p:txBody>
            <a:bodyPr wrap="none" anchor="ctr"/>
            <a:lstStyle/>
            <a:p>
              <a:pPr algn="ctr">
                <a:lnSpc>
                  <a:spcPct val="95000"/>
                </a:lnSpc>
                <a:defRPr/>
              </a:pPr>
              <a:r>
                <a:rPr lang="en-GB" b="1" noProof="1">
                  <a:solidFill>
                    <a:schemeClr val="bg1"/>
                  </a:solidFill>
                  <a:latin typeface="Consolas" pitchFamily="49" charset="0"/>
                </a:rPr>
                <a:t>SortedSet</a:t>
              </a:r>
              <a:endParaRPr lang="en-US" b="1" noProof="1">
                <a:solidFill>
                  <a:schemeClr val="bg1"/>
                </a:solidFill>
                <a:latin typeface="Consolas" pitchFamily="49" charset="0"/>
              </a:endParaRPr>
            </a:p>
          </p:txBody>
        </p:sp>
        <p:sp>
          <p:nvSpPr>
            <p:cNvPr id="64" name="Text Box 20"/>
            <p:cNvSpPr txBox="1">
              <a:spLocks noChangeArrowheads="1"/>
            </p:cNvSpPr>
            <p:nvPr/>
          </p:nvSpPr>
          <p:spPr bwMode="auto">
            <a:xfrm>
              <a:off x="5543088" y="6186105"/>
              <a:ext cx="1890493" cy="384175"/>
            </a:xfrm>
            <a:prstGeom prst="roundRect">
              <a:avLst/>
            </a:prstGeom>
            <a:grpFill/>
            <a:ln w="38100" algn="ctr">
              <a:solidFill>
                <a:schemeClr val="tx1"/>
              </a:solidFill>
              <a:miter lim="800000"/>
              <a:headEnd/>
              <a:tailEnd/>
            </a:ln>
            <a:effectLst/>
          </p:spPr>
          <p:txBody>
            <a:bodyPr wrap="none" anchor="ctr"/>
            <a:lstStyle/>
            <a:p>
              <a:pPr algn="ctr">
                <a:lnSpc>
                  <a:spcPct val="95000"/>
                </a:lnSpc>
                <a:defRPr/>
              </a:pPr>
              <a:r>
                <a:rPr lang="en-US" b="1" noProof="1">
                  <a:latin typeface="Consolas" pitchFamily="49" charset="0"/>
                </a:rPr>
                <a:t>TreeSet</a:t>
              </a:r>
            </a:p>
          </p:txBody>
        </p:sp>
      </p:grpSp>
      <p:cxnSp>
        <p:nvCxnSpPr>
          <p:cNvPr id="66" name="Straight Arrow Connector 65"/>
          <p:cNvCxnSpPr>
            <a:cxnSpLocks/>
            <a:stCxn id="61" idx="0"/>
            <a:endCxn id="60" idx="2"/>
          </p:cNvCxnSpPr>
          <p:nvPr/>
        </p:nvCxnSpPr>
        <p:spPr>
          <a:xfrm flipV="1">
            <a:off x="1827660" y="5613265"/>
            <a:ext cx="0" cy="304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p:cNvCxnSpPr>
            <a:cxnSpLocks/>
            <a:stCxn id="2063" idx="0"/>
            <a:endCxn id="39" idx="0"/>
          </p:cNvCxnSpPr>
          <p:nvPr/>
        </p:nvCxnSpPr>
        <p:spPr>
          <a:xfrm rot="16200000" flipH="1">
            <a:off x="5925311" y="-634314"/>
            <a:ext cx="16831" cy="7038670"/>
          </a:xfrm>
          <a:prstGeom prst="bentConnector3">
            <a:avLst>
              <a:gd name="adj1" fmla="val -1358208"/>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Connector: Elbow 66"/>
          <p:cNvCxnSpPr>
            <a:cxnSpLocks/>
            <a:stCxn id="60" idx="3"/>
            <a:endCxn id="2063" idx="3"/>
          </p:cNvCxnSpPr>
          <p:nvPr/>
        </p:nvCxnSpPr>
        <p:spPr>
          <a:xfrm flipV="1">
            <a:off x="3087661" y="3092637"/>
            <a:ext cx="586731" cy="2304598"/>
          </a:xfrm>
          <a:prstGeom prst="bentConnector3">
            <a:avLst>
              <a:gd name="adj1" fmla="val 13896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cxnSpLocks/>
            <a:stCxn id="40" idx="3"/>
          </p:cNvCxnSpPr>
          <p:nvPr/>
        </p:nvCxnSpPr>
        <p:spPr>
          <a:xfrm flipV="1">
            <a:off x="3087660" y="3860666"/>
            <a:ext cx="824872" cy="12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a:stCxn id="50" idx="3"/>
          </p:cNvCxnSpPr>
          <p:nvPr/>
        </p:nvCxnSpPr>
        <p:spPr>
          <a:xfrm flipV="1">
            <a:off x="3087660" y="4622665"/>
            <a:ext cx="824872" cy="125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a:stCxn id="2059" idx="0"/>
            <a:endCxn id="2058" idx="2"/>
          </p:cNvCxnSpPr>
          <p:nvPr/>
        </p:nvCxnSpPr>
        <p:spPr>
          <a:xfrm flipV="1">
            <a:off x="5921837" y="2404451"/>
            <a:ext cx="3870" cy="465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cxnSpLocks/>
            <a:stCxn id="41" idx="0"/>
            <a:endCxn id="2059" idx="2"/>
          </p:cNvCxnSpPr>
          <p:nvPr/>
        </p:nvCxnSpPr>
        <p:spPr>
          <a:xfrm flipV="1">
            <a:off x="5921833" y="3302126"/>
            <a:ext cx="4" cy="355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48" name="Connector: Elbow 2047"/>
          <p:cNvCxnSpPr>
            <a:cxnSpLocks/>
            <a:stCxn id="2059" idx="1"/>
            <a:endCxn id="2060" idx="1"/>
          </p:cNvCxnSpPr>
          <p:nvPr/>
        </p:nvCxnSpPr>
        <p:spPr>
          <a:xfrm rot="10800000" flipV="1">
            <a:off x="4590900" y="3086096"/>
            <a:ext cx="70936" cy="2241299"/>
          </a:xfrm>
          <a:prstGeom prst="bentConnector3">
            <a:avLst>
              <a:gd name="adj1" fmla="val 42226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2061" idx="0"/>
            <a:endCxn id="2060" idx="2"/>
          </p:cNvCxnSpPr>
          <p:nvPr/>
        </p:nvCxnSpPr>
        <p:spPr>
          <a:xfrm flipH="1" flipV="1">
            <a:off x="5850901" y="5543425"/>
            <a:ext cx="11006" cy="3746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3" name="Connector: Elbow 2052"/>
          <p:cNvCxnSpPr>
            <a:cxnSpLocks/>
            <a:stCxn id="39" idx="3"/>
            <a:endCxn id="62" idx="3"/>
          </p:cNvCxnSpPr>
          <p:nvPr/>
        </p:nvCxnSpPr>
        <p:spPr>
          <a:xfrm>
            <a:off x="10713062" y="3109469"/>
            <a:ext cx="659809" cy="1390677"/>
          </a:xfrm>
          <a:prstGeom prst="bentConnector3">
            <a:avLst>
              <a:gd name="adj1" fmla="val 13464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5" name="Connector: Elbow 2054"/>
          <p:cNvCxnSpPr>
            <a:cxnSpLocks/>
            <a:stCxn id="39" idx="1"/>
            <a:endCxn id="63" idx="1"/>
          </p:cNvCxnSpPr>
          <p:nvPr/>
        </p:nvCxnSpPr>
        <p:spPr>
          <a:xfrm rot="10800000" flipV="1">
            <a:off x="8193060" y="3109468"/>
            <a:ext cx="12700" cy="2211629"/>
          </a:xfrm>
          <a:prstGeom prst="bentConnector3">
            <a:avLst>
              <a:gd name="adj1" fmla="val 1800000"/>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64" idx="0"/>
            <a:endCxn id="63" idx="2"/>
          </p:cNvCxnSpPr>
          <p:nvPr/>
        </p:nvCxnSpPr>
        <p:spPr>
          <a:xfrm flipV="1">
            <a:off x="9453061" y="5537127"/>
            <a:ext cx="0" cy="3809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2058" idx="0"/>
            <a:endCxn id="38" idx="2"/>
          </p:cNvCxnSpPr>
          <p:nvPr/>
        </p:nvCxnSpPr>
        <p:spPr>
          <a:xfrm flipV="1">
            <a:off x="5925707" y="1727067"/>
            <a:ext cx="0" cy="2453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a:endCxn id="2062" idx="3"/>
          </p:cNvCxnSpPr>
          <p:nvPr/>
        </p:nvCxnSpPr>
        <p:spPr>
          <a:xfrm flipH="1">
            <a:off x="11372871" y="3819542"/>
            <a:ext cx="207511" cy="263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Slide Number">
            <a:extLst>
              <a:ext uri="{FF2B5EF4-FFF2-40B4-BE49-F238E27FC236}">
                <a16:creationId xmlns:a16="http://schemas.microsoft.com/office/drawing/2014/main" id="{5E8FE3A5-3DE3-44C2-B124-BD168A6E95B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58</a:t>
            </a:fld>
            <a:endParaRPr lang="en-US" noProof="0" dirty="0"/>
          </a:p>
        </p:txBody>
      </p:sp>
    </p:spTree>
    <p:extLst>
      <p:ext uri="{BB962C8B-B14F-4D97-AF65-F5344CB8AC3E}">
        <p14:creationId xmlns:p14="http://schemas.microsoft.com/office/powerpoint/2010/main" val="1872874120"/>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
          <p:cNvSpPr>
            <a:spLocks noGrp="1" noChangeArrowheads="1"/>
          </p:cNvSpPr>
          <p:nvPr>
            <p:ph type="body" sz="quarter" idx="10"/>
          </p:nvPr>
        </p:nvSpPr>
        <p:spPr>
          <a:prstGeom prst="rect">
            <a:avLst/>
          </a:prstGeom>
        </p:spPr>
        <p:txBody>
          <a:bodyPr/>
          <a:lstStyle/>
          <a:p>
            <a:pPr>
              <a:lnSpc>
                <a:spcPct val="100000"/>
              </a:lnSpc>
              <a:spcBef>
                <a:spcPct val="50000"/>
              </a:spcBef>
              <a:buClr>
                <a:schemeClr val="tx1"/>
              </a:buClr>
              <a:defRPr/>
            </a:pPr>
            <a:r>
              <a:rPr lang="bg-BG" b="1" dirty="0">
                <a:solidFill>
                  <a:schemeClr val="bg1"/>
                </a:solidFill>
                <a:latin typeface="+mn-lt"/>
                <a:ea typeface="+mn-ea"/>
                <a:cs typeface="+mn-cs"/>
              </a:rPr>
              <a:t>Обекта</a:t>
            </a:r>
            <a:r>
              <a:rPr lang="en-US" dirty="0">
                <a:solidFill>
                  <a:schemeClr val="tx2">
                    <a:lumMod val="75000"/>
                  </a:schemeClr>
                </a:solidFill>
                <a:latin typeface="+mn-lt"/>
                <a:ea typeface="+mn-ea"/>
                <a:cs typeface="+mn-cs"/>
              </a:rPr>
              <a:t> </a:t>
            </a:r>
            <a:r>
              <a:rPr lang="bg-BG" dirty="0">
                <a:latin typeface="+mn-lt"/>
                <a:ea typeface="+mn-ea"/>
                <a:cs typeface="+mn-cs"/>
              </a:rPr>
              <a:t>е основата на йерархията на класовете в </a:t>
            </a:r>
            <a:r>
              <a:rPr lang="en-US" dirty="0">
                <a:latin typeface="+mn-lt"/>
                <a:ea typeface="+mn-ea"/>
                <a:cs typeface="+mn-cs"/>
              </a:rPr>
              <a:t>Java</a:t>
            </a:r>
            <a:endParaRPr lang="bg-BG" dirty="0">
              <a:latin typeface="+mn-lt"/>
              <a:ea typeface="+mn-ea"/>
              <a:cs typeface="+mn-cs"/>
            </a:endParaRPr>
          </a:p>
        </p:txBody>
      </p:sp>
      <p:sp>
        <p:nvSpPr>
          <p:cNvPr id="796674" name="Rectangle 2"/>
          <p:cNvSpPr>
            <a:spLocks noGrp="1" noChangeArrowheads="1"/>
          </p:cNvSpPr>
          <p:nvPr>
            <p:ph type="title"/>
          </p:nvPr>
        </p:nvSpPr>
        <p:spPr>
          <a:prstGeom prst="rect">
            <a:avLst/>
          </a:prstGeom>
        </p:spPr>
        <p:txBody>
          <a:bodyPr anchor="ctr" anchorCtr="0">
            <a:normAutofit fontScale="90000"/>
          </a:bodyPr>
          <a:lstStyle/>
          <a:p>
            <a:pPr>
              <a:lnSpc>
                <a:spcPts val="4000"/>
              </a:lnSpc>
              <a:defRPr/>
            </a:pPr>
            <a:r>
              <a:rPr lang="bg-BG" sz="4000" dirty="0"/>
              <a:t>Йерархия на класовете на </a:t>
            </a:r>
            <a:r>
              <a:rPr lang="en-US" sz="4000" dirty="0"/>
              <a:t>Java </a:t>
            </a:r>
            <a:r>
              <a:rPr lang="bg-BG" sz="4000" dirty="0"/>
              <a:t>платформата</a:t>
            </a:r>
          </a:p>
        </p:txBody>
      </p:sp>
      <p:pic>
        <p:nvPicPr>
          <p:cNvPr id="2052" name="Picture 4" descr="All Classes in the Java Platform are Descendants of Ob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2261901"/>
            <a:ext cx="7222273" cy="3748268"/>
          </a:xfrm>
          <a:prstGeom prst="roundRect">
            <a:avLst>
              <a:gd name="adj" fmla="val 4349"/>
            </a:avLst>
          </a:prstGeom>
          <a:noFill/>
          <a:ln>
            <a:solidFill>
              <a:schemeClr val="tx1">
                <a:lumMod val="85000"/>
              </a:schemeClr>
            </a:solidFill>
          </a:ln>
          <a:extLst>
            <a:ext uri="{909E8E84-426E-40DD-AFC4-6F175D3DCCD1}">
              <a14:hiddenFill xmlns:a14="http://schemas.microsoft.com/office/drawing/2010/main">
                <a:solidFill>
                  <a:srgbClr val="FFFFFF"/>
                </a:solidFill>
              </a14:hiddenFill>
            </a:ext>
          </a:extLst>
        </p:spPr>
      </p:pic>
      <p:sp>
        <p:nvSpPr>
          <p:cNvPr id="6" name="Slide Number">
            <a:extLst>
              <a:ext uri="{FF2B5EF4-FFF2-40B4-BE49-F238E27FC236}">
                <a16:creationId xmlns:a16="http://schemas.microsoft.com/office/drawing/2014/main" id="{6B50B344-547F-4C25-B308-13E490146355}"/>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59</a:t>
            </a:fld>
            <a:endParaRPr lang="en-US" noProof="0" dirty="0"/>
          </a:p>
        </p:txBody>
      </p:sp>
    </p:spTree>
    <p:extLst>
      <p:ext uri="{BB962C8B-B14F-4D97-AF65-F5344CB8AC3E}">
        <p14:creationId xmlns:p14="http://schemas.microsoft.com/office/powerpoint/2010/main" val="29633125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90402" y="1196125"/>
            <a:ext cx="11818096" cy="5201066"/>
          </a:xfrm>
        </p:spPr>
        <p:txBody>
          <a:bodyPr/>
          <a:lstStyle/>
          <a:p>
            <a:r>
              <a:rPr lang="bg-BG" b="1" dirty="0">
                <a:solidFill>
                  <a:schemeClr val="bg1"/>
                </a:solidFill>
              </a:rPr>
              <a:t>Един метод</a:t>
            </a:r>
            <a:r>
              <a:rPr lang="en-GB" dirty="0"/>
              <a:t> </a:t>
            </a:r>
            <a:r>
              <a:rPr lang="bg-BG" dirty="0"/>
              <a:t>трябва д</a:t>
            </a:r>
            <a:r>
              <a:rPr lang="en-GB" dirty="0"/>
              <a:t>a</a:t>
            </a:r>
            <a:r>
              <a:rPr lang="bg-BG" dirty="0"/>
              <a:t> съдържа</a:t>
            </a:r>
            <a:r>
              <a:rPr lang="en-GB" dirty="0"/>
              <a:t> </a:t>
            </a:r>
            <a:r>
              <a:rPr lang="bg-BG" b="1" dirty="0">
                <a:solidFill>
                  <a:schemeClr val="bg1"/>
                </a:solidFill>
              </a:rPr>
              <a:t>една задача</a:t>
            </a:r>
            <a:endParaRPr lang="en-GB" b="1" dirty="0">
              <a:solidFill>
                <a:schemeClr val="bg1"/>
              </a:solidFill>
            </a:endParaRPr>
          </a:p>
        </p:txBody>
      </p:sp>
      <p:sp>
        <p:nvSpPr>
          <p:cNvPr id="10" name="Text Placeholder 5">
            <a:extLst>
              <a:ext uri="{FF2B5EF4-FFF2-40B4-BE49-F238E27FC236}">
                <a16:creationId xmlns:a16="http://schemas.microsoft.com/office/drawing/2014/main" id="{C728152A-94B5-475B-BA95-25AF0353651C}"/>
              </a:ext>
            </a:extLst>
          </p:cNvPr>
          <p:cNvSpPr txBox="1">
            <a:spLocks/>
          </p:cNvSpPr>
          <p:nvPr/>
        </p:nvSpPr>
        <p:spPr>
          <a:xfrm>
            <a:off x="6070730" y="4439716"/>
            <a:ext cx="4952221"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0">
              <a:lnSpc>
                <a:spcPct val="100000"/>
              </a:lnSpc>
              <a:spcBef>
                <a:spcPts val="600"/>
              </a:spcBef>
              <a:spcAft>
                <a:spcPts val="600"/>
              </a:spcAft>
              <a:buFont typeface="Wingdings" panose="05000000000000000000" pitchFamily="2" charset="2"/>
              <a:buNone/>
              <a:defRPr sz="2000" b="1">
                <a:effectLst/>
                <a:latin typeface="Consolas" pitchFamily="49" charset="0"/>
                <a:cs typeface="Consolas" pitchFamily="49" charset="0"/>
              </a:defRPr>
            </a:lvl1pPr>
            <a:lvl2pPr marL="989981" indent="-380762" defTabSz="1218438" latinLnBrk="0">
              <a:lnSpc>
                <a:spcPct val="105000"/>
              </a:lnSpc>
              <a:spcBef>
                <a:spcPts val="600"/>
              </a:spcBef>
              <a:spcAft>
                <a:spcPts val="600"/>
              </a:spcAft>
              <a:buFont typeface="Wingdings" panose="05000000000000000000" pitchFamily="2" charset="2"/>
              <a:buChar char="§"/>
              <a:defRPr sz="3198"/>
            </a:lvl2pPr>
            <a:lvl3pPr marL="1523048" indent="-304610" defTabSz="1218438" latinLnBrk="0">
              <a:lnSpc>
                <a:spcPct val="105000"/>
              </a:lnSpc>
              <a:spcBef>
                <a:spcPts val="600"/>
              </a:spcBef>
              <a:spcAft>
                <a:spcPts val="600"/>
              </a:spcAft>
              <a:buFont typeface="Wingdings" panose="05000000000000000000" pitchFamily="2" charset="2"/>
              <a:buChar char="§"/>
              <a:defRPr sz="2998"/>
            </a:lvl3pPr>
            <a:lvl4pPr marL="2132267" indent="-304610" defTabSz="1218438" latinLnBrk="0">
              <a:lnSpc>
                <a:spcPct val="105000"/>
              </a:lnSpc>
              <a:spcBef>
                <a:spcPts val="600"/>
              </a:spcBef>
              <a:spcAft>
                <a:spcPts val="600"/>
              </a:spcAft>
              <a:buFont typeface="Wingdings" panose="05000000000000000000" pitchFamily="2" charset="2"/>
              <a:buChar char="§"/>
              <a:defRPr sz="2798"/>
            </a:lvl4pPr>
            <a:lvl5pPr marL="2741485" indent="-304610" defTabSz="1218438" latinLnBrk="0">
              <a:lnSpc>
                <a:spcPct val="105000"/>
              </a:lnSpc>
              <a:spcBef>
                <a:spcPts val="600"/>
              </a:spcBef>
              <a:spcAft>
                <a:spcPts val="600"/>
              </a:spcAft>
              <a:buFont typeface="Wingdings" panose="05000000000000000000" pitchFamily="2" charset="2"/>
              <a:buChar char="§"/>
              <a:defRPr sz="2598"/>
            </a:lvl5pPr>
            <a:lvl6pPr marL="3350704" indent="-304610" defTabSz="1218438" latinLnBrk="0">
              <a:spcBef>
                <a:spcPct val="20000"/>
              </a:spcBef>
              <a:buFont typeface="Arial" pitchFamily="34" charset="0"/>
              <a:buChar char="•"/>
              <a:defRPr sz="2665"/>
            </a:lvl6pPr>
            <a:lvl7pPr marL="3959924" indent="-304610" defTabSz="1218438" latinLnBrk="0">
              <a:spcBef>
                <a:spcPct val="20000"/>
              </a:spcBef>
              <a:buFont typeface="Arial" pitchFamily="34" charset="0"/>
              <a:buChar char="•"/>
              <a:defRPr sz="2665"/>
            </a:lvl7pPr>
            <a:lvl8pPr marL="4569143" indent="-304610" defTabSz="1218438" latinLnBrk="0">
              <a:spcBef>
                <a:spcPct val="20000"/>
              </a:spcBef>
              <a:buFont typeface="Arial" pitchFamily="34" charset="0"/>
              <a:buChar char="•"/>
              <a:defRPr sz="2665"/>
            </a:lvl8pPr>
            <a:lvl9pPr marL="5178362" indent="-304610" defTabSz="1218438" latinLnBrk="0">
              <a:spcBef>
                <a:spcPct val="20000"/>
              </a:spcBef>
              <a:buFont typeface="Arial" pitchFamily="34" charset="0"/>
              <a:buChar char="•"/>
              <a:defRPr sz="2665"/>
            </a:lvl9pPr>
          </a:lstStyle>
          <a:p>
            <a:pPr>
              <a:spcBef>
                <a:spcPts val="0"/>
              </a:spcBef>
              <a:spcAft>
                <a:spcPts val="0"/>
              </a:spcAft>
            </a:pPr>
            <a:r>
              <a:rPr lang="en-US" sz="2400" dirty="0"/>
              <a:t>void </a:t>
            </a:r>
            <a:r>
              <a:rPr lang="en-US" sz="2400" dirty="0">
                <a:solidFill>
                  <a:schemeClr val="bg1"/>
                </a:solidFill>
              </a:rPr>
              <a:t>withdraw</a:t>
            </a:r>
            <a:r>
              <a:rPr lang="en-US" sz="2400" dirty="0"/>
              <a:t> ( … )</a:t>
            </a:r>
          </a:p>
          <a:p>
            <a:pPr>
              <a:spcBef>
                <a:spcPts val="0"/>
              </a:spcBef>
              <a:spcAft>
                <a:spcPts val="0"/>
              </a:spcAft>
            </a:pPr>
            <a:r>
              <a:rPr lang="en-US" sz="2400" dirty="0"/>
              <a:t>void </a:t>
            </a:r>
            <a:r>
              <a:rPr lang="en-US" sz="2400" dirty="0">
                <a:solidFill>
                  <a:schemeClr val="bg1"/>
                </a:solidFill>
              </a:rPr>
              <a:t>deposit</a:t>
            </a:r>
            <a:r>
              <a:rPr lang="en-US" sz="2400" dirty="0"/>
              <a:t> ( … )</a:t>
            </a:r>
          </a:p>
          <a:p>
            <a:pPr>
              <a:spcBef>
                <a:spcPts val="0"/>
              </a:spcBef>
              <a:spcAft>
                <a:spcPts val="0"/>
              </a:spcAft>
            </a:pPr>
            <a:r>
              <a:rPr lang="en-US" sz="2400" dirty="0" err="1"/>
              <a:t>BigDecimal</a:t>
            </a:r>
            <a:r>
              <a:rPr lang="en-US" sz="2400" dirty="0"/>
              <a:t> </a:t>
            </a:r>
            <a:r>
              <a:rPr lang="en-US" sz="2400" dirty="0" err="1">
                <a:solidFill>
                  <a:schemeClr val="bg1"/>
                </a:solidFill>
              </a:rPr>
              <a:t>getBalance</a:t>
            </a:r>
            <a:r>
              <a:rPr lang="en-US" sz="2400" dirty="0"/>
              <a:t> ( … )</a:t>
            </a:r>
          </a:p>
          <a:p>
            <a:pPr>
              <a:spcBef>
                <a:spcPts val="0"/>
              </a:spcBef>
              <a:spcAft>
                <a:spcPts val="0"/>
              </a:spcAft>
            </a:pPr>
            <a:r>
              <a:rPr lang="en-US" sz="2400" dirty="0"/>
              <a:t>string </a:t>
            </a:r>
            <a:r>
              <a:rPr lang="en-US" sz="2400" dirty="0" err="1">
                <a:solidFill>
                  <a:schemeClr val="bg1"/>
                </a:solidFill>
              </a:rPr>
              <a:t>toString</a:t>
            </a:r>
            <a:r>
              <a:rPr lang="en-US" sz="2400" dirty="0"/>
              <a:t> ( … )</a:t>
            </a:r>
          </a:p>
        </p:txBody>
      </p:sp>
      <p:sp>
        <p:nvSpPr>
          <p:cNvPr id="4" name="Title 3"/>
          <p:cNvSpPr>
            <a:spLocks noGrp="1"/>
          </p:cNvSpPr>
          <p:nvPr>
            <p:ph type="title"/>
          </p:nvPr>
        </p:nvSpPr>
        <p:spPr/>
        <p:txBody>
          <a:bodyPr/>
          <a:lstStyle/>
          <a:p>
            <a:r>
              <a:rPr lang="bg-BG" dirty="0"/>
              <a:t>Разделяне накода на методи</a:t>
            </a:r>
            <a:endParaRPr lang="en-US" dirty="0"/>
          </a:p>
        </p:txBody>
      </p:sp>
      <p:sp>
        <p:nvSpPr>
          <p:cNvPr id="8" name="Text Placeholder 5">
            <a:extLst>
              <a:ext uri="{FF2B5EF4-FFF2-40B4-BE49-F238E27FC236}">
                <a16:creationId xmlns:a16="http://schemas.microsoft.com/office/drawing/2014/main" id="{5AC825D2-9E1E-4F89-B19B-C5E1EABD398D}"/>
              </a:ext>
            </a:extLst>
          </p:cNvPr>
          <p:cNvSpPr txBox="1">
            <a:spLocks/>
          </p:cNvSpPr>
          <p:nvPr/>
        </p:nvSpPr>
        <p:spPr>
          <a:xfrm>
            <a:off x="562070" y="2482241"/>
            <a:ext cx="6763639" cy="1695437"/>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indent="0" defTabSz="1218438" latinLnBrk="0">
              <a:lnSpc>
                <a:spcPct val="100000"/>
              </a:lnSpc>
              <a:spcBef>
                <a:spcPts val="600"/>
              </a:spcBef>
              <a:spcAft>
                <a:spcPts val="600"/>
              </a:spcAft>
              <a:buFont typeface="Wingdings" panose="05000000000000000000" pitchFamily="2" charset="2"/>
              <a:buNone/>
              <a:defRPr sz="2000" b="1">
                <a:effectLst/>
                <a:latin typeface="Consolas" pitchFamily="49" charset="0"/>
                <a:cs typeface="Consolas" pitchFamily="49" charset="0"/>
              </a:defRPr>
            </a:lvl1pPr>
            <a:lvl2pPr marL="989981" indent="-380762" defTabSz="1218438" latinLnBrk="0">
              <a:lnSpc>
                <a:spcPct val="105000"/>
              </a:lnSpc>
              <a:spcBef>
                <a:spcPts val="600"/>
              </a:spcBef>
              <a:spcAft>
                <a:spcPts val="600"/>
              </a:spcAft>
              <a:buFont typeface="Wingdings" panose="05000000000000000000" pitchFamily="2" charset="2"/>
              <a:buChar char="§"/>
              <a:defRPr sz="3198"/>
            </a:lvl2pPr>
            <a:lvl3pPr marL="1523048" indent="-304610" defTabSz="1218438" latinLnBrk="0">
              <a:lnSpc>
                <a:spcPct val="105000"/>
              </a:lnSpc>
              <a:spcBef>
                <a:spcPts val="600"/>
              </a:spcBef>
              <a:spcAft>
                <a:spcPts val="600"/>
              </a:spcAft>
              <a:buFont typeface="Wingdings" panose="05000000000000000000" pitchFamily="2" charset="2"/>
              <a:buChar char="§"/>
              <a:defRPr sz="2998"/>
            </a:lvl3pPr>
            <a:lvl4pPr marL="2132267" indent="-304610" defTabSz="1218438" latinLnBrk="0">
              <a:lnSpc>
                <a:spcPct val="105000"/>
              </a:lnSpc>
              <a:spcBef>
                <a:spcPts val="600"/>
              </a:spcBef>
              <a:spcAft>
                <a:spcPts val="600"/>
              </a:spcAft>
              <a:buFont typeface="Wingdings" panose="05000000000000000000" pitchFamily="2" charset="2"/>
              <a:buChar char="§"/>
              <a:defRPr sz="2798"/>
            </a:lvl4pPr>
            <a:lvl5pPr marL="2741485" indent="-304610" defTabSz="1218438" latinLnBrk="0">
              <a:lnSpc>
                <a:spcPct val="105000"/>
              </a:lnSpc>
              <a:spcBef>
                <a:spcPts val="600"/>
              </a:spcBef>
              <a:spcAft>
                <a:spcPts val="600"/>
              </a:spcAft>
              <a:buFont typeface="Wingdings" panose="05000000000000000000" pitchFamily="2" charset="2"/>
              <a:buChar char="§"/>
              <a:defRPr sz="2598"/>
            </a:lvl5pPr>
            <a:lvl6pPr marL="3350704" indent="-304610" defTabSz="1218438" latinLnBrk="0">
              <a:spcBef>
                <a:spcPct val="20000"/>
              </a:spcBef>
              <a:buFont typeface="Arial" pitchFamily="34" charset="0"/>
              <a:buChar char="•"/>
              <a:defRPr sz="2665"/>
            </a:lvl6pPr>
            <a:lvl7pPr marL="3959924" indent="-304610" defTabSz="1218438" latinLnBrk="0">
              <a:spcBef>
                <a:spcPct val="20000"/>
              </a:spcBef>
              <a:buFont typeface="Arial" pitchFamily="34" charset="0"/>
              <a:buChar char="•"/>
              <a:defRPr sz="2665"/>
            </a:lvl7pPr>
            <a:lvl8pPr marL="4569143" indent="-304610" defTabSz="1218438" latinLnBrk="0">
              <a:spcBef>
                <a:spcPct val="20000"/>
              </a:spcBef>
              <a:buFont typeface="Arial" pitchFamily="34" charset="0"/>
              <a:buChar char="•"/>
              <a:defRPr sz="2665"/>
            </a:lvl8pPr>
            <a:lvl9pPr marL="5178362" indent="-304610" defTabSz="1218438" latinLnBrk="0">
              <a:spcBef>
                <a:spcPct val="20000"/>
              </a:spcBef>
              <a:buFont typeface="Arial" pitchFamily="34" charset="0"/>
              <a:buChar char="•"/>
              <a:defRPr sz="2665"/>
            </a:lvl9pPr>
          </a:lstStyle>
          <a:p>
            <a:pPr>
              <a:spcBef>
                <a:spcPts val="0"/>
              </a:spcBef>
              <a:spcAft>
                <a:spcPts val="0"/>
              </a:spcAft>
            </a:pPr>
            <a:r>
              <a:rPr lang="en-US" sz="2400" dirty="0"/>
              <a:t>void </a:t>
            </a:r>
            <a:r>
              <a:rPr lang="en-US" sz="2400" dirty="0" err="1">
                <a:solidFill>
                  <a:schemeClr val="bg1"/>
                </a:solidFill>
              </a:rPr>
              <a:t>doMagic</a:t>
            </a:r>
            <a:r>
              <a:rPr lang="en-US" sz="2400" dirty="0"/>
              <a:t> ( … )</a:t>
            </a:r>
          </a:p>
          <a:p>
            <a:pPr>
              <a:spcBef>
                <a:spcPts val="0"/>
              </a:spcBef>
              <a:spcAft>
                <a:spcPts val="0"/>
              </a:spcAft>
            </a:pPr>
            <a:r>
              <a:rPr lang="en-US" sz="2400" dirty="0"/>
              <a:t>void </a:t>
            </a:r>
            <a:r>
              <a:rPr lang="en-US" sz="2400" dirty="0" err="1">
                <a:solidFill>
                  <a:schemeClr val="bg1"/>
                </a:solidFill>
              </a:rPr>
              <a:t>depositOrWithdraw</a:t>
            </a:r>
            <a:r>
              <a:rPr lang="en-US" sz="2400" dirty="0"/>
              <a:t> ( … )</a:t>
            </a:r>
          </a:p>
          <a:p>
            <a:pPr>
              <a:spcBef>
                <a:spcPts val="0"/>
              </a:spcBef>
              <a:spcAft>
                <a:spcPts val="0"/>
              </a:spcAft>
            </a:pPr>
            <a:r>
              <a:rPr lang="en-US" sz="2400" dirty="0" err="1"/>
              <a:t>BigDecimal</a:t>
            </a:r>
            <a:r>
              <a:rPr lang="en-US" sz="2400" dirty="0"/>
              <a:t> </a:t>
            </a:r>
            <a:r>
              <a:rPr lang="en-US" sz="2400" dirty="0" err="1">
                <a:solidFill>
                  <a:schemeClr val="bg1"/>
                </a:solidFill>
              </a:rPr>
              <a:t>depositAndGetBalance</a:t>
            </a:r>
            <a:r>
              <a:rPr lang="en-US" sz="2400" dirty="0"/>
              <a:t> ( … )</a:t>
            </a:r>
          </a:p>
          <a:p>
            <a:pPr>
              <a:spcBef>
                <a:spcPts val="0"/>
              </a:spcBef>
              <a:spcAft>
                <a:spcPts val="0"/>
              </a:spcAft>
            </a:pPr>
            <a:r>
              <a:rPr lang="en-US" sz="2400" dirty="0"/>
              <a:t>String </a:t>
            </a:r>
            <a:r>
              <a:rPr lang="en-US" sz="2400" dirty="0" err="1">
                <a:solidFill>
                  <a:schemeClr val="bg1"/>
                </a:solidFill>
              </a:rPr>
              <a:t>parseDataAndReturnResult</a:t>
            </a:r>
            <a:r>
              <a:rPr lang="en-US" sz="2400" dirty="0"/>
              <a:t> ( … )</a:t>
            </a:r>
          </a:p>
        </p:txBody>
      </p:sp>
      <p:sp>
        <p:nvSpPr>
          <p:cNvPr id="6" name="Arrow: Bent-Up 5">
            <a:extLst>
              <a:ext uri="{FF2B5EF4-FFF2-40B4-BE49-F238E27FC236}">
                <a16:creationId xmlns:a16="http://schemas.microsoft.com/office/drawing/2014/main" id="{0CD9AB1A-07F0-4D0B-869C-3AEBFDF57AFA}"/>
              </a:ext>
            </a:extLst>
          </p:cNvPr>
          <p:cNvSpPr/>
          <p:nvPr/>
        </p:nvSpPr>
        <p:spPr bwMode="auto">
          <a:xfrm rot="5400000">
            <a:off x="5127171" y="4348411"/>
            <a:ext cx="737118" cy="821094"/>
          </a:xfrm>
          <a:prstGeom prst="ben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pic>
        <p:nvPicPr>
          <p:cNvPr id="12" name="Picture 11" descr="A picture containing drawing&#10;&#10;Description automatically generated">
            <a:extLst>
              <a:ext uri="{FF2B5EF4-FFF2-40B4-BE49-F238E27FC236}">
                <a16:creationId xmlns:a16="http://schemas.microsoft.com/office/drawing/2014/main" id="{C5870491-4D2E-4ACE-B97B-1EB7FBC3A0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512767" y="2114857"/>
            <a:ext cx="1035320" cy="1035320"/>
          </a:xfrm>
          <a:prstGeom prst="rect">
            <a:avLst/>
          </a:prstGeom>
        </p:spPr>
      </p:pic>
      <p:pic>
        <p:nvPicPr>
          <p:cNvPr id="14" name="Picture 13" descr="A picture containing drawing&#10;&#10;Description automatically generated">
            <a:extLst>
              <a:ext uri="{FF2B5EF4-FFF2-40B4-BE49-F238E27FC236}">
                <a16:creationId xmlns:a16="http://schemas.microsoft.com/office/drawing/2014/main" id="{4E8E6103-B408-4DCD-8E91-80E8323AE35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130010" y="4157361"/>
            <a:ext cx="1057394" cy="1057394"/>
          </a:xfrm>
          <a:prstGeom prst="rect">
            <a:avLst/>
          </a:prstGeom>
        </p:spPr>
      </p:pic>
      <p:sp>
        <p:nvSpPr>
          <p:cNvPr id="11" name="Slide Number">
            <a:extLst>
              <a:ext uri="{FF2B5EF4-FFF2-40B4-BE49-F238E27FC236}">
                <a16:creationId xmlns:a16="http://schemas.microsoft.com/office/drawing/2014/main" id="{C5571F76-4231-44A2-AA98-A18DF5539C4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a:t>
            </a:fld>
            <a:endParaRPr lang="en-US" noProof="0" dirty="0"/>
          </a:p>
        </p:txBody>
      </p:sp>
    </p:spTree>
    <p:extLst>
      <p:ext uri="{BB962C8B-B14F-4D97-AF65-F5344CB8AC3E}">
        <p14:creationId xmlns:p14="http://schemas.microsoft.com/office/powerpoint/2010/main" val="40109289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en-US" noProof="1"/>
              <a:t>Java </a:t>
            </a:r>
            <a:r>
              <a:rPr lang="bg-BG" noProof="1"/>
              <a:t>подържа наследяването чрез ключовата дума </a:t>
            </a:r>
            <a:r>
              <a:rPr lang="en-US" b="1" noProof="1">
                <a:solidFill>
                  <a:schemeClr val="bg1"/>
                </a:solidFill>
              </a:rPr>
              <a:t>extends</a:t>
            </a:r>
            <a:r>
              <a:rPr lang="en-US" noProof="1"/>
              <a:t> </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a:t>Наследяване в </a:t>
            </a:r>
            <a:r>
              <a:rPr lang="en-US" sz="4000" dirty="0"/>
              <a:t>Java</a:t>
            </a:r>
            <a:endParaRPr lang="bg-BG" sz="4000" dirty="0"/>
          </a:p>
        </p:txBody>
      </p:sp>
      <p:sp>
        <p:nvSpPr>
          <p:cNvPr id="7" name="Text Placeholder 5"/>
          <p:cNvSpPr txBox="1">
            <a:spLocks/>
          </p:cNvSpPr>
          <p:nvPr/>
        </p:nvSpPr>
        <p:spPr>
          <a:xfrm>
            <a:off x="747524" y="1964382"/>
            <a:ext cx="7329677" cy="1868955"/>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6304"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class Person { … }</a:t>
            </a:r>
          </a:p>
          <a:p>
            <a:endParaRPr lang="en-US" sz="2800" dirty="0">
              <a:solidFill>
                <a:schemeClr val="tx1"/>
              </a:solidFill>
              <a:effectLst/>
            </a:endParaRPr>
          </a:p>
          <a:p>
            <a:r>
              <a:rPr lang="en-US" sz="2800" dirty="0">
                <a:solidFill>
                  <a:schemeClr val="tx1"/>
                </a:solidFill>
                <a:effectLst/>
              </a:rPr>
              <a:t>class Student extends Person { … }</a:t>
            </a:r>
          </a:p>
          <a:p>
            <a:r>
              <a:rPr lang="en-US" sz="2800" dirty="0">
                <a:solidFill>
                  <a:schemeClr val="tx1"/>
                </a:solidFill>
                <a:effectLst/>
              </a:rPr>
              <a:t>class Employee extends Person { … }</a:t>
            </a:r>
          </a:p>
        </p:txBody>
      </p:sp>
      <p:sp>
        <p:nvSpPr>
          <p:cNvPr id="9" name="Rectangle: Rounded Corners 8"/>
          <p:cNvSpPr/>
          <p:nvPr/>
        </p:nvSpPr>
        <p:spPr>
          <a:xfrm>
            <a:off x="6629401" y="4223983"/>
            <a:ext cx="2682691" cy="592307"/>
          </a:xfrm>
          <a:prstGeom prst="roundRect">
            <a:avLst>
              <a:gd name="adj" fmla="val 5385"/>
            </a:avLst>
          </a:prstGeom>
          <a:solidFill>
            <a:srgbClr val="B5DBE5">
              <a:alpha val="14902"/>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b="1" dirty="0">
                <a:solidFill>
                  <a:schemeClr val="tx1"/>
                </a:solidFill>
              </a:rPr>
              <a:t>Person</a:t>
            </a:r>
            <a:endParaRPr lang="en-US" sz="3600" b="1" dirty="0">
              <a:solidFill>
                <a:schemeClr val="tx1"/>
              </a:solidFill>
            </a:endParaRPr>
          </a:p>
        </p:txBody>
      </p:sp>
      <p:sp>
        <p:nvSpPr>
          <p:cNvPr id="12" name="Rectangle: Rounded Corners 11"/>
          <p:cNvSpPr/>
          <p:nvPr/>
        </p:nvSpPr>
        <p:spPr>
          <a:xfrm>
            <a:off x="8077201" y="5732294"/>
            <a:ext cx="2682691" cy="592307"/>
          </a:xfrm>
          <a:prstGeom prst="roundRect">
            <a:avLst>
              <a:gd name="adj" fmla="val 5385"/>
            </a:avLst>
          </a:prstGeom>
          <a:solidFill>
            <a:srgbClr val="B5DBE5">
              <a:alpha val="14902"/>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b="1" dirty="0">
                <a:solidFill>
                  <a:schemeClr val="tx1"/>
                </a:solidFill>
              </a:rPr>
              <a:t>Employee</a:t>
            </a:r>
            <a:endParaRPr lang="en-US" sz="3600" b="1" dirty="0">
              <a:solidFill>
                <a:schemeClr val="tx1"/>
              </a:solidFill>
            </a:endParaRPr>
          </a:p>
        </p:txBody>
      </p:sp>
      <p:cxnSp>
        <p:nvCxnSpPr>
          <p:cNvPr id="13" name="Straight Arrow Connector 12"/>
          <p:cNvCxnSpPr>
            <a:cxnSpLocks/>
            <a:stCxn id="12" idx="0"/>
          </p:cNvCxnSpPr>
          <p:nvPr/>
        </p:nvCxnSpPr>
        <p:spPr>
          <a:xfrm flipH="1" flipV="1">
            <a:off x="7977673" y="4917233"/>
            <a:ext cx="1440874" cy="8150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AutoShape 6"/>
          <p:cNvSpPr>
            <a:spLocks noChangeArrowheads="1"/>
          </p:cNvSpPr>
          <p:nvPr/>
        </p:nvSpPr>
        <p:spPr bwMode="auto">
          <a:xfrm>
            <a:off x="2773453" y="4223983"/>
            <a:ext cx="3234461" cy="1058862"/>
          </a:xfrm>
          <a:prstGeom prst="wedgeRoundRectCallout">
            <a:avLst>
              <a:gd name="adj1" fmla="val 45703"/>
              <a:gd name="adj2" fmla="val 7555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Student </a:t>
            </a:r>
            <a:r>
              <a:rPr lang="en-US" sz="3200" b="1" dirty="0">
                <a:solidFill>
                  <a:schemeClr val="bg1"/>
                </a:solidFill>
              </a:rPr>
              <a:t>extends</a:t>
            </a:r>
            <a:r>
              <a:rPr lang="en-US" sz="3200" b="1" dirty="0">
                <a:solidFill>
                  <a:srgbClr val="FFFFFF"/>
                </a:solidFill>
              </a:rPr>
              <a:t> Person</a:t>
            </a:r>
            <a:endParaRPr lang="bg-BG" sz="3200" b="1" dirty="0">
              <a:solidFill>
                <a:schemeClr val="tx2">
                  <a:lumMod val="75000"/>
                </a:schemeClr>
              </a:solidFill>
            </a:endParaRPr>
          </a:p>
        </p:txBody>
      </p:sp>
      <p:sp>
        <p:nvSpPr>
          <p:cNvPr id="21" name="Rectangle: Rounded Corners 20"/>
          <p:cNvSpPr/>
          <p:nvPr/>
        </p:nvSpPr>
        <p:spPr>
          <a:xfrm>
            <a:off x="5105401" y="5732294"/>
            <a:ext cx="2682691" cy="592307"/>
          </a:xfrm>
          <a:prstGeom prst="roundRect">
            <a:avLst>
              <a:gd name="adj" fmla="val 5385"/>
            </a:avLst>
          </a:prstGeom>
          <a:solidFill>
            <a:srgbClr val="B5DBE5">
              <a:alpha val="14902"/>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b="1" dirty="0">
                <a:solidFill>
                  <a:schemeClr val="tx1"/>
                </a:solidFill>
              </a:rPr>
              <a:t>Student</a:t>
            </a:r>
            <a:endParaRPr lang="en-US" sz="3600" b="1" dirty="0">
              <a:solidFill>
                <a:schemeClr val="tx1"/>
              </a:solidFill>
            </a:endParaRPr>
          </a:p>
        </p:txBody>
      </p:sp>
      <p:cxnSp>
        <p:nvCxnSpPr>
          <p:cNvPr id="22" name="Straight Arrow Connector 21"/>
          <p:cNvCxnSpPr>
            <a:cxnSpLocks/>
            <a:stCxn id="21" idx="0"/>
          </p:cNvCxnSpPr>
          <p:nvPr/>
        </p:nvCxnSpPr>
        <p:spPr>
          <a:xfrm flipV="1">
            <a:off x="6446747" y="4917233"/>
            <a:ext cx="1428290" cy="8150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Slide Number">
            <a:extLst>
              <a:ext uri="{FF2B5EF4-FFF2-40B4-BE49-F238E27FC236}">
                <a16:creationId xmlns:a16="http://schemas.microsoft.com/office/drawing/2014/main" id="{EE1C2ACD-3DB3-4DB0-BA9A-562622D9075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60</a:t>
            </a:fld>
            <a:endParaRPr lang="en-US" noProof="0" dirty="0"/>
          </a:p>
        </p:txBody>
      </p:sp>
    </p:spTree>
    <p:extLst>
      <p:ext uri="{BB962C8B-B14F-4D97-AF65-F5344CB8AC3E}">
        <p14:creationId xmlns:p14="http://schemas.microsoft.com/office/powerpoint/2010/main" val="2754549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2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01" y="1066801"/>
            <a:ext cx="11804822" cy="5570355"/>
          </a:xfrm>
        </p:spPr>
        <p:txBody>
          <a:bodyPr/>
          <a:lstStyle/>
          <a:p>
            <a:pPr>
              <a:lnSpc>
                <a:spcPct val="110000"/>
              </a:lnSpc>
            </a:pPr>
            <a:r>
              <a:rPr lang="bg-BG" dirty="0"/>
              <a:t>Класът</a:t>
            </a:r>
            <a:r>
              <a:rPr lang="en-US" dirty="0">
                <a:solidFill>
                  <a:schemeClr val="tx2">
                    <a:lumMod val="75000"/>
                  </a:schemeClr>
                </a:solidFill>
              </a:rPr>
              <a:t> </a:t>
            </a:r>
            <a:r>
              <a:rPr lang="bg-BG" b="1" dirty="0">
                <a:solidFill>
                  <a:schemeClr val="bg1"/>
                </a:solidFill>
              </a:rPr>
              <a:t>взима всички членове </a:t>
            </a:r>
            <a:r>
              <a:rPr lang="en-US" b="1" dirty="0">
                <a:solidFill>
                  <a:schemeClr val="bg1"/>
                </a:solidFill>
              </a:rPr>
              <a:t> </a:t>
            </a:r>
            <a:r>
              <a:rPr lang="bg-BG" dirty="0"/>
              <a:t>от другия клас</a:t>
            </a:r>
            <a:endParaRPr lang="en-US" dirty="0"/>
          </a:p>
        </p:txBody>
      </p:sp>
      <p:sp>
        <p:nvSpPr>
          <p:cNvPr id="4" name="Title 3"/>
          <p:cNvSpPr>
            <a:spLocks noGrp="1"/>
          </p:cNvSpPr>
          <p:nvPr>
            <p:ph type="title"/>
          </p:nvPr>
        </p:nvSpPr>
        <p:spPr/>
        <p:txBody>
          <a:bodyPr>
            <a:normAutofit/>
          </a:bodyPr>
          <a:lstStyle/>
          <a:p>
            <a:r>
              <a:rPr lang="bg-BG" dirty="0"/>
              <a:t>Наследяване</a:t>
            </a:r>
            <a:r>
              <a:rPr lang="en-US" dirty="0"/>
              <a:t> </a:t>
            </a:r>
            <a:r>
              <a:rPr lang="bg-BG" dirty="0"/>
              <a:t>- Подклас</a:t>
            </a:r>
            <a:endParaRPr lang="en-US" dirty="0"/>
          </a:p>
        </p:txBody>
      </p:sp>
      <p:grpSp>
        <p:nvGrpSpPr>
          <p:cNvPr id="5" name="Group 4"/>
          <p:cNvGrpSpPr/>
          <p:nvPr/>
        </p:nvGrpSpPr>
        <p:grpSpPr>
          <a:xfrm>
            <a:off x="2133601" y="1790984"/>
            <a:ext cx="7570199" cy="4686017"/>
            <a:chOff x="4037012" y="1333783"/>
            <a:chExt cx="7570199" cy="4686017"/>
          </a:xfrm>
          <a:solidFill>
            <a:srgbClr val="B5DBE5">
              <a:alpha val="15000"/>
            </a:srgbClr>
          </a:solidFill>
        </p:grpSpPr>
        <p:sp>
          <p:nvSpPr>
            <p:cNvPr id="7" name="Rectangle: Rounded Corners 6"/>
            <p:cNvSpPr/>
            <p:nvPr/>
          </p:nvSpPr>
          <p:spPr>
            <a:xfrm>
              <a:off x="5366836" y="1333783"/>
              <a:ext cx="4815935" cy="2323817"/>
            </a:xfrm>
            <a:prstGeom prst="roundRect">
              <a:avLst>
                <a:gd name="adj" fmla="val 5385"/>
              </a:avLst>
            </a:prstGeom>
            <a:grp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4400" dirty="0">
                  <a:solidFill>
                    <a:schemeClr val="tx1"/>
                  </a:solidFill>
                </a:rPr>
                <a:t>Person</a:t>
              </a:r>
            </a:p>
          </p:txBody>
        </p:sp>
        <p:sp>
          <p:nvSpPr>
            <p:cNvPr id="8" name="Rectangle: Rounded Corners 7"/>
            <p:cNvSpPr/>
            <p:nvPr/>
          </p:nvSpPr>
          <p:spPr>
            <a:xfrm>
              <a:off x="4037012" y="4533617"/>
              <a:ext cx="3600000" cy="1486183"/>
            </a:xfrm>
            <a:prstGeom prst="roundRect">
              <a:avLst>
                <a:gd name="adj" fmla="val 5385"/>
              </a:avLst>
            </a:prstGeom>
            <a:grp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dirty="0">
                  <a:solidFill>
                    <a:schemeClr val="tx1"/>
                  </a:solidFill>
                </a:rPr>
                <a:t>Student</a:t>
              </a:r>
              <a:endParaRPr lang="en-US" sz="3600" dirty="0">
                <a:solidFill>
                  <a:schemeClr val="tx1"/>
                </a:solidFill>
              </a:endParaRPr>
            </a:p>
          </p:txBody>
        </p:sp>
        <p:sp>
          <p:nvSpPr>
            <p:cNvPr id="9" name="Rectangle: Rounded Corners 8"/>
            <p:cNvSpPr/>
            <p:nvPr/>
          </p:nvSpPr>
          <p:spPr>
            <a:xfrm>
              <a:off x="8007211" y="4533617"/>
              <a:ext cx="3600000" cy="1486183"/>
            </a:xfrm>
            <a:prstGeom prst="roundRect">
              <a:avLst>
                <a:gd name="adj" fmla="val 5385"/>
              </a:avLst>
            </a:prstGeom>
            <a:grp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dirty="0">
                  <a:solidFill>
                    <a:schemeClr val="tx1"/>
                  </a:solidFill>
                </a:rPr>
                <a:t>Employee</a:t>
              </a:r>
              <a:endParaRPr lang="en-US" sz="3600" dirty="0">
                <a:solidFill>
                  <a:schemeClr val="tx1"/>
                </a:solidFill>
              </a:endParaRPr>
            </a:p>
          </p:txBody>
        </p:sp>
        <p:sp>
          <p:nvSpPr>
            <p:cNvPr id="13" name="Rectangle: Rounded Corners 12"/>
            <p:cNvSpPr/>
            <p:nvPr/>
          </p:nvSpPr>
          <p:spPr>
            <a:xfrm>
              <a:off x="5651871" y="2171983"/>
              <a:ext cx="4302299" cy="557218"/>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dirty="0">
                  <a:solidFill>
                    <a:schemeClr val="tx1"/>
                  </a:solidFill>
                </a:rPr>
                <a:t>Mother</a:t>
              </a:r>
              <a:r>
                <a:rPr lang="en-GB" sz="3200" dirty="0">
                  <a:solidFill>
                    <a:schemeClr val="tx1"/>
                  </a:solidFill>
                  <a:effectLst>
                    <a:outerShdw blurRad="38100" dist="38100" dir="2700000" algn="tl">
                      <a:srgbClr val="000000">
                        <a:alpha val="43137"/>
                      </a:srgbClr>
                    </a:outerShdw>
                  </a:effectLst>
                </a:rPr>
                <a:t> </a:t>
              </a:r>
              <a:r>
                <a:rPr lang="en-GB" sz="3200" dirty="0">
                  <a:solidFill>
                    <a:schemeClr val="tx1"/>
                  </a:solidFill>
                </a:rPr>
                <a:t>:</a:t>
              </a:r>
              <a:r>
                <a:rPr lang="en-GB" sz="3200" dirty="0">
                  <a:solidFill>
                    <a:schemeClr val="tx1"/>
                  </a:solidFill>
                  <a:effectLst>
                    <a:outerShdw blurRad="38100" dist="38100" dir="2700000" algn="tl">
                      <a:srgbClr val="000000">
                        <a:alpha val="43137"/>
                      </a:srgbClr>
                    </a:outerShdw>
                  </a:effectLst>
                </a:rPr>
                <a:t> </a:t>
              </a:r>
              <a:r>
                <a:rPr lang="en-GB" sz="3200" dirty="0">
                  <a:solidFill>
                    <a:schemeClr val="tx1"/>
                  </a:solidFill>
                </a:rPr>
                <a:t>Person</a:t>
              </a:r>
              <a:endParaRPr lang="en-US" sz="3200" dirty="0">
                <a:solidFill>
                  <a:schemeClr val="tx1"/>
                </a:solidFill>
              </a:endParaRPr>
            </a:p>
          </p:txBody>
        </p:sp>
        <p:sp>
          <p:nvSpPr>
            <p:cNvPr id="14" name="Rectangle: Rounded Corners 13"/>
            <p:cNvSpPr/>
            <p:nvPr/>
          </p:nvSpPr>
          <p:spPr>
            <a:xfrm>
              <a:off x="5651871" y="2891726"/>
              <a:ext cx="4302299" cy="557218"/>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dirty="0">
                  <a:solidFill>
                    <a:schemeClr val="tx1"/>
                  </a:solidFill>
                </a:rPr>
                <a:t>Father</a:t>
              </a:r>
              <a:r>
                <a:rPr lang="en-GB" sz="3200" dirty="0">
                  <a:solidFill>
                    <a:schemeClr val="tx1"/>
                  </a:solidFill>
                  <a:effectLst>
                    <a:outerShdw blurRad="38100" dist="38100" dir="2700000" algn="tl">
                      <a:srgbClr val="000000">
                        <a:alpha val="43137"/>
                      </a:srgbClr>
                    </a:outerShdw>
                  </a:effectLst>
                </a:rPr>
                <a:t> </a:t>
              </a:r>
              <a:r>
                <a:rPr lang="en-GB" sz="3200" dirty="0">
                  <a:solidFill>
                    <a:schemeClr val="tx1"/>
                  </a:solidFill>
                </a:rPr>
                <a:t>:</a:t>
              </a:r>
              <a:r>
                <a:rPr lang="en-GB" sz="3200" dirty="0">
                  <a:solidFill>
                    <a:schemeClr val="tx1"/>
                  </a:solidFill>
                  <a:effectLst>
                    <a:outerShdw blurRad="38100" dist="38100" dir="2700000" algn="tl">
                      <a:srgbClr val="000000">
                        <a:alpha val="43137"/>
                      </a:srgbClr>
                    </a:outerShdw>
                  </a:effectLst>
                </a:rPr>
                <a:t> </a:t>
              </a:r>
              <a:r>
                <a:rPr lang="en-GB" sz="3200" dirty="0">
                  <a:solidFill>
                    <a:schemeClr val="tx1"/>
                  </a:solidFill>
                </a:rPr>
                <a:t>Person</a:t>
              </a:r>
              <a:endParaRPr lang="en-US" sz="3200" dirty="0">
                <a:solidFill>
                  <a:schemeClr val="tx1"/>
                </a:solidFill>
              </a:endParaRPr>
            </a:p>
          </p:txBody>
        </p:sp>
        <p:sp>
          <p:nvSpPr>
            <p:cNvPr id="15" name="Rectangle: Rounded Corners 14"/>
            <p:cNvSpPr/>
            <p:nvPr/>
          </p:nvSpPr>
          <p:spPr>
            <a:xfrm>
              <a:off x="4230513" y="5233982"/>
              <a:ext cx="3235499" cy="557218"/>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dirty="0">
                  <a:solidFill>
                    <a:schemeClr val="tx1"/>
                  </a:solidFill>
                </a:rPr>
                <a:t>School:</a:t>
              </a:r>
              <a:r>
                <a:rPr lang="en-GB" sz="3200" dirty="0">
                  <a:solidFill>
                    <a:schemeClr val="tx1"/>
                  </a:solidFill>
                  <a:effectLst>
                    <a:outerShdw blurRad="38100" dist="38100" dir="2700000" algn="tl">
                      <a:srgbClr val="000000">
                        <a:alpha val="43137"/>
                      </a:srgbClr>
                    </a:outerShdw>
                  </a:effectLst>
                </a:rPr>
                <a:t> </a:t>
              </a:r>
              <a:r>
                <a:rPr lang="en-GB" sz="3200" dirty="0">
                  <a:solidFill>
                    <a:schemeClr val="tx1"/>
                  </a:solidFill>
                </a:rPr>
                <a:t>School</a:t>
              </a:r>
              <a:endParaRPr lang="en-US" sz="3200" dirty="0">
                <a:solidFill>
                  <a:schemeClr val="tx1"/>
                </a:solidFill>
              </a:endParaRPr>
            </a:p>
          </p:txBody>
        </p:sp>
        <p:sp>
          <p:nvSpPr>
            <p:cNvPr id="16" name="Rectangle: Rounded Corners 15"/>
            <p:cNvSpPr/>
            <p:nvPr/>
          </p:nvSpPr>
          <p:spPr>
            <a:xfrm>
              <a:off x="8189461" y="5226135"/>
              <a:ext cx="3235499" cy="557218"/>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dirty="0">
                  <a:solidFill>
                    <a:schemeClr val="tx1"/>
                  </a:solidFill>
                </a:rPr>
                <a:t>Org: Organization</a:t>
              </a:r>
              <a:endParaRPr lang="en-US" sz="3200" dirty="0">
                <a:solidFill>
                  <a:schemeClr val="tx1"/>
                </a:solidFill>
              </a:endParaRPr>
            </a:p>
          </p:txBody>
        </p:sp>
      </p:grpSp>
      <p:cxnSp>
        <p:nvCxnSpPr>
          <p:cNvPr id="17" name="Straight Arrow Connector 16"/>
          <p:cNvCxnSpPr>
            <a:cxnSpLocks/>
            <a:stCxn id="8" idx="0"/>
          </p:cNvCxnSpPr>
          <p:nvPr/>
        </p:nvCxnSpPr>
        <p:spPr>
          <a:xfrm flipV="1">
            <a:off x="3933601" y="4217437"/>
            <a:ext cx="1800000" cy="7733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9" idx="0"/>
          </p:cNvCxnSpPr>
          <p:nvPr/>
        </p:nvCxnSpPr>
        <p:spPr>
          <a:xfrm flipH="1" flipV="1">
            <a:off x="5962261" y="4217437"/>
            <a:ext cx="1941539" cy="77338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AutoShape 6"/>
          <p:cNvSpPr>
            <a:spLocks noChangeArrowheads="1"/>
          </p:cNvSpPr>
          <p:nvPr/>
        </p:nvSpPr>
        <p:spPr bwMode="auto">
          <a:xfrm>
            <a:off x="8762999" y="1675922"/>
            <a:ext cx="3233823" cy="908863"/>
          </a:xfrm>
          <a:prstGeom prst="wedgeRoundRectCallout">
            <a:avLst>
              <a:gd name="adj1" fmla="val -59703"/>
              <a:gd name="adj2" fmla="val 10934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b="1" dirty="0">
                <a:solidFill>
                  <a:srgbClr val="FFFFFF"/>
                </a:solidFill>
              </a:rPr>
              <a:t>Преизползваме</a:t>
            </a:r>
            <a:r>
              <a:rPr lang="en-US" sz="3200" b="1" dirty="0">
                <a:solidFill>
                  <a:srgbClr val="FFFFFF"/>
                </a:solidFill>
              </a:rPr>
              <a:t> Person</a:t>
            </a:r>
            <a:endParaRPr lang="bg-BG" sz="3200" b="1" dirty="0">
              <a:solidFill>
                <a:schemeClr val="tx2">
                  <a:lumMod val="75000"/>
                </a:schemeClr>
              </a:solidFill>
            </a:endParaRPr>
          </a:p>
        </p:txBody>
      </p:sp>
      <p:sp>
        <p:nvSpPr>
          <p:cNvPr id="18" name="Slide Number">
            <a:extLst>
              <a:ext uri="{FF2B5EF4-FFF2-40B4-BE49-F238E27FC236}">
                <a16:creationId xmlns:a16="http://schemas.microsoft.com/office/drawing/2014/main" id="{E7F6BF9D-201B-436D-B228-CA53B3CB9B7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61</a:t>
            </a:fld>
            <a:endParaRPr lang="en-US" noProof="0" dirty="0"/>
          </a:p>
        </p:txBody>
      </p:sp>
    </p:spTree>
    <p:extLst>
      <p:ext uri="{BB962C8B-B14F-4D97-AF65-F5344CB8AC3E}">
        <p14:creationId xmlns:p14="http://schemas.microsoft.com/office/powerpoint/2010/main" val="30436900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type="body" sz="quarter" idx="10"/>
          </p:nvPr>
        </p:nvSpPr>
        <p:spPr>
          <a:prstGeom prst="rect">
            <a:avLst/>
          </a:prstGeom>
        </p:spPr>
        <p:txBody>
          <a:bodyPr>
            <a:normAutofit/>
          </a:bodyPr>
          <a:lstStyle/>
          <a:p>
            <a:r>
              <a:rPr lang="bg-BG" noProof="1"/>
              <a:t>Може да получите достъп до наследени членове</a:t>
            </a:r>
            <a:endParaRPr lang="en-US" noProof="1"/>
          </a:p>
        </p:txBody>
      </p:sp>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a:t>Използване на наследствените членове</a:t>
            </a:r>
          </a:p>
        </p:txBody>
      </p:sp>
      <p:sp>
        <p:nvSpPr>
          <p:cNvPr id="7" name="Text Placeholder 5"/>
          <p:cNvSpPr txBox="1">
            <a:spLocks/>
          </p:cNvSpPr>
          <p:nvPr/>
        </p:nvSpPr>
        <p:spPr>
          <a:xfrm>
            <a:off x="778144" y="1954924"/>
            <a:ext cx="9737457" cy="16227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Person { public void </a:t>
            </a:r>
            <a:r>
              <a:rPr lang="en-US" sz="3200" dirty="0">
                <a:solidFill>
                  <a:schemeClr val="bg1"/>
                </a:solidFill>
                <a:effectLst/>
              </a:rPr>
              <a:t>sleep() </a:t>
            </a:r>
            <a:r>
              <a:rPr lang="en-US" sz="3200" dirty="0">
                <a:solidFill>
                  <a:schemeClr val="tx1"/>
                </a:solidFill>
                <a:effectLst/>
              </a:rPr>
              <a:t>{ … } }</a:t>
            </a:r>
          </a:p>
          <a:p>
            <a:r>
              <a:rPr lang="en-US" sz="3200" dirty="0">
                <a:solidFill>
                  <a:schemeClr val="tx1"/>
                </a:solidFill>
                <a:effectLst/>
              </a:rPr>
              <a:t>class Student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Person { … }</a:t>
            </a:r>
          </a:p>
          <a:p>
            <a:r>
              <a:rPr lang="en-US" sz="3200" dirty="0">
                <a:solidFill>
                  <a:schemeClr val="tx1"/>
                </a:solidFill>
                <a:effectLst/>
              </a:rPr>
              <a:t>class Employee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Person { … }</a:t>
            </a:r>
          </a:p>
        </p:txBody>
      </p:sp>
      <p:sp>
        <p:nvSpPr>
          <p:cNvPr id="10" name="Text Placeholder 5"/>
          <p:cNvSpPr txBox="1">
            <a:spLocks/>
          </p:cNvSpPr>
          <p:nvPr/>
        </p:nvSpPr>
        <p:spPr>
          <a:xfrm>
            <a:off x="778144" y="3886200"/>
            <a:ext cx="9737457" cy="211517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Student student = new Student();</a:t>
            </a:r>
          </a:p>
          <a:p>
            <a:r>
              <a:rPr lang="en-US" sz="3200" dirty="0">
                <a:solidFill>
                  <a:schemeClr val="tx1"/>
                </a:solidFill>
                <a:effectLst/>
              </a:rPr>
              <a:t>student.</a:t>
            </a:r>
            <a:r>
              <a:rPr lang="en-US" sz="3200" dirty="0">
                <a:solidFill>
                  <a:schemeClr val="bg1"/>
                </a:solidFill>
                <a:effectLst/>
              </a:rPr>
              <a:t>sleep()</a:t>
            </a:r>
            <a:r>
              <a:rPr lang="en-US" sz="3200" dirty="0">
                <a:solidFill>
                  <a:schemeClr val="tx1"/>
                </a:solidFill>
                <a:effectLst/>
              </a:rPr>
              <a:t>;</a:t>
            </a:r>
            <a:endParaRPr lang="en-GB" sz="3200" dirty="0">
              <a:solidFill>
                <a:schemeClr val="tx1"/>
              </a:solidFill>
              <a:effectLst/>
            </a:endParaRPr>
          </a:p>
          <a:p>
            <a:r>
              <a:rPr lang="en-US" sz="3200" dirty="0">
                <a:solidFill>
                  <a:schemeClr val="tx1"/>
                </a:solidFill>
                <a:effectLst/>
              </a:rPr>
              <a:t>Employee employee = new Employee();</a:t>
            </a:r>
          </a:p>
          <a:p>
            <a:r>
              <a:rPr lang="en-GB" sz="3200" dirty="0">
                <a:solidFill>
                  <a:schemeClr val="tx1"/>
                </a:solidFill>
                <a:effectLst/>
              </a:rPr>
              <a:t>employee.</a:t>
            </a:r>
            <a:r>
              <a:rPr lang="en-GB" sz="3200" dirty="0">
                <a:solidFill>
                  <a:schemeClr val="bg1"/>
                </a:solidFill>
                <a:effectLst/>
              </a:rPr>
              <a:t>sleep()</a:t>
            </a:r>
            <a:r>
              <a:rPr lang="en-GB" sz="3200" dirty="0">
                <a:solidFill>
                  <a:schemeClr val="tx1"/>
                </a:solidFill>
                <a:effectLst/>
              </a:rPr>
              <a:t>;</a:t>
            </a:r>
            <a:endParaRPr lang="en-US" sz="3200" dirty="0">
              <a:solidFill>
                <a:schemeClr val="tx1"/>
              </a:solidFill>
              <a:effectLst/>
            </a:endParaRPr>
          </a:p>
        </p:txBody>
      </p:sp>
      <p:sp>
        <p:nvSpPr>
          <p:cNvPr id="9" name="Slide Number">
            <a:extLst>
              <a:ext uri="{FF2B5EF4-FFF2-40B4-BE49-F238E27FC236}">
                <a16:creationId xmlns:a16="http://schemas.microsoft.com/office/drawing/2014/main" id="{FCEDC725-6012-48D5-A74C-43C01D2C8B8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62</a:t>
            </a:fld>
            <a:endParaRPr lang="en-US" noProof="0" dirty="0"/>
          </a:p>
        </p:txBody>
      </p:sp>
    </p:spTree>
    <p:extLst>
      <p:ext uri="{BB962C8B-B14F-4D97-AF65-F5344CB8AC3E}">
        <p14:creationId xmlns:p14="http://schemas.microsoft.com/office/powerpoint/2010/main" val="22999629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marL="361950" indent="-361950">
              <a:lnSpc>
                <a:spcPct val="110000"/>
              </a:lnSpc>
            </a:pPr>
            <a:r>
              <a:rPr lang="bg-BG" dirty="0"/>
              <a:t>Конструкторите</a:t>
            </a:r>
            <a:r>
              <a:rPr lang="en-US" dirty="0"/>
              <a:t> </a:t>
            </a:r>
            <a:r>
              <a:rPr lang="bg-BG" b="1" dirty="0">
                <a:solidFill>
                  <a:schemeClr val="bg1"/>
                </a:solidFill>
              </a:rPr>
              <a:t>не се наследяват</a:t>
            </a:r>
            <a:endParaRPr lang="en-US" b="1" dirty="0">
              <a:solidFill>
                <a:schemeClr val="bg1"/>
              </a:solidFill>
            </a:endParaRPr>
          </a:p>
          <a:p>
            <a:pPr marL="361950" indent="-361950">
              <a:lnSpc>
                <a:spcPct val="110000"/>
              </a:lnSpc>
            </a:pPr>
            <a:r>
              <a:rPr lang="bg-BG" dirty="0"/>
              <a:t>Конструкторите</a:t>
            </a:r>
            <a:r>
              <a:rPr lang="en-US" dirty="0"/>
              <a:t> </a:t>
            </a:r>
            <a:r>
              <a:rPr lang="bg-BG" b="1" dirty="0">
                <a:solidFill>
                  <a:schemeClr val="bg1"/>
                </a:solidFill>
              </a:rPr>
              <a:t>могат да се преизползват </a:t>
            </a:r>
            <a:r>
              <a:rPr lang="bg-BG" dirty="0"/>
              <a:t>от подкласовете</a:t>
            </a:r>
            <a:endParaRPr lang="en-US" dirty="0"/>
          </a:p>
        </p:txBody>
      </p:sp>
      <p:sp>
        <p:nvSpPr>
          <p:cNvPr id="2" name="Title 1"/>
          <p:cNvSpPr>
            <a:spLocks noGrp="1"/>
          </p:cNvSpPr>
          <p:nvPr>
            <p:ph type="title"/>
          </p:nvPr>
        </p:nvSpPr>
        <p:spPr>
          <a:prstGeom prst="rect">
            <a:avLst/>
          </a:prstGeom>
        </p:spPr>
        <p:txBody>
          <a:bodyPr anchor="ctr" anchorCtr="0">
            <a:normAutofit/>
          </a:bodyPr>
          <a:lstStyle/>
          <a:p>
            <a:pPr>
              <a:lnSpc>
                <a:spcPts val="4000"/>
              </a:lnSpc>
              <a:defRPr/>
            </a:pPr>
            <a:r>
              <a:rPr lang="bg-BG" sz="4000" dirty="0"/>
              <a:t>Преизползване на конструктори</a:t>
            </a:r>
          </a:p>
        </p:txBody>
      </p:sp>
      <p:sp>
        <p:nvSpPr>
          <p:cNvPr id="6" name="Text Placeholder 5"/>
          <p:cNvSpPr txBox="1">
            <a:spLocks/>
          </p:cNvSpPr>
          <p:nvPr/>
        </p:nvSpPr>
        <p:spPr>
          <a:xfrm>
            <a:off x="685800" y="2743200"/>
            <a:ext cx="10693778" cy="359250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Student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Person {</a:t>
            </a:r>
          </a:p>
          <a:p>
            <a:r>
              <a:rPr lang="en-US" sz="3200" dirty="0">
                <a:solidFill>
                  <a:schemeClr val="accent1">
                    <a:lumMod val="20000"/>
                    <a:lumOff val="80000"/>
                  </a:schemeClr>
                </a:solidFill>
              </a:rPr>
              <a:t>  </a:t>
            </a:r>
            <a:r>
              <a:rPr lang="en-US" sz="3200" dirty="0">
                <a:solidFill>
                  <a:schemeClr val="tx1"/>
                </a:solidFill>
                <a:effectLst/>
              </a:rPr>
              <a:t>private School school;</a:t>
            </a:r>
          </a:p>
          <a:p>
            <a:r>
              <a:rPr lang="en-US" sz="3200" dirty="0">
                <a:solidFill>
                  <a:schemeClr val="accent1">
                    <a:lumMod val="20000"/>
                    <a:lumOff val="80000"/>
                  </a:schemeClr>
                </a:solidFill>
              </a:rPr>
              <a:t>  </a:t>
            </a:r>
            <a:r>
              <a:rPr lang="en-US" sz="3200" dirty="0">
                <a:solidFill>
                  <a:schemeClr val="tx1"/>
                </a:solidFill>
                <a:effectLst/>
              </a:rPr>
              <a:t>public Student(String name, School school) {</a:t>
            </a:r>
          </a:p>
          <a:p>
            <a:r>
              <a:rPr lang="en-US" sz="3200" dirty="0">
                <a:solidFill>
                  <a:schemeClr val="accent1">
                    <a:lumMod val="20000"/>
                    <a:lumOff val="80000"/>
                  </a:schemeClr>
                </a:solidFill>
              </a:rPr>
              <a:t>    </a:t>
            </a:r>
            <a:r>
              <a:rPr lang="en-US" sz="3200" dirty="0">
                <a:solidFill>
                  <a:schemeClr val="bg1"/>
                </a:solidFill>
                <a:effectLst/>
              </a:rPr>
              <a:t>super(</a:t>
            </a:r>
            <a:r>
              <a:rPr lang="en-US" sz="3200" dirty="0">
                <a:solidFill>
                  <a:schemeClr val="tx1"/>
                </a:solidFill>
                <a:effectLst/>
              </a:rPr>
              <a:t>name</a:t>
            </a:r>
            <a:r>
              <a:rPr lang="en-US" sz="3200" dirty="0">
                <a:solidFill>
                  <a:schemeClr val="bg1"/>
                </a:solidFill>
                <a:effectLst/>
              </a:rPr>
              <a:t>)</a:t>
            </a:r>
            <a:r>
              <a:rPr lang="en-US" sz="3200" dirty="0">
                <a:solidFill>
                  <a:schemeClr val="tx1"/>
                </a:solidFill>
                <a:effectLst/>
              </a:rPr>
              <a:t>;</a:t>
            </a:r>
          </a:p>
          <a:p>
            <a:r>
              <a:rPr lang="en-US" sz="3200" dirty="0">
                <a:solidFill>
                  <a:schemeClr val="accent1">
                    <a:lumMod val="20000"/>
                    <a:lumOff val="80000"/>
                  </a:schemeClr>
                </a:solidFill>
              </a:rPr>
              <a:t>    </a:t>
            </a:r>
            <a:r>
              <a:rPr lang="en-US" sz="3200" dirty="0">
                <a:solidFill>
                  <a:schemeClr val="tx1"/>
                </a:solidFill>
                <a:effectLst/>
              </a:rPr>
              <a:t>this.school = school;</a:t>
            </a:r>
          </a:p>
          <a:p>
            <a:r>
              <a:rPr lang="en-US" sz="3200" dirty="0">
                <a:solidFill>
                  <a:schemeClr val="tx1"/>
                </a:solidFill>
                <a:effectLst/>
              </a:rPr>
              <a:t>  }</a:t>
            </a:r>
          </a:p>
          <a:p>
            <a:r>
              <a:rPr lang="en-US" sz="3200" dirty="0">
                <a:solidFill>
                  <a:schemeClr val="tx1"/>
                </a:solidFill>
                <a:effectLst/>
              </a:rPr>
              <a:t>}</a:t>
            </a:r>
          </a:p>
        </p:txBody>
      </p:sp>
      <p:sp>
        <p:nvSpPr>
          <p:cNvPr id="7" name="AutoShape 6"/>
          <p:cNvSpPr>
            <a:spLocks noChangeArrowheads="1"/>
          </p:cNvSpPr>
          <p:nvPr/>
        </p:nvSpPr>
        <p:spPr bwMode="auto">
          <a:xfrm>
            <a:off x="6795272" y="4393538"/>
            <a:ext cx="4584305" cy="1645462"/>
          </a:xfrm>
          <a:prstGeom prst="wedgeRoundRectCallout">
            <a:avLst>
              <a:gd name="adj1" fmla="val -63330"/>
              <a:gd name="adj2" fmla="val -2751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b="1" dirty="0">
                <a:solidFill>
                  <a:schemeClr val="bg2"/>
                </a:solidFill>
              </a:rPr>
              <a:t>Извикването на конструктора трябва да бъде първо</a:t>
            </a:r>
          </a:p>
        </p:txBody>
      </p:sp>
      <p:sp>
        <p:nvSpPr>
          <p:cNvPr id="8" name="Slide Number">
            <a:extLst>
              <a:ext uri="{FF2B5EF4-FFF2-40B4-BE49-F238E27FC236}">
                <a16:creationId xmlns:a16="http://schemas.microsoft.com/office/drawing/2014/main" id="{6AADD12A-7124-4A1B-813E-BB4B8C6703C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63</a:t>
            </a:fld>
            <a:endParaRPr lang="en-US" noProof="0" dirty="0"/>
          </a:p>
        </p:txBody>
      </p:sp>
    </p:spTree>
    <p:extLst>
      <p:ext uri="{BB962C8B-B14F-4D97-AF65-F5344CB8AC3E}">
        <p14:creationId xmlns:p14="http://schemas.microsoft.com/office/powerpoint/2010/main" val="2714386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bg-BG" dirty="0"/>
              <a:t>Под класа</a:t>
            </a:r>
            <a:r>
              <a:rPr lang="en-GB" dirty="0"/>
              <a:t> </a:t>
            </a:r>
            <a:r>
              <a:rPr lang="bg-BG" b="1" dirty="0">
                <a:solidFill>
                  <a:schemeClr val="bg1"/>
                </a:solidFill>
              </a:rPr>
              <a:t>съдържа</a:t>
            </a:r>
            <a:r>
              <a:rPr lang="en-GB" dirty="0"/>
              <a:t> </a:t>
            </a:r>
            <a:r>
              <a:rPr lang="bg-BG" dirty="0"/>
              <a:t>инстанция от базовия си клас</a:t>
            </a:r>
            <a:endParaRPr lang="en-US" dirty="0"/>
          </a:p>
        </p:txBody>
      </p:sp>
      <p:sp>
        <p:nvSpPr>
          <p:cNvPr id="4" name="Title 3"/>
          <p:cNvSpPr>
            <a:spLocks noGrp="1"/>
          </p:cNvSpPr>
          <p:nvPr>
            <p:ph type="title"/>
          </p:nvPr>
        </p:nvSpPr>
        <p:spPr/>
        <p:txBody>
          <a:bodyPr/>
          <a:lstStyle/>
          <a:p>
            <a:r>
              <a:rPr lang="bg-BG" dirty="0"/>
              <a:t>Мислене за наследяване </a:t>
            </a:r>
            <a:r>
              <a:rPr lang="en-US" dirty="0"/>
              <a:t>– Extends</a:t>
            </a:r>
          </a:p>
        </p:txBody>
      </p:sp>
      <p:sp>
        <p:nvSpPr>
          <p:cNvPr id="10" name="Rectangle: Rounded Corners 9"/>
          <p:cNvSpPr/>
          <p:nvPr/>
        </p:nvSpPr>
        <p:spPr>
          <a:xfrm>
            <a:off x="1688952" y="2069970"/>
            <a:ext cx="9055248" cy="2425831"/>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GB" sz="2800" b="1" dirty="0">
                <a:solidFill>
                  <a:schemeClr val="tx1"/>
                </a:solidFill>
                <a:latin typeface="Consolas" panose="020B0609020204030204" pitchFamily="49" charset="0"/>
              </a:rPr>
              <a:t>Employee</a:t>
            </a:r>
            <a:br>
              <a:rPr lang="en-GB" sz="2800" b="1" dirty="0">
                <a:solidFill>
                  <a:schemeClr val="tx1"/>
                </a:solidFill>
                <a:latin typeface="Consolas" panose="020B0609020204030204" pitchFamily="49" charset="0"/>
              </a:rPr>
            </a:br>
            <a:r>
              <a:rPr lang="en-GB" sz="2800" b="1" dirty="0">
                <a:solidFill>
                  <a:schemeClr val="tx1"/>
                </a:solidFill>
                <a:latin typeface="Consolas" panose="020B0609020204030204" pitchFamily="49" charset="0"/>
              </a:rPr>
              <a:t>(Derived Class)</a:t>
            </a:r>
          </a:p>
          <a:p>
            <a:pPr algn="r"/>
            <a:endParaRPr lang="en-US" sz="2800" b="1" dirty="0">
              <a:solidFill>
                <a:schemeClr val="tx1"/>
              </a:solidFill>
              <a:latin typeface="Consolas" panose="020B0609020204030204" pitchFamily="49" charset="0"/>
            </a:endParaRPr>
          </a:p>
          <a:p>
            <a:pPr algn="r"/>
            <a:r>
              <a:rPr lang="en-GB" sz="2800" b="1" dirty="0">
                <a:solidFill>
                  <a:schemeClr val="tx1"/>
                </a:solidFill>
                <a:latin typeface="Consolas" panose="020B0609020204030204" pitchFamily="49" charset="0"/>
              </a:rPr>
              <a:t>+work():void</a:t>
            </a:r>
          </a:p>
        </p:txBody>
      </p:sp>
      <p:sp>
        <p:nvSpPr>
          <p:cNvPr id="13" name="Rectangle: Rounded Corners 12"/>
          <p:cNvSpPr/>
          <p:nvPr/>
        </p:nvSpPr>
        <p:spPr>
          <a:xfrm>
            <a:off x="1676400" y="2057401"/>
            <a:ext cx="5195506" cy="4138899"/>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GB" sz="2800" b="1" dirty="0">
              <a:effectLst>
                <a:outerShdw blurRad="38100" dist="38100" dir="2700000" algn="tl">
                  <a:srgbClr val="000000">
                    <a:alpha val="43137"/>
                  </a:srgbClr>
                </a:outerShdw>
              </a:effectLst>
              <a:latin typeface="Consolas" panose="020B0609020204030204" pitchFamily="49" charset="0"/>
            </a:endParaRPr>
          </a:p>
          <a:p>
            <a:pPr algn="ctr"/>
            <a:r>
              <a:rPr lang="en-GB" sz="2800" b="1" dirty="0">
                <a:solidFill>
                  <a:schemeClr val="tx1"/>
                </a:solidFill>
                <a:latin typeface="Consolas" panose="020B0609020204030204" pitchFamily="49" charset="0"/>
              </a:rPr>
              <a:t>Student (Derived Class)</a:t>
            </a:r>
            <a:br>
              <a:rPr lang="en-GB" sz="2800" b="1" dirty="0">
                <a:solidFill>
                  <a:schemeClr val="tx1"/>
                </a:solidFill>
                <a:latin typeface="Consolas" panose="020B0609020204030204" pitchFamily="49" charset="0"/>
              </a:rPr>
            </a:br>
            <a:endParaRPr lang="en-GB" sz="2800" b="1" dirty="0">
              <a:solidFill>
                <a:schemeClr val="tx1"/>
              </a:solidFill>
              <a:latin typeface="Consolas" panose="020B0609020204030204" pitchFamily="49" charset="0"/>
            </a:endParaRPr>
          </a:p>
          <a:p>
            <a:pPr algn="ctr"/>
            <a:r>
              <a:rPr lang="en-GB" sz="2800" b="1" dirty="0">
                <a:solidFill>
                  <a:schemeClr val="tx1"/>
                </a:solidFill>
                <a:latin typeface="Consolas" panose="020B0609020204030204" pitchFamily="49" charset="0"/>
              </a:rPr>
              <a:t>+study():void</a:t>
            </a:r>
          </a:p>
        </p:txBody>
      </p:sp>
      <p:sp>
        <p:nvSpPr>
          <p:cNvPr id="12" name="Rectangle: Rounded Corners 11"/>
          <p:cNvSpPr/>
          <p:nvPr/>
        </p:nvSpPr>
        <p:spPr>
          <a:xfrm>
            <a:off x="1919109" y="2310100"/>
            <a:ext cx="4710089" cy="20333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Person </a:t>
            </a:r>
            <a:br>
              <a:rPr lang="en-GB" sz="2800" b="1" dirty="0">
                <a:solidFill>
                  <a:schemeClr val="tx1"/>
                </a:solidFill>
                <a:latin typeface="Consolas" panose="020B0609020204030204" pitchFamily="49" charset="0"/>
              </a:rPr>
            </a:br>
            <a:r>
              <a:rPr lang="en-GB" sz="2800" b="1" dirty="0">
                <a:solidFill>
                  <a:schemeClr val="tx1"/>
                </a:solidFill>
                <a:latin typeface="Consolas" panose="020B0609020204030204" pitchFamily="49" charset="0"/>
              </a:rPr>
              <a:t>(Base Class)</a:t>
            </a:r>
          </a:p>
          <a:p>
            <a:pPr algn="ctr"/>
            <a:endParaRPr lang="en-GB" sz="2800" b="1" dirty="0">
              <a:solidFill>
                <a:schemeClr val="tx1"/>
              </a:solidFill>
              <a:latin typeface="Consolas" panose="020B0609020204030204" pitchFamily="49" charset="0"/>
            </a:endParaRPr>
          </a:p>
          <a:p>
            <a:pPr algn="ctr"/>
            <a:r>
              <a:rPr lang="en-GB" sz="2800" b="1" dirty="0">
                <a:solidFill>
                  <a:schemeClr val="tx1"/>
                </a:solidFill>
                <a:latin typeface="Consolas" panose="020B0609020204030204" pitchFamily="49" charset="0"/>
              </a:rPr>
              <a:t>+sleep():void</a:t>
            </a:r>
            <a:endParaRPr lang="en-US" sz="2800" b="1" dirty="0">
              <a:solidFill>
                <a:schemeClr val="tx1"/>
              </a:solidFill>
              <a:latin typeface="Consolas" panose="020B0609020204030204" pitchFamily="49" charset="0"/>
            </a:endParaRPr>
          </a:p>
        </p:txBody>
      </p:sp>
      <p:sp>
        <p:nvSpPr>
          <p:cNvPr id="8" name="Slide Number">
            <a:extLst>
              <a:ext uri="{FF2B5EF4-FFF2-40B4-BE49-F238E27FC236}">
                <a16:creationId xmlns:a16="http://schemas.microsoft.com/office/drawing/2014/main" id="{6FCD5FCE-F2D3-4631-8DBD-FA27DE34BFB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64</a:t>
            </a:fld>
            <a:endParaRPr lang="en-US" noProof="0" dirty="0"/>
          </a:p>
        </p:txBody>
      </p:sp>
    </p:spTree>
    <p:extLst>
      <p:ext uri="{BB962C8B-B14F-4D97-AF65-F5344CB8AC3E}">
        <p14:creationId xmlns:p14="http://schemas.microsoft.com/office/powerpoint/2010/main" val="28752791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bg-BG" noProof="1"/>
              <a:t>Наследяването има </a:t>
            </a:r>
            <a:r>
              <a:rPr lang="bg-BG" b="1" noProof="1">
                <a:solidFill>
                  <a:schemeClr val="bg1"/>
                </a:solidFill>
              </a:rPr>
              <a:t>преходна връзка</a:t>
            </a:r>
            <a:endParaRPr lang="en-US" b="1" noProof="1">
              <a:solidFill>
                <a:schemeClr val="bg1"/>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a:t>Наследяване</a:t>
            </a:r>
          </a:p>
        </p:txBody>
      </p:sp>
      <p:sp>
        <p:nvSpPr>
          <p:cNvPr id="7" name="Text Placeholder 5"/>
          <p:cNvSpPr txBox="1">
            <a:spLocks/>
          </p:cNvSpPr>
          <p:nvPr/>
        </p:nvSpPr>
        <p:spPr>
          <a:xfrm>
            <a:off x="747524" y="1867633"/>
            <a:ext cx="9768077" cy="16227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Person { … }</a:t>
            </a:r>
          </a:p>
          <a:p>
            <a:r>
              <a:rPr lang="en-US" sz="3200" dirty="0">
                <a:solidFill>
                  <a:schemeClr val="tx1"/>
                </a:solidFill>
                <a:effectLst/>
              </a:rPr>
              <a:t>class Student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Person { … }</a:t>
            </a:r>
          </a:p>
          <a:p>
            <a:r>
              <a:rPr lang="en-US" sz="3200" dirty="0">
                <a:solidFill>
                  <a:schemeClr val="tx1"/>
                </a:solidFill>
                <a:effectLst/>
              </a:rPr>
              <a:t>class CollegeStudent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Student { … }</a:t>
            </a:r>
          </a:p>
        </p:txBody>
      </p:sp>
      <p:sp>
        <p:nvSpPr>
          <p:cNvPr id="9" name="Rectangle: Rounded Corners 8"/>
          <p:cNvSpPr/>
          <p:nvPr/>
        </p:nvSpPr>
        <p:spPr>
          <a:xfrm>
            <a:off x="2133600" y="3810001"/>
            <a:ext cx="3240000"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Person</a:t>
            </a:r>
            <a:endParaRPr lang="en-US" sz="3200" b="1" dirty="0">
              <a:solidFill>
                <a:schemeClr val="tx1"/>
              </a:solidFill>
              <a:latin typeface="Consolas" panose="020B0609020204030204" pitchFamily="49" charset="0"/>
            </a:endParaRPr>
          </a:p>
        </p:txBody>
      </p:sp>
      <p:sp>
        <p:nvSpPr>
          <p:cNvPr id="12" name="Rectangle: Rounded Corners 11"/>
          <p:cNvSpPr/>
          <p:nvPr/>
        </p:nvSpPr>
        <p:spPr>
          <a:xfrm>
            <a:off x="7010401" y="5809800"/>
            <a:ext cx="3403701"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CollegeStudent</a:t>
            </a:r>
            <a:endParaRPr lang="en-US" sz="3200" b="1" dirty="0">
              <a:solidFill>
                <a:schemeClr val="tx1"/>
              </a:solidFill>
              <a:latin typeface="Consolas" panose="020B0609020204030204" pitchFamily="49" charset="0"/>
            </a:endParaRPr>
          </a:p>
        </p:txBody>
      </p:sp>
      <p:sp>
        <p:nvSpPr>
          <p:cNvPr id="21" name="Rectangle: Rounded Corners 20"/>
          <p:cNvSpPr/>
          <p:nvPr/>
        </p:nvSpPr>
        <p:spPr>
          <a:xfrm>
            <a:off x="4654601" y="4809901"/>
            <a:ext cx="3240000"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Student</a:t>
            </a:r>
            <a:endParaRPr lang="en-US" sz="3200" b="1" dirty="0">
              <a:solidFill>
                <a:schemeClr val="tx1"/>
              </a:solidFill>
              <a:latin typeface="Consolas" panose="020B0609020204030204" pitchFamily="49" charset="0"/>
            </a:endParaRPr>
          </a:p>
        </p:txBody>
      </p:sp>
      <p:cxnSp>
        <p:nvCxnSpPr>
          <p:cNvPr id="6" name="Connector: Elbow 5"/>
          <p:cNvCxnSpPr>
            <a:cxnSpLocks/>
            <a:stCxn id="21" idx="0"/>
            <a:endCxn id="9" idx="2"/>
          </p:cNvCxnSpPr>
          <p:nvPr/>
        </p:nvCxnSpPr>
        <p:spPr>
          <a:xfrm rot="16200000" flipV="1">
            <a:off x="4810306" y="3345604"/>
            <a:ext cx="407593" cy="2521001"/>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p:cNvCxnSpPr>
            <a:cxnSpLocks/>
            <a:stCxn id="12" idx="0"/>
            <a:endCxn id="21" idx="2"/>
          </p:cNvCxnSpPr>
          <p:nvPr/>
        </p:nvCxnSpPr>
        <p:spPr>
          <a:xfrm rot="16200000" flipV="1">
            <a:off x="7289630" y="4387178"/>
            <a:ext cx="407592" cy="2437650"/>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a:extLst>
              <a:ext uri="{FF2B5EF4-FFF2-40B4-BE49-F238E27FC236}">
                <a16:creationId xmlns:a16="http://schemas.microsoft.com/office/drawing/2014/main" id="{52A8EEA3-447D-45F4-BE6C-60F503836B3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65</a:t>
            </a:fld>
            <a:endParaRPr lang="en-US" noProof="0" dirty="0"/>
          </a:p>
        </p:txBody>
      </p:sp>
    </p:spTree>
    <p:extLst>
      <p:ext uri="{BB962C8B-B14F-4D97-AF65-F5344CB8AC3E}">
        <p14:creationId xmlns:p14="http://schemas.microsoft.com/office/powerpoint/2010/main" val="16288367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marL="361950" indent="-361950">
              <a:lnSpc>
                <a:spcPct val="110000"/>
              </a:lnSpc>
            </a:pPr>
            <a:r>
              <a:rPr lang="bg-BG" dirty="0"/>
              <a:t>В</a:t>
            </a:r>
            <a:r>
              <a:rPr lang="en-US" dirty="0"/>
              <a:t> Java </a:t>
            </a:r>
            <a:r>
              <a:rPr lang="bg-BG" dirty="0"/>
              <a:t>намя </a:t>
            </a:r>
            <a:r>
              <a:rPr lang="bg-BG" b="1" dirty="0">
                <a:solidFill>
                  <a:schemeClr val="bg1"/>
                </a:solidFill>
              </a:rPr>
              <a:t>множествено</a:t>
            </a:r>
            <a:r>
              <a:rPr lang="en-US" dirty="0">
                <a:solidFill>
                  <a:schemeClr val="tx2">
                    <a:lumMod val="75000"/>
                  </a:schemeClr>
                </a:solidFill>
              </a:rPr>
              <a:t> </a:t>
            </a:r>
            <a:r>
              <a:rPr lang="bg-BG" dirty="0"/>
              <a:t>наследяване</a:t>
            </a:r>
          </a:p>
          <a:p>
            <a:pPr marL="361950" indent="-361950">
              <a:lnSpc>
                <a:spcPct val="110000"/>
              </a:lnSpc>
            </a:pPr>
            <a:r>
              <a:rPr lang="bg-BG" dirty="0"/>
              <a:t>Само</a:t>
            </a:r>
            <a:r>
              <a:rPr lang="en-US" dirty="0"/>
              <a:t> </a:t>
            </a:r>
            <a:r>
              <a:rPr lang="bg-BG" b="1" dirty="0">
                <a:solidFill>
                  <a:schemeClr val="bg1"/>
                </a:solidFill>
              </a:rPr>
              <a:t>могат да бъдат внедрени множество интерфейси</a:t>
            </a:r>
            <a:endParaRPr lang="en-US" b="1" dirty="0">
              <a:solidFill>
                <a:schemeClr val="bg1"/>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a:t>Множествено наследяване</a:t>
            </a:r>
          </a:p>
        </p:txBody>
      </p:sp>
      <p:sp>
        <p:nvSpPr>
          <p:cNvPr id="6" name="Rectangle: Rounded Corners 5"/>
          <p:cNvSpPr/>
          <p:nvPr/>
        </p:nvSpPr>
        <p:spPr>
          <a:xfrm>
            <a:off x="2743201" y="3429001"/>
            <a:ext cx="2682691"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Person</a:t>
            </a:r>
            <a:endParaRPr lang="en-US" sz="3200" b="1" dirty="0">
              <a:solidFill>
                <a:schemeClr val="tx1"/>
              </a:solidFill>
              <a:latin typeface="Consolas" panose="020B0609020204030204" pitchFamily="49" charset="0"/>
            </a:endParaRPr>
          </a:p>
        </p:txBody>
      </p:sp>
      <p:sp>
        <p:nvSpPr>
          <p:cNvPr id="7" name="Rectangle: Rounded Corners 6"/>
          <p:cNvSpPr/>
          <p:nvPr/>
        </p:nvSpPr>
        <p:spPr>
          <a:xfrm>
            <a:off x="4432935" y="4953003"/>
            <a:ext cx="3505200"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CollegeStudent</a:t>
            </a:r>
            <a:endParaRPr lang="en-US" sz="3200" b="1" dirty="0">
              <a:solidFill>
                <a:schemeClr val="tx1"/>
              </a:solidFill>
              <a:latin typeface="Consolas" panose="020B0609020204030204" pitchFamily="49" charset="0"/>
            </a:endParaRPr>
          </a:p>
        </p:txBody>
      </p:sp>
      <p:cxnSp>
        <p:nvCxnSpPr>
          <p:cNvPr id="8" name="Straight Arrow Connector 7"/>
          <p:cNvCxnSpPr>
            <a:cxnSpLocks/>
            <a:stCxn id="7" idx="0"/>
          </p:cNvCxnSpPr>
          <p:nvPr/>
        </p:nvCxnSpPr>
        <p:spPr>
          <a:xfrm flipV="1">
            <a:off x="6185535" y="4085705"/>
            <a:ext cx="1861201" cy="8672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p:cNvSpPr/>
          <p:nvPr/>
        </p:nvSpPr>
        <p:spPr>
          <a:xfrm>
            <a:off x="6767238" y="3435179"/>
            <a:ext cx="2682691" cy="592307"/>
          </a:xfrm>
          <a:prstGeom prst="roundRect">
            <a:avLst>
              <a:gd name="adj" fmla="val 5385"/>
            </a:avLst>
          </a:prstGeom>
          <a:solidFill>
            <a:srgbClr val="B5DBE5">
              <a:alpha val="15000"/>
            </a:srgbClr>
          </a:solid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200" b="1" dirty="0">
                <a:solidFill>
                  <a:schemeClr val="tx1"/>
                </a:solidFill>
                <a:latin typeface="Consolas" panose="020B0609020204030204" pitchFamily="49" charset="0"/>
              </a:rPr>
              <a:t>Student</a:t>
            </a:r>
            <a:endParaRPr lang="en-US" sz="3200" b="1" dirty="0">
              <a:solidFill>
                <a:schemeClr val="tx1"/>
              </a:solidFill>
              <a:latin typeface="Consolas" panose="020B0609020204030204" pitchFamily="49" charset="0"/>
            </a:endParaRPr>
          </a:p>
        </p:txBody>
      </p:sp>
      <p:cxnSp>
        <p:nvCxnSpPr>
          <p:cNvPr id="10" name="Straight Arrow Connector 9"/>
          <p:cNvCxnSpPr>
            <a:cxnSpLocks/>
            <a:stCxn id="7" idx="0"/>
          </p:cNvCxnSpPr>
          <p:nvPr/>
        </p:nvCxnSpPr>
        <p:spPr>
          <a:xfrm flipH="1" flipV="1">
            <a:off x="4158155" y="4101121"/>
            <a:ext cx="2027380" cy="85188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Multiplication Sign 3"/>
          <p:cNvSpPr/>
          <p:nvPr/>
        </p:nvSpPr>
        <p:spPr>
          <a:xfrm>
            <a:off x="5561801" y="4182354"/>
            <a:ext cx="1219200" cy="1066800"/>
          </a:xfrm>
          <a:prstGeom prst="mathMultiply">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11" name="Slide Number">
            <a:extLst>
              <a:ext uri="{FF2B5EF4-FFF2-40B4-BE49-F238E27FC236}">
                <a16:creationId xmlns:a16="http://schemas.microsoft.com/office/drawing/2014/main" id="{3C0FEF82-7221-44D7-AD3A-F3824F0E734F}"/>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66</a:t>
            </a:fld>
            <a:endParaRPr lang="en-US" noProof="0" dirty="0"/>
          </a:p>
        </p:txBody>
      </p:sp>
    </p:spTree>
    <p:extLst>
      <p:ext uri="{BB962C8B-B14F-4D97-AF65-F5344CB8AC3E}">
        <p14:creationId xmlns:p14="http://schemas.microsoft.com/office/powerpoint/2010/main" val="28409060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type="body" sz="quarter" idx="10"/>
          </p:nvPr>
        </p:nvSpPr>
        <p:spPr>
          <a:prstGeom prst="rect">
            <a:avLst/>
          </a:prstGeom>
        </p:spPr>
        <p:txBody>
          <a:bodyPr>
            <a:normAutofit/>
          </a:bodyPr>
          <a:lstStyle/>
          <a:p>
            <a:pPr marL="361950" indent="-361950">
              <a:lnSpc>
                <a:spcPct val="110000"/>
              </a:lnSpc>
            </a:pPr>
            <a:r>
              <a:rPr lang="bg-BG" dirty="0"/>
              <a:t>Използваме ключовата дума </a:t>
            </a:r>
            <a:r>
              <a:rPr lang="en-US" b="1" dirty="0">
                <a:solidFill>
                  <a:schemeClr val="bg1"/>
                </a:solidFill>
                <a:latin typeface="Consolas" panose="020B0609020204030204" pitchFamily="49" charset="0"/>
              </a:rPr>
              <a:t>super</a:t>
            </a:r>
            <a:endParaRPr lang="en-US" dirty="0"/>
          </a:p>
        </p:txBody>
      </p:sp>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a:t>Достъп до членовете на основния клас</a:t>
            </a:r>
          </a:p>
        </p:txBody>
      </p:sp>
      <p:sp>
        <p:nvSpPr>
          <p:cNvPr id="6" name="Text Placeholder 5"/>
          <p:cNvSpPr txBox="1">
            <a:spLocks/>
          </p:cNvSpPr>
          <p:nvPr/>
        </p:nvSpPr>
        <p:spPr>
          <a:xfrm>
            <a:off x="685801" y="1905001"/>
            <a:ext cx="10453877" cy="457738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Person { … }</a:t>
            </a:r>
          </a:p>
          <a:p>
            <a:endParaRPr lang="en-US" sz="3200" dirty="0">
              <a:solidFill>
                <a:schemeClr val="accent1">
                  <a:lumMod val="20000"/>
                  <a:lumOff val="80000"/>
                </a:schemeClr>
              </a:solidFill>
            </a:endParaRPr>
          </a:p>
          <a:p>
            <a:r>
              <a:rPr lang="en-US" sz="3200" dirty="0">
                <a:solidFill>
                  <a:schemeClr val="tx1"/>
                </a:solidFill>
                <a:effectLst/>
              </a:rPr>
              <a:t>class Employee </a:t>
            </a:r>
            <a:r>
              <a:rPr lang="en-US" sz="3200" dirty="0">
                <a:solidFill>
                  <a:schemeClr val="bg1"/>
                </a:solidFill>
                <a:effectLst/>
              </a:rPr>
              <a:t>extends</a:t>
            </a:r>
            <a:r>
              <a:rPr lang="en-US" sz="3200" dirty="0">
                <a:solidFill>
                  <a:schemeClr val="accent1">
                    <a:lumMod val="20000"/>
                    <a:lumOff val="80000"/>
                  </a:schemeClr>
                </a:solidFill>
              </a:rPr>
              <a:t> </a:t>
            </a:r>
            <a:r>
              <a:rPr lang="en-US" sz="3200" dirty="0">
                <a:solidFill>
                  <a:schemeClr val="tx1"/>
                </a:solidFill>
                <a:effectLst/>
              </a:rPr>
              <a:t>Person { </a:t>
            </a:r>
          </a:p>
          <a:p>
            <a:r>
              <a:rPr lang="en-US" sz="3200" dirty="0">
                <a:solidFill>
                  <a:schemeClr val="accent1">
                    <a:lumMod val="20000"/>
                    <a:lumOff val="80000"/>
                  </a:schemeClr>
                </a:solidFill>
              </a:rPr>
              <a:t>  </a:t>
            </a:r>
            <a:r>
              <a:rPr lang="en-US" sz="3200" dirty="0">
                <a:solidFill>
                  <a:schemeClr val="tx1"/>
                </a:solidFill>
                <a:effectLst/>
              </a:rPr>
              <a:t>public</a:t>
            </a:r>
            <a:r>
              <a:rPr lang="en-US" sz="3200" dirty="0">
                <a:solidFill>
                  <a:schemeClr val="accent1">
                    <a:lumMod val="20000"/>
                    <a:lumOff val="80000"/>
                  </a:schemeClr>
                </a:solidFill>
              </a:rPr>
              <a:t> </a:t>
            </a:r>
            <a:r>
              <a:rPr lang="en-US" sz="3200" dirty="0">
                <a:solidFill>
                  <a:schemeClr val="tx1"/>
                </a:solidFill>
                <a:effectLst/>
              </a:rPr>
              <a:t>void fire(String reasons) { </a:t>
            </a:r>
          </a:p>
          <a:p>
            <a:r>
              <a:rPr lang="en-US" sz="3200" dirty="0">
                <a:solidFill>
                  <a:schemeClr val="tx2">
                    <a:lumMod val="75000"/>
                  </a:schemeClr>
                </a:solidFill>
              </a:rPr>
              <a:t>    </a:t>
            </a:r>
            <a:r>
              <a:rPr lang="en-US" sz="3200" dirty="0">
                <a:solidFill>
                  <a:schemeClr val="tx1"/>
                </a:solidFill>
                <a:effectLst/>
              </a:rPr>
              <a:t>System.out.println(</a:t>
            </a:r>
            <a:br>
              <a:rPr lang="en-US" sz="3200" dirty="0">
                <a:solidFill>
                  <a:schemeClr val="tx1"/>
                </a:solidFill>
                <a:effectLst/>
              </a:rPr>
            </a:br>
            <a:r>
              <a:rPr lang="en-US" sz="3200" dirty="0">
                <a:solidFill>
                  <a:schemeClr val="accent1">
                    <a:lumMod val="20000"/>
                    <a:lumOff val="80000"/>
                  </a:schemeClr>
                </a:solidFill>
              </a:rPr>
              <a:t>		</a:t>
            </a:r>
            <a:r>
              <a:rPr lang="en-US" sz="3200" dirty="0">
                <a:solidFill>
                  <a:schemeClr val="bg1"/>
                </a:solidFill>
                <a:effectLst/>
              </a:rPr>
              <a:t>super</a:t>
            </a:r>
            <a:r>
              <a:rPr lang="en-US" sz="3200" dirty="0">
                <a:solidFill>
                  <a:schemeClr val="tx1"/>
                </a:solidFill>
                <a:effectLst/>
              </a:rPr>
              <a:t>.name + </a:t>
            </a:r>
            <a:br>
              <a:rPr lang="en-US" sz="3200" dirty="0">
                <a:solidFill>
                  <a:schemeClr val="tx1"/>
                </a:solidFill>
                <a:effectLst/>
              </a:rPr>
            </a:br>
            <a:r>
              <a:rPr lang="en-US" sz="3200" dirty="0">
                <a:solidFill>
                  <a:schemeClr val="tx1"/>
                </a:solidFill>
                <a:effectLst/>
              </a:rPr>
              <a:t>		" got fired because " + reasons);</a:t>
            </a:r>
          </a:p>
          <a:p>
            <a:r>
              <a:rPr lang="en-US" sz="3200" dirty="0">
                <a:solidFill>
                  <a:schemeClr val="tx1"/>
                </a:solidFill>
                <a:effectLst/>
              </a:rPr>
              <a:t>  }</a:t>
            </a:r>
          </a:p>
          <a:p>
            <a:r>
              <a:rPr lang="en-US" sz="3200" dirty="0">
                <a:solidFill>
                  <a:schemeClr val="tx1"/>
                </a:solidFill>
                <a:effectLst/>
              </a:rPr>
              <a:t>}</a:t>
            </a:r>
          </a:p>
        </p:txBody>
      </p:sp>
      <p:sp>
        <p:nvSpPr>
          <p:cNvPr id="8" name="Slide Number">
            <a:extLst>
              <a:ext uri="{FF2B5EF4-FFF2-40B4-BE49-F238E27FC236}">
                <a16:creationId xmlns:a16="http://schemas.microsoft.com/office/drawing/2014/main" id="{3732DDBA-B526-4251-AE4E-99C2B038C15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67</a:t>
            </a:fld>
            <a:endParaRPr lang="en-US" noProof="0" dirty="0"/>
          </a:p>
        </p:txBody>
      </p:sp>
    </p:spTree>
    <p:extLst>
      <p:ext uri="{BB962C8B-B14F-4D97-AF65-F5344CB8AC3E}">
        <p14:creationId xmlns:p14="http://schemas.microsoft.com/office/powerpoint/2010/main" val="38017878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509B09-81B5-4806-8B1A-B938E0EB3A86}"/>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19600" y="990600"/>
            <a:ext cx="3352800" cy="3352800"/>
          </a:xfrm>
          <a:prstGeom prst="rect">
            <a:avLst/>
          </a:prstGeom>
        </p:spPr>
      </p:pic>
      <p:sp>
        <p:nvSpPr>
          <p:cNvPr id="3" name="Title 2">
            <a:extLst>
              <a:ext uri="{FF2B5EF4-FFF2-40B4-BE49-F238E27FC236}">
                <a16:creationId xmlns:a16="http://schemas.microsoft.com/office/drawing/2014/main" id="{1F9BB342-439A-4E13-AF83-B813D17BD63C}"/>
              </a:ext>
            </a:extLst>
          </p:cNvPr>
          <p:cNvSpPr>
            <a:spLocks noGrp="1"/>
          </p:cNvSpPr>
          <p:nvPr>
            <p:ph type="title" sz="quarter" idx="10"/>
          </p:nvPr>
        </p:nvSpPr>
        <p:spPr/>
        <p:txBody>
          <a:bodyPr/>
          <a:lstStyle/>
          <a:p>
            <a:r>
              <a:rPr lang="bg-BG" dirty="0"/>
              <a:t>Преизползване на класове</a:t>
            </a:r>
            <a:endParaRPr lang="en-US" dirty="0"/>
          </a:p>
        </p:txBody>
      </p:sp>
    </p:spTree>
    <p:extLst>
      <p:ext uri="{BB962C8B-B14F-4D97-AF65-F5344CB8AC3E}">
        <p14:creationId xmlns:p14="http://schemas.microsoft.com/office/powerpoint/2010/main" val="27116134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bg-BG" sz="3000" noProof="1"/>
              <a:t>Подкласовете </a:t>
            </a:r>
            <a:r>
              <a:rPr lang="bg-BG" sz="3000" b="1" noProof="1">
                <a:solidFill>
                  <a:schemeClr val="bg1"/>
                </a:solidFill>
              </a:rPr>
              <a:t>имат достъп до всички </a:t>
            </a:r>
            <a:r>
              <a:rPr lang="en-US" sz="3000" b="1" noProof="1">
                <a:solidFill>
                  <a:schemeClr val="bg1"/>
                </a:solidFill>
              </a:rPr>
              <a:t>public </a:t>
            </a:r>
            <a:r>
              <a:rPr lang="bg-BG" sz="3000" noProof="1"/>
              <a:t>и</a:t>
            </a:r>
            <a:r>
              <a:rPr lang="en-US" sz="3000" noProof="1"/>
              <a:t> </a:t>
            </a:r>
            <a:r>
              <a:rPr lang="en-US" sz="3000" b="1" noProof="1">
                <a:solidFill>
                  <a:schemeClr val="bg1"/>
                </a:solidFill>
              </a:rPr>
              <a:t>protected</a:t>
            </a:r>
            <a:r>
              <a:rPr lang="en-US" sz="3000" noProof="1"/>
              <a:t> </a:t>
            </a:r>
            <a:r>
              <a:rPr lang="bg-BG" sz="3000" noProof="1"/>
              <a:t>членове</a:t>
            </a:r>
            <a:endParaRPr lang="en-US" sz="3000" noProof="1"/>
          </a:p>
          <a:p>
            <a:r>
              <a:rPr lang="bg-BG" sz="3000" noProof="1"/>
              <a:t>Подкласовете имат достъп до </a:t>
            </a:r>
            <a:r>
              <a:rPr lang="en-US" sz="3000" b="1" noProof="1">
                <a:solidFill>
                  <a:schemeClr val="bg1"/>
                </a:solidFill>
              </a:rPr>
              <a:t>default</a:t>
            </a:r>
            <a:r>
              <a:rPr lang="en-US" sz="3000" noProof="1"/>
              <a:t> </a:t>
            </a:r>
            <a:r>
              <a:rPr lang="bg-BG" sz="3000" noProof="1"/>
              <a:t>членове</a:t>
            </a:r>
            <a:r>
              <a:rPr lang="en-US" sz="3000" noProof="1">
                <a:solidFill>
                  <a:schemeClr val="bg1"/>
                </a:solidFill>
              </a:rPr>
              <a:t> </a:t>
            </a:r>
            <a:r>
              <a:rPr lang="bg-BG" sz="3000" b="1" noProof="1">
                <a:solidFill>
                  <a:schemeClr val="bg1"/>
                </a:solidFill>
              </a:rPr>
              <a:t>ако са в същия пакет</a:t>
            </a:r>
            <a:endParaRPr lang="en-US" sz="3000" b="1" noProof="1">
              <a:solidFill>
                <a:schemeClr val="bg1"/>
              </a:solidFill>
            </a:endParaRPr>
          </a:p>
          <a:p>
            <a:pPr>
              <a:buClr>
                <a:schemeClr val="tx1"/>
              </a:buClr>
            </a:pPr>
            <a:r>
              <a:rPr lang="en-US" sz="3000" b="1" noProof="1">
                <a:solidFill>
                  <a:schemeClr val="bg1"/>
                </a:solidFill>
              </a:rPr>
              <a:t>Private</a:t>
            </a:r>
            <a:r>
              <a:rPr lang="en-US" sz="3000" noProof="1"/>
              <a:t> </a:t>
            </a:r>
            <a:r>
              <a:rPr lang="bg-BG" sz="3000" noProof="1"/>
              <a:t>полета</a:t>
            </a:r>
            <a:r>
              <a:rPr lang="en-US" sz="3000" noProof="1"/>
              <a:t> </a:t>
            </a:r>
            <a:r>
              <a:rPr lang="bg-BG" sz="3000" b="1" noProof="1">
                <a:solidFill>
                  <a:schemeClr val="bg1"/>
                </a:solidFill>
              </a:rPr>
              <a:t>не могат да се наследяват </a:t>
            </a:r>
            <a:r>
              <a:rPr lang="bg-BG" sz="3000" noProof="1"/>
              <a:t>в под класовете</a:t>
            </a:r>
            <a:r>
              <a:rPr lang="en-US" sz="3000" noProof="1"/>
              <a:t>(</a:t>
            </a:r>
            <a:r>
              <a:rPr lang="bg-BG" sz="3000" noProof="1"/>
              <a:t>не могат да бъдат достъпени</a:t>
            </a:r>
            <a:r>
              <a:rPr lang="en-US" sz="3000" noProof="1"/>
              <a:t>)</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a:t>Модификатори на достъп и наследяване</a:t>
            </a:r>
          </a:p>
        </p:txBody>
      </p:sp>
      <p:sp>
        <p:nvSpPr>
          <p:cNvPr id="6" name="Text Placeholder 5"/>
          <p:cNvSpPr txBox="1">
            <a:spLocks/>
          </p:cNvSpPr>
          <p:nvPr/>
        </p:nvSpPr>
        <p:spPr>
          <a:xfrm>
            <a:off x="696000" y="3555439"/>
            <a:ext cx="8948928" cy="310006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Person {</a:t>
            </a:r>
          </a:p>
          <a:p>
            <a:r>
              <a:rPr lang="en-US" sz="3200" dirty="0">
                <a:solidFill>
                  <a:schemeClr val="bg1"/>
                </a:solidFill>
                <a:effectLst/>
              </a:rPr>
              <a:t>  protected</a:t>
            </a:r>
            <a:r>
              <a:rPr lang="en-US" sz="3200" dirty="0">
                <a:solidFill>
                  <a:schemeClr val="accent1">
                    <a:lumMod val="20000"/>
                    <a:lumOff val="80000"/>
                  </a:schemeClr>
                </a:solidFill>
              </a:rPr>
              <a:t> </a:t>
            </a:r>
            <a:r>
              <a:rPr lang="en-US" sz="3200" dirty="0">
                <a:solidFill>
                  <a:schemeClr val="tx1"/>
                </a:solidFill>
                <a:effectLst/>
              </a:rPr>
              <a:t>String</a:t>
            </a:r>
            <a:r>
              <a:rPr lang="en-US" sz="3200" dirty="0">
                <a:solidFill>
                  <a:schemeClr val="accent1">
                    <a:lumMod val="20000"/>
                    <a:lumOff val="80000"/>
                  </a:schemeClr>
                </a:solidFill>
              </a:rPr>
              <a:t> </a:t>
            </a:r>
            <a:r>
              <a:rPr lang="en-US" sz="3200" dirty="0">
                <a:solidFill>
                  <a:schemeClr val="tx1"/>
                </a:solidFill>
                <a:effectLst/>
              </a:rPr>
              <a:t>address;</a:t>
            </a:r>
          </a:p>
          <a:p>
            <a:r>
              <a:rPr lang="en-US" sz="3200" dirty="0">
                <a:solidFill>
                  <a:schemeClr val="accent1">
                    <a:lumMod val="20000"/>
                    <a:lumOff val="80000"/>
                  </a:schemeClr>
                </a:solidFill>
              </a:rPr>
              <a:t>  </a:t>
            </a:r>
            <a:r>
              <a:rPr lang="en-US" sz="3200" dirty="0">
                <a:solidFill>
                  <a:schemeClr val="bg1"/>
                </a:solidFill>
                <a:effectLst/>
              </a:rPr>
              <a:t>public</a:t>
            </a:r>
            <a:r>
              <a:rPr lang="en-US" sz="3200" dirty="0">
                <a:solidFill>
                  <a:schemeClr val="accent1">
                    <a:lumMod val="20000"/>
                    <a:lumOff val="80000"/>
                  </a:schemeClr>
                </a:solidFill>
              </a:rPr>
              <a:t> </a:t>
            </a:r>
            <a:r>
              <a:rPr lang="en-US" sz="3200" dirty="0">
                <a:solidFill>
                  <a:schemeClr val="tx1"/>
                </a:solidFill>
                <a:effectLst/>
              </a:rPr>
              <a:t>void</a:t>
            </a:r>
            <a:r>
              <a:rPr lang="en-US" sz="3200" dirty="0">
                <a:solidFill>
                  <a:schemeClr val="accent1">
                    <a:lumMod val="20000"/>
                    <a:lumOff val="80000"/>
                  </a:schemeClr>
                </a:solidFill>
              </a:rPr>
              <a:t> </a:t>
            </a:r>
            <a:r>
              <a:rPr lang="en-US" sz="3200" dirty="0">
                <a:solidFill>
                  <a:schemeClr val="tx1"/>
                </a:solidFill>
                <a:effectLst/>
              </a:rPr>
              <a:t>sleep();</a:t>
            </a:r>
          </a:p>
          <a:p>
            <a:r>
              <a:rPr lang="en-US" sz="3200" dirty="0">
                <a:solidFill>
                  <a:schemeClr val="accent1">
                    <a:lumMod val="20000"/>
                    <a:lumOff val="80000"/>
                  </a:schemeClr>
                </a:solidFill>
              </a:rPr>
              <a:t>  </a:t>
            </a:r>
            <a:r>
              <a:rPr lang="en-US" sz="3200" dirty="0">
                <a:solidFill>
                  <a:schemeClr val="bg1"/>
                </a:solidFill>
                <a:effectLst/>
              </a:rPr>
              <a:t>String</a:t>
            </a:r>
            <a:r>
              <a:rPr lang="en-US" sz="3200" dirty="0">
                <a:solidFill>
                  <a:schemeClr val="accent1">
                    <a:lumMod val="20000"/>
                    <a:lumOff val="80000"/>
                  </a:schemeClr>
                </a:solidFill>
              </a:rPr>
              <a:t> </a:t>
            </a:r>
            <a:r>
              <a:rPr lang="en-US" sz="3200" dirty="0">
                <a:solidFill>
                  <a:schemeClr val="tx1"/>
                </a:solidFill>
                <a:effectLst/>
              </a:rPr>
              <a:t>name;</a:t>
            </a:r>
          </a:p>
          <a:p>
            <a:r>
              <a:rPr lang="en-US" sz="3200" dirty="0">
                <a:solidFill>
                  <a:schemeClr val="bg1"/>
                </a:solidFill>
                <a:effectLst/>
              </a:rPr>
              <a:t>  private</a:t>
            </a:r>
            <a:r>
              <a:rPr lang="en-US" sz="3200" dirty="0">
                <a:solidFill>
                  <a:schemeClr val="accent1">
                    <a:lumMod val="20000"/>
                    <a:lumOff val="80000"/>
                  </a:schemeClr>
                </a:solidFill>
              </a:rPr>
              <a:t> </a:t>
            </a:r>
            <a:r>
              <a:rPr lang="en-US" sz="3200" dirty="0">
                <a:solidFill>
                  <a:schemeClr val="tx1"/>
                </a:solidFill>
                <a:effectLst/>
              </a:rPr>
              <a:t>String id;</a:t>
            </a:r>
          </a:p>
          <a:p>
            <a:r>
              <a:rPr lang="en-US" sz="3200" dirty="0">
                <a:solidFill>
                  <a:schemeClr val="tx1"/>
                </a:solidFill>
                <a:effectLst/>
              </a:rPr>
              <a:t>}</a:t>
            </a:r>
          </a:p>
        </p:txBody>
      </p:sp>
      <p:sp>
        <p:nvSpPr>
          <p:cNvPr id="7" name="AutoShape 6"/>
          <p:cNvSpPr>
            <a:spLocks noChangeArrowheads="1"/>
          </p:cNvSpPr>
          <p:nvPr/>
        </p:nvSpPr>
        <p:spPr bwMode="auto">
          <a:xfrm>
            <a:off x="5748048" y="5301738"/>
            <a:ext cx="3733800" cy="810112"/>
          </a:xfrm>
          <a:prstGeom prst="wedgeRoundRectCallout">
            <a:avLst>
              <a:gd name="adj1" fmla="val -57367"/>
              <a:gd name="adj2" fmla="val -8253"/>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800" b="1" dirty="0">
                <a:solidFill>
                  <a:srgbClr val="FFFFFF"/>
                </a:solidFill>
              </a:rPr>
              <a:t>Може да се достигне чрез други методи</a:t>
            </a:r>
            <a:endParaRPr lang="bg-BG" sz="2800" b="1" dirty="0">
              <a:solidFill>
                <a:schemeClr val="tx2">
                  <a:lumMod val="75000"/>
                </a:schemeClr>
              </a:solidFill>
            </a:endParaRPr>
          </a:p>
        </p:txBody>
      </p:sp>
      <p:sp>
        <p:nvSpPr>
          <p:cNvPr id="8" name="Slide Number">
            <a:extLst>
              <a:ext uri="{FF2B5EF4-FFF2-40B4-BE49-F238E27FC236}">
                <a16:creationId xmlns:a16="http://schemas.microsoft.com/office/drawing/2014/main" id="{4BDFCE42-92D2-4C02-A425-010A6598C98A}"/>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69</a:t>
            </a:fld>
            <a:endParaRPr lang="en-US" noProof="0" dirty="0"/>
          </a:p>
        </p:txBody>
      </p:sp>
    </p:spTree>
    <p:extLst>
      <p:ext uri="{BB962C8B-B14F-4D97-AF65-F5344CB8AC3E}">
        <p14:creationId xmlns:p14="http://schemas.microsoft.com/office/powerpoint/2010/main" val="34102386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96957" y="44480"/>
            <a:ext cx="8625520" cy="882654"/>
          </a:xfrm>
        </p:spPr>
        <p:txBody>
          <a:bodyPr/>
          <a:lstStyle/>
          <a:p>
            <a:r>
              <a:rPr lang="bg-BG" dirty="0"/>
              <a:t>Разделяне на кода на класове</a:t>
            </a:r>
            <a:endParaRPr lang="en-US" dirty="0"/>
          </a:p>
        </p:txBody>
      </p:sp>
      <p:sp>
        <p:nvSpPr>
          <p:cNvPr id="8" name="Text Placeholder 7"/>
          <p:cNvSpPr>
            <a:spLocks noGrp="1"/>
          </p:cNvSpPr>
          <p:nvPr>
            <p:ph type="body" sz="quarter" idx="10"/>
          </p:nvPr>
        </p:nvSpPr>
        <p:spPr/>
        <p:txBody>
          <a:bodyPr/>
          <a:lstStyle/>
          <a:p>
            <a:r>
              <a:rPr lang="bg-BG" sz="3600" dirty="0"/>
              <a:t>Точно като методите</a:t>
            </a:r>
            <a:r>
              <a:rPr lang="en-US" sz="3600" dirty="0"/>
              <a:t>, </a:t>
            </a:r>
            <a:r>
              <a:rPr lang="bg-BG" sz="3600" b="1" dirty="0">
                <a:solidFill>
                  <a:schemeClr val="bg1"/>
                </a:solidFill>
              </a:rPr>
              <a:t>класът</a:t>
            </a:r>
            <a:r>
              <a:rPr lang="en-US" sz="3600" dirty="0"/>
              <a:t> </a:t>
            </a:r>
            <a:r>
              <a:rPr lang="bg-BG" sz="3600" dirty="0"/>
              <a:t>не трябва</a:t>
            </a:r>
            <a:r>
              <a:rPr lang="en-US" sz="3600" dirty="0"/>
              <a:t> </a:t>
            </a:r>
            <a:r>
              <a:rPr lang="bg-BG" sz="3600" b="1" dirty="0">
                <a:solidFill>
                  <a:schemeClr val="bg1"/>
                </a:solidFill>
              </a:rPr>
              <a:t>да знае или прави много неща</a:t>
            </a:r>
            <a:endParaRPr lang="en-US" sz="3600" dirty="0"/>
          </a:p>
        </p:txBody>
      </p:sp>
      <p:sp>
        <p:nvSpPr>
          <p:cNvPr id="6" name="Text Placeholder 5">
            <a:extLst>
              <a:ext uri="{FF2B5EF4-FFF2-40B4-BE49-F238E27FC236}">
                <a16:creationId xmlns:a16="http://schemas.microsoft.com/office/drawing/2014/main" id="{B396D25D-98EA-4DCF-9C1B-D20C49602FA8}"/>
              </a:ext>
            </a:extLst>
          </p:cNvPr>
          <p:cNvSpPr txBox="1">
            <a:spLocks/>
          </p:cNvSpPr>
          <p:nvPr/>
        </p:nvSpPr>
        <p:spPr>
          <a:xfrm>
            <a:off x="2438178" y="2525307"/>
            <a:ext cx="7873141" cy="3388208"/>
          </a:xfrm>
          <a:prstGeom prst="rect">
            <a:avLst/>
          </a:prstGeom>
          <a:solidFill>
            <a:schemeClr val="accent6">
              <a:lumMod val="75000"/>
              <a:alpha val="15000"/>
            </a:schemeClr>
          </a:solidFill>
          <a:ln w="12700">
            <a:solidFill>
              <a:schemeClr val="tx1">
                <a:lumMod val="50000"/>
              </a:schemeClr>
            </a:solidFill>
          </a:ln>
        </p:spPr>
        <p:txBody>
          <a:bodyPr vert="horz" wrap="square" lIns="144000" tIns="108000" rIns="144000" bIns="108000" rtlCol="0">
            <a:spAutoFit/>
          </a:bodyPr>
          <a:lstStyle>
            <a:defPPr>
              <a:defRPr lang="en-US"/>
            </a:defPPr>
            <a:lvl1pPr defTabSz="1218438" latinLnBrk="0">
              <a:spcBef>
                <a:spcPts val="600"/>
              </a:spcBef>
              <a:spcAft>
                <a:spcPts val="600"/>
              </a:spcAft>
              <a:defRPr sz="2400" b="1">
                <a:latin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600" noProof="1"/>
              <a:t>GodMode master = new GodMode();</a:t>
            </a:r>
          </a:p>
          <a:p>
            <a:r>
              <a:rPr lang="en-US" sz="2600" noProof="1"/>
              <a:t>int[] numbers = master.parseAny(input);</a:t>
            </a:r>
          </a:p>
          <a:p>
            <a:r>
              <a:rPr lang="en-US" sz="2600" noProof="1"/>
              <a:t>...</a:t>
            </a:r>
          </a:p>
          <a:p>
            <a:r>
              <a:rPr lang="en-US" sz="2600" noProof="1"/>
              <a:t>int[] numbers2 = master.copyAny(numbers);</a:t>
            </a:r>
          </a:p>
          <a:p>
            <a:r>
              <a:rPr lang="en-US" sz="2600" noProof="1"/>
              <a:t>master.printToConsole(master.getDate());</a:t>
            </a:r>
          </a:p>
          <a:p>
            <a:r>
              <a:rPr lang="en-US" sz="2600" noProof="1"/>
              <a:t>master.printToConsole(numbers);</a:t>
            </a:r>
          </a:p>
        </p:txBody>
      </p:sp>
      <p:sp>
        <p:nvSpPr>
          <p:cNvPr id="7" name="Slide Number">
            <a:extLst>
              <a:ext uri="{FF2B5EF4-FFF2-40B4-BE49-F238E27FC236}">
                <a16:creationId xmlns:a16="http://schemas.microsoft.com/office/drawing/2014/main" id="{42CD73E8-E054-4C0B-B545-1DC82086E732}"/>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7</a:t>
            </a:fld>
            <a:endParaRPr lang="en-US" dirty="0"/>
          </a:p>
        </p:txBody>
      </p:sp>
    </p:spTree>
    <p:extLst>
      <p:ext uri="{BB962C8B-B14F-4D97-AF65-F5344CB8AC3E}">
        <p14:creationId xmlns:p14="http://schemas.microsoft.com/office/powerpoint/2010/main" val="32687655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bg-BG" noProof="1"/>
              <a:t>Подкласовете </a:t>
            </a:r>
            <a:r>
              <a:rPr lang="bg-BG" b="1" noProof="1">
                <a:solidFill>
                  <a:schemeClr val="bg1"/>
                </a:solidFill>
              </a:rPr>
              <a:t>могат да скрият </a:t>
            </a:r>
            <a:r>
              <a:rPr lang="bg-BG" noProof="1"/>
              <a:t>променливи на супер класа</a:t>
            </a:r>
            <a:endParaRPr lang="en-US" noProof="1"/>
          </a:p>
        </p:txBody>
      </p:sp>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a:t>Засенчващи променливи</a:t>
            </a:r>
          </a:p>
        </p:txBody>
      </p:sp>
      <p:sp>
        <p:nvSpPr>
          <p:cNvPr id="8" name="Text Placeholder 5"/>
          <p:cNvSpPr txBox="1">
            <a:spLocks/>
          </p:cNvSpPr>
          <p:nvPr/>
        </p:nvSpPr>
        <p:spPr>
          <a:xfrm>
            <a:off x="593913" y="2858342"/>
            <a:ext cx="9007951" cy="3100061"/>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Patient extends Person {</a:t>
            </a:r>
          </a:p>
          <a:p>
            <a:r>
              <a:rPr lang="en-US" sz="3200" dirty="0">
                <a:solidFill>
                  <a:schemeClr val="accent1">
                    <a:lumMod val="20000"/>
                    <a:lumOff val="80000"/>
                  </a:schemeClr>
                </a:solidFill>
              </a:rPr>
              <a:t>  </a:t>
            </a:r>
            <a:r>
              <a:rPr lang="en-US" sz="3200" dirty="0">
                <a:solidFill>
                  <a:schemeClr val="tx1"/>
                </a:solidFill>
                <a:effectLst/>
              </a:rPr>
              <a:t>protected</a:t>
            </a:r>
            <a:r>
              <a:rPr lang="en-US" sz="3200" dirty="0">
                <a:solidFill>
                  <a:schemeClr val="accent1">
                    <a:lumMod val="20000"/>
                    <a:lumOff val="80000"/>
                  </a:schemeClr>
                </a:solidFill>
              </a:rPr>
              <a:t> </a:t>
            </a:r>
            <a:r>
              <a:rPr lang="en-US" sz="3200" dirty="0">
                <a:solidFill>
                  <a:schemeClr val="bg1"/>
                </a:solidFill>
                <a:effectLst/>
              </a:rPr>
              <a:t>float</a:t>
            </a:r>
            <a:r>
              <a:rPr lang="en-US" sz="3200" dirty="0">
                <a:solidFill>
                  <a:schemeClr val="accent1">
                    <a:lumMod val="20000"/>
                    <a:lumOff val="80000"/>
                  </a:schemeClr>
                </a:solidFill>
              </a:rPr>
              <a:t> </a:t>
            </a:r>
            <a:r>
              <a:rPr lang="en-US" sz="3200" dirty="0">
                <a:solidFill>
                  <a:schemeClr val="tx1"/>
                </a:solidFill>
                <a:effectLst/>
              </a:rPr>
              <a:t>weight;</a:t>
            </a:r>
          </a:p>
          <a:p>
            <a:r>
              <a:rPr lang="en-US" sz="3200" dirty="0">
                <a:solidFill>
                  <a:schemeClr val="accent1">
                    <a:lumMod val="20000"/>
                    <a:lumOff val="80000"/>
                  </a:schemeClr>
                </a:solidFill>
              </a:rPr>
              <a:t>  </a:t>
            </a:r>
            <a:r>
              <a:rPr lang="en-US" sz="3200" dirty="0">
                <a:solidFill>
                  <a:schemeClr val="tx1"/>
                </a:solidFill>
                <a:effectLst/>
              </a:rPr>
              <a:t>public void method() {</a:t>
            </a:r>
          </a:p>
          <a:p>
            <a:r>
              <a:rPr lang="en-US" sz="3200" dirty="0">
                <a:solidFill>
                  <a:schemeClr val="accent1">
                    <a:lumMod val="20000"/>
                    <a:lumOff val="80000"/>
                  </a:schemeClr>
                </a:solidFill>
              </a:rPr>
              <a:t>    </a:t>
            </a:r>
            <a:r>
              <a:rPr lang="en-US" sz="3200" dirty="0">
                <a:solidFill>
                  <a:schemeClr val="bg1"/>
                </a:solidFill>
                <a:effectLst/>
              </a:rPr>
              <a:t>double</a:t>
            </a:r>
            <a:r>
              <a:rPr lang="en-US" sz="3200" dirty="0">
                <a:solidFill>
                  <a:schemeClr val="accent1">
                    <a:lumMod val="20000"/>
                    <a:lumOff val="80000"/>
                  </a:schemeClr>
                </a:solidFill>
              </a:rPr>
              <a:t> </a:t>
            </a:r>
            <a:r>
              <a:rPr lang="en-US" sz="3200" dirty="0">
                <a:solidFill>
                  <a:schemeClr val="tx1"/>
                </a:solidFill>
                <a:effectLst/>
              </a:rPr>
              <a:t>weight = 0.5d;</a:t>
            </a:r>
          </a:p>
          <a:p>
            <a:r>
              <a:rPr lang="en-US" sz="3200" dirty="0">
                <a:solidFill>
                  <a:schemeClr val="accent1">
                    <a:lumMod val="20000"/>
                    <a:lumOff val="80000"/>
                  </a:schemeClr>
                </a:solidFill>
              </a:rPr>
              <a:t> </a:t>
            </a:r>
            <a:r>
              <a:rPr lang="en-US" sz="3200" dirty="0">
                <a:solidFill>
                  <a:schemeClr val="tx1"/>
                </a:solidFill>
                <a:effectLst/>
              </a:rPr>
              <a:t> }</a:t>
            </a:r>
          </a:p>
          <a:p>
            <a:r>
              <a:rPr lang="en-US" sz="3200" dirty="0">
                <a:solidFill>
                  <a:schemeClr val="tx1"/>
                </a:solidFill>
                <a:effectLst/>
              </a:rPr>
              <a:t>}</a:t>
            </a:r>
          </a:p>
        </p:txBody>
      </p:sp>
      <p:sp>
        <p:nvSpPr>
          <p:cNvPr id="6" name="Text Placeholder 5"/>
          <p:cNvSpPr txBox="1">
            <a:spLocks/>
          </p:cNvSpPr>
          <p:nvPr/>
        </p:nvSpPr>
        <p:spPr>
          <a:xfrm>
            <a:off x="593913" y="1980762"/>
            <a:ext cx="9007951" cy="63784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Person { protected </a:t>
            </a:r>
            <a:r>
              <a:rPr lang="en-US" sz="3200" dirty="0">
                <a:solidFill>
                  <a:schemeClr val="bg1"/>
                </a:solidFill>
                <a:effectLst/>
              </a:rPr>
              <a:t>int</a:t>
            </a:r>
            <a:r>
              <a:rPr lang="en-US" sz="3200" dirty="0">
                <a:solidFill>
                  <a:schemeClr val="accent1">
                    <a:lumMod val="20000"/>
                    <a:lumOff val="80000"/>
                  </a:schemeClr>
                </a:solidFill>
              </a:rPr>
              <a:t> </a:t>
            </a:r>
            <a:r>
              <a:rPr lang="en-US" sz="3200" dirty="0">
                <a:solidFill>
                  <a:schemeClr val="tx1"/>
                </a:solidFill>
                <a:effectLst/>
              </a:rPr>
              <a:t>weight; }</a:t>
            </a:r>
          </a:p>
        </p:txBody>
      </p:sp>
      <p:sp>
        <p:nvSpPr>
          <p:cNvPr id="7" name="AutoShape 6"/>
          <p:cNvSpPr>
            <a:spLocks noChangeArrowheads="1"/>
          </p:cNvSpPr>
          <p:nvPr/>
        </p:nvSpPr>
        <p:spPr bwMode="auto">
          <a:xfrm>
            <a:off x="6696103" y="3520639"/>
            <a:ext cx="3276600" cy="609600"/>
          </a:xfrm>
          <a:prstGeom prst="wedgeRoundRectCallout">
            <a:avLst>
              <a:gd name="adj1" fmla="val -57250"/>
              <a:gd name="adj2" fmla="val -2404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hides</a:t>
            </a:r>
            <a:r>
              <a:rPr lang="en-US" sz="2800" dirty="0">
                <a:solidFill>
                  <a:srgbClr val="FFFFFF"/>
                </a:solidFill>
              </a:rPr>
              <a:t> </a:t>
            </a:r>
            <a:r>
              <a:rPr lang="en-US" sz="2800" b="1" dirty="0">
                <a:solidFill>
                  <a:schemeClr val="bg1"/>
                </a:solidFill>
                <a:latin typeface="Consolas" panose="020B0609020204030204" pitchFamily="49" charset="0"/>
              </a:rPr>
              <a:t>int weight</a:t>
            </a:r>
            <a:endParaRPr lang="bg-BG" sz="2800" b="1" dirty="0">
              <a:solidFill>
                <a:schemeClr val="bg1"/>
              </a:solidFill>
              <a:latin typeface="Consolas" panose="020B0609020204030204" pitchFamily="49" charset="0"/>
            </a:endParaRPr>
          </a:p>
        </p:txBody>
      </p:sp>
      <p:sp>
        <p:nvSpPr>
          <p:cNvPr id="9" name="AutoShape 6"/>
          <p:cNvSpPr>
            <a:spLocks noChangeArrowheads="1"/>
          </p:cNvSpPr>
          <p:nvPr/>
        </p:nvSpPr>
        <p:spPr bwMode="auto">
          <a:xfrm>
            <a:off x="2743863" y="4915741"/>
            <a:ext cx="2057400" cy="504000"/>
          </a:xfrm>
          <a:prstGeom prst="wedgeRoundRectCallout">
            <a:avLst>
              <a:gd name="adj1" fmla="val -60624"/>
              <a:gd name="adj2" fmla="val -3895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dirty="0">
                <a:solidFill>
                  <a:srgbClr val="FFFFFF"/>
                </a:solidFill>
              </a:rPr>
              <a:t>hides both</a:t>
            </a:r>
            <a:endParaRPr lang="bg-BG" sz="2800" b="1" dirty="0">
              <a:solidFill>
                <a:schemeClr val="tx2">
                  <a:lumMod val="75000"/>
                </a:schemeClr>
              </a:solidFill>
              <a:latin typeface="Consolas" panose="020B0609020204030204" pitchFamily="49" charset="0"/>
            </a:endParaRPr>
          </a:p>
        </p:txBody>
      </p:sp>
      <p:sp>
        <p:nvSpPr>
          <p:cNvPr id="10" name="Slide Number">
            <a:extLst>
              <a:ext uri="{FF2B5EF4-FFF2-40B4-BE49-F238E27FC236}">
                <a16:creationId xmlns:a16="http://schemas.microsoft.com/office/drawing/2014/main" id="{599569A3-F928-4BFC-9ED9-173862A7BA28}"/>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70</a:t>
            </a:fld>
            <a:endParaRPr lang="en-US" noProof="0" dirty="0"/>
          </a:p>
        </p:txBody>
      </p:sp>
    </p:spTree>
    <p:extLst>
      <p:ext uri="{BB962C8B-B14F-4D97-AF65-F5344CB8AC3E}">
        <p14:creationId xmlns:p14="http://schemas.microsoft.com/office/powerpoint/2010/main" val="2421719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bg-BG" sz="3000" noProof="1"/>
              <a:t>Използвайки</a:t>
            </a:r>
            <a:r>
              <a:rPr lang="en-US" sz="3000" noProof="1"/>
              <a:t> </a:t>
            </a:r>
            <a:r>
              <a:rPr lang="en-US" sz="3000" b="1" noProof="1">
                <a:solidFill>
                  <a:schemeClr val="bg1"/>
                </a:solidFill>
                <a:latin typeface="Consolas" panose="020B0609020204030204" pitchFamily="49" charset="0"/>
              </a:rPr>
              <a:t>super</a:t>
            </a:r>
            <a:r>
              <a:rPr lang="en-US" sz="3000" noProof="1"/>
              <a:t> </a:t>
            </a:r>
            <a:r>
              <a:rPr lang="bg-BG" sz="3000" noProof="1"/>
              <a:t>и</a:t>
            </a:r>
            <a:r>
              <a:rPr lang="en-US" sz="3000" noProof="1"/>
              <a:t> </a:t>
            </a:r>
            <a:r>
              <a:rPr lang="en-US" sz="3000" b="1" noProof="1">
                <a:solidFill>
                  <a:schemeClr val="bg1"/>
                </a:solidFill>
                <a:latin typeface="Consolas" panose="020B0609020204030204" pitchFamily="49" charset="0"/>
              </a:rPr>
              <a:t>this</a:t>
            </a:r>
            <a:r>
              <a:rPr lang="en-US" sz="3000" noProof="1"/>
              <a:t> </a:t>
            </a:r>
            <a:r>
              <a:rPr lang="bg-BG" sz="3000" noProof="1"/>
              <a:t>за специфичен достъп до членовете</a:t>
            </a:r>
            <a:endParaRPr lang="en-US" sz="3000" noProof="1"/>
          </a:p>
        </p:txBody>
      </p:sp>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a:t>Засенчващи променливи - Достъп</a:t>
            </a:r>
          </a:p>
        </p:txBody>
      </p:sp>
      <p:sp>
        <p:nvSpPr>
          <p:cNvPr id="8" name="Text Placeholder 5"/>
          <p:cNvSpPr txBox="1">
            <a:spLocks/>
          </p:cNvSpPr>
          <p:nvPr/>
        </p:nvSpPr>
        <p:spPr>
          <a:xfrm>
            <a:off x="745650" y="2538739"/>
            <a:ext cx="9007951" cy="408494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100" dirty="0">
                <a:solidFill>
                  <a:schemeClr val="tx1"/>
                </a:solidFill>
                <a:effectLst/>
              </a:rPr>
              <a:t>class Patient extends Person {</a:t>
            </a:r>
          </a:p>
          <a:p>
            <a:r>
              <a:rPr lang="en-US" sz="3100" dirty="0">
                <a:solidFill>
                  <a:schemeClr val="tx1"/>
                </a:solidFill>
                <a:effectLst/>
              </a:rPr>
              <a:t>  protected float weight;</a:t>
            </a:r>
          </a:p>
          <a:p>
            <a:r>
              <a:rPr lang="en-US" sz="3100" dirty="0">
                <a:solidFill>
                  <a:schemeClr val="tx1"/>
                </a:solidFill>
                <a:effectLst/>
              </a:rPr>
              <a:t>  public void method() {</a:t>
            </a:r>
          </a:p>
          <a:p>
            <a:r>
              <a:rPr lang="en-US" sz="3100" dirty="0">
                <a:solidFill>
                  <a:schemeClr val="tx1"/>
                </a:solidFill>
                <a:effectLst/>
              </a:rPr>
              <a:t>    double weight = 0.5d;</a:t>
            </a:r>
          </a:p>
          <a:p>
            <a:r>
              <a:rPr lang="en-US" sz="3100" dirty="0">
                <a:solidFill>
                  <a:schemeClr val="accent1">
                    <a:lumMod val="20000"/>
                    <a:lumOff val="80000"/>
                  </a:schemeClr>
                </a:solidFill>
                <a:effectLst/>
              </a:rPr>
              <a:t>    </a:t>
            </a:r>
            <a:r>
              <a:rPr lang="en-US" sz="3100" dirty="0">
                <a:solidFill>
                  <a:schemeClr val="bg1"/>
                </a:solidFill>
                <a:effectLst/>
              </a:rPr>
              <a:t>this</a:t>
            </a:r>
            <a:r>
              <a:rPr lang="en-US" sz="3100" b="0" dirty="0">
                <a:solidFill>
                  <a:schemeClr val="tx1"/>
                </a:solidFill>
                <a:effectLst/>
              </a:rPr>
              <a:t>.</a:t>
            </a:r>
            <a:r>
              <a:rPr lang="en-US" sz="3100" dirty="0">
                <a:solidFill>
                  <a:schemeClr val="tx1"/>
                </a:solidFill>
                <a:effectLst/>
              </a:rPr>
              <a:t>weight</a:t>
            </a:r>
            <a:r>
              <a:rPr lang="en-US" sz="3100" b="0" dirty="0">
                <a:solidFill>
                  <a:schemeClr val="tx1"/>
                </a:solidFill>
                <a:effectLst/>
              </a:rPr>
              <a:t> = </a:t>
            </a:r>
            <a:r>
              <a:rPr lang="en-US" sz="3100" dirty="0">
                <a:solidFill>
                  <a:schemeClr val="tx1"/>
                </a:solidFill>
                <a:effectLst/>
              </a:rPr>
              <a:t>0.6f;</a:t>
            </a:r>
          </a:p>
          <a:p>
            <a:r>
              <a:rPr lang="en-US" sz="3100" dirty="0">
                <a:solidFill>
                  <a:schemeClr val="accent1">
                    <a:lumMod val="20000"/>
                    <a:lumOff val="80000"/>
                  </a:schemeClr>
                </a:solidFill>
                <a:effectLst/>
              </a:rPr>
              <a:t>    </a:t>
            </a:r>
            <a:r>
              <a:rPr lang="en-US" sz="3100" dirty="0" err="1">
                <a:solidFill>
                  <a:schemeClr val="bg1"/>
                </a:solidFill>
                <a:effectLst/>
              </a:rPr>
              <a:t>super</a:t>
            </a:r>
            <a:r>
              <a:rPr lang="en-US" sz="3100" dirty="0" err="1">
                <a:solidFill>
                  <a:schemeClr val="tx1"/>
                </a:solidFill>
                <a:effectLst/>
              </a:rPr>
              <a:t>.weight</a:t>
            </a:r>
            <a:r>
              <a:rPr lang="en-US" sz="3100" dirty="0">
                <a:solidFill>
                  <a:schemeClr val="tx1"/>
                </a:solidFill>
                <a:effectLst/>
              </a:rPr>
              <a:t> = 1;</a:t>
            </a:r>
          </a:p>
          <a:p>
            <a:r>
              <a:rPr lang="en-US" sz="3100" dirty="0">
                <a:solidFill>
                  <a:schemeClr val="accent1">
                    <a:lumMod val="20000"/>
                    <a:lumOff val="80000"/>
                  </a:schemeClr>
                </a:solidFill>
                <a:effectLst/>
              </a:rPr>
              <a:t>  </a:t>
            </a:r>
            <a:r>
              <a:rPr lang="en-US" sz="3100" dirty="0">
                <a:solidFill>
                  <a:schemeClr val="tx1"/>
                </a:solidFill>
                <a:effectLst/>
              </a:rPr>
              <a:t>}</a:t>
            </a:r>
          </a:p>
          <a:p>
            <a:r>
              <a:rPr lang="en-US" sz="3100" dirty="0">
                <a:solidFill>
                  <a:schemeClr val="tx1"/>
                </a:solidFill>
                <a:effectLst/>
              </a:rPr>
              <a:t>}</a:t>
            </a:r>
          </a:p>
        </p:txBody>
      </p:sp>
      <p:sp>
        <p:nvSpPr>
          <p:cNvPr id="6" name="Text Placeholder 5"/>
          <p:cNvSpPr txBox="1">
            <a:spLocks/>
          </p:cNvSpPr>
          <p:nvPr/>
        </p:nvSpPr>
        <p:spPr>
          <a:xfrm>
            <a:off x="747524" y="1803128"/>
            <a:ext cx="9006077" cy="637849"/>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100" dirty="0">
                <a:solidFill>
                  <a:schemeClr val="tx1"/>
                </a:solidFill>
                <a:effectLst/>
              </a:rPr>
              <a:t>class Person { protected int weight; }</a:t>
            </a:r>
          </a:p>
        </p:txBody>
      </p:sp>
      <p:sp>
        <p:nvSpPr>
          <p:cNvPr id="7" name="AutoShape 6"/>
          <p:cNvSpPr>
            <a:spLocks noChangeArrowheads="1"/>
          </p:cNvSpPr>
          <p:nvPr/>
        </p:nvSpPr>
        <p:spPr bwMode="auto">
          <a:xfrm>
            <a:off x="6129253" y="4612192"/>
            <a:ext cx="4179596" cy="504000"/>
          </a:xfrm>
          <a:prstGeom prst="wedgeRoundRectCallout">
            <a:avLst>
              <a:gd name="adj1" fmla="val -56873"/>
              <a:gd name="adj2" fmla="val -1548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800" b="1" dirty="0">
                <a:solidFill>
                  <a:srgbClr val="FFFFFF"/>
                </a:solidFill>
              </a:rPr>
              <a:t>Член на инстанцията</a:t>
            </a:r>
            <a:endParaRPr lang="bg-BG" sz="2800" b="1" dirty="0">
              <a:solidFill>
                <a:schemeClr val="tx2">
                  <a:lumMod val="75000"/>
                </a:schemeClr>
              </a:solidFill>
              <a:latin typeface="Consolas" panose="020B0609020204030204" pitchFamily="49" charset="0"/>
            </a:endParaRPr>
          </a:p>
        </p:txBody>
      </p:sp>
      <p:sp>
        <p:nvSpPr>
          <p:cNvPr id="9" name="AutoShape 6"/>
          <p:cNvSpPr>
            <a:spLocks noChangeArrowheads="1"/>
          </p:cNvSpPr>
          <p:nvPr/>
        </p:nvSpPr>
        <p:spPr bwMode="auto">
          <a:xfrm>
            <a:off x="2825944" y="5642089"/>
            <a:ext cx="3810056" cy="504000"/>
          </a:xfrm>
          <a:prstGeom prst="wedgeRoundRectCallout">
            <a:avLst>
              <a:gd name="adj1" fmla="val -39809"/>
              <a:gd name="adj2" fmla="val -82510"/>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800" b="1" dirty="0">
                <a:solidFill>
                  <a:srgbClr val="FFFFFF"/>
                </a:solidFill>
              </a:rPr>
              <a:t>Член на базовия клас</a:t>
            </a:r>
            <a:endParaRPr lang="bg-BG" sz="2800" b="1" dirty="0">
              <a:solidFill>
                <a:schemeClr val="tx2">
                  <a:lumMod val="75000"/>
                </a:schemeClr>
              </a:solidFill>
              <a:latin typeface="Consolas" panose="020B0609020204030204" pitchFamily="49" charset="0"/>
            </a:endParaRPr>
          </a:p>
        </p:txBody>
      </p:sp>
      <p:sp>
        <p:nvSpPr>
          <p:cNvPr id="10" name="AutoShape 6"/>
          <p:cNvSpPr>
            <a:spLocks noChangeArrowheads="1"/>
          </p:cNvSpPr>
          <p:nvPr/>
        </p:nvSpPr>
        <p:spPr bwMode="auto">
          <a:xfrm>
            <a:off x="6541274" y="3819462"/>
            <a:ext cx="3964726" cy="504000"/>
          </a:xfrm>
          <a:prstGeom prst="wedgeRoundRectCallout">
            <a:avLst>
              <a:gd name="adj1" fmla="val -58197"/>
              <a:gd name="adj2" fmla="val 32486"/>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2800" b="1" dirty="0">
                <a:solidFill>
                  <a:srgbClr val="FFFFFF"/>
                </a:solidFill>
              </a:rPr>
              <a:t>Локална променлива</a:t>
            </a:r>
            <a:endParaRPr lang="bg-BG" sz="2800" b="1" dirty="0">
              <a:solidFill>
                <a:schemeClr val="tx2">
                  <a:lumMod val="75000"/>
                </a:schemeClr>
              </a:solidFill>
              <a:latin typeface="Consolas" panose="020B0609020204030204" pitchFamily="49" charset="0"/>
            </a:endParaRPr>
          </a:p>
        </p:txBody>
      </p:sp>
      <p:sp>
        <p:nvSpPr>
          <p:cNvPr id="11" name="Slide Number">
            <a:extLst>
              <a:ext uri="{FF2B5EF4-FFF2-40B4-BE49-F238E27FC236}">
                <a16:creationId xmlns:a16="http://schemas.microsoft.com/office/drawing/2014/main" id="{48B5EFE9-4F20-477F-95EC-082C01FF8DF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71</a:t>
            </a:fld>
            <a:endParaRPr lang="en-US" noProof="0" dirty="0"/>
          </a:p>
        </p:txBody>
      </p:sp>
    </p:spTree>
    <p:extLst>
      <p:ext uri="{BB962C8B-B14F-4D97-AF65-F5344CB8AC3E}">
        <p14:creationId xmlns:p14="http://schemas.microsoft.com/office/powerpoint/2010/main" val="20281396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a:lnSpc>
                <a:spcPct val="100000"/>
              </a:lnSpc>
            </a:pPr>
            <a:r>
              <a:rPr lang="ru-RU" sz="3000" dirty="0"/>
              <a:t>Дъщерен клас може да предефинира съществуващите методи</a:t>
            </a:r>
            <a:endParaRPr lang="en-US" sz="3000" dirty="0"/>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Overriding </a:t>
            </a:r>
            <a:r>
              <a:rPr lang="bg-BG" sz="4000" dirty="0"/>
              <a:t>на методи в подкласа</a:t>
            </a:r>
          </a:p>
        </p:txBody>
      </p:sp>
      <p:sp>
        <p:nvSpPr>
          <p:cNvPr id="7" name="Text Placeholder 5"/>
          <p:cNvSpPr txBox="1">
            <a:spLocks/>
          </p:cNvSpPr>
          <p:nvPr/>
        </p:nvSpPr>
        <p:spPr>
          <a:xfrm>
            <a:off x="747524" y="1899611"/>
            <a:ext cx="10072877" cy="445427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 class Person { </a:t>
            </a:r>
            <a:br>
              <a:rPr lang="en-US" sz="2800" dirty="0">
                <a:solidFill>
                  <a:schemeClr val="accent1">
                    <a:lumMod val="20000"/>
                    <a:lumOff val="80000"/>
                  </a:schemeClr>
                </a:solidFill>
              </a:rPr>
            </a:br>
            <a:r>
              <a:rPr lang="en-US" sz="2800" dirty="0">
                <a:solidFill>
                  <a:schemeClr val="accent1">
                    <a:lumMod val="20000"/>
                    <a:lumOff val="80000"/>
                  </a:schemeClr>
                </a:solidFill>
              </a:rPr>
              <a:t>  </a:t>
            </a:r>
            <a:r>
              <a:rPr lang="en-US" sz="2800" dirty="0">
                <a:solidFill>
                  <a:schemeClr val="tx1"/>
                </a:solidFill>
                <a:effectLst/>
              </a:rPr>
              <a:t>public void </a:t>
            </a:r>
            <a:r>
              <a:rPr lang="en-US" sz="2800" dirty="0">
                <a:solidFill>
                  <a:schemeClr val="bg1"/>
                </a:solidFill>
                <a:effectLst/>
              </a:rPr>
              <a:t>sleep() </a:t>
            </a:r>
            <a:r>
              <a:rPr lang="en-US" sz="2800" dirty="0">
                <a:solidFill>
                  <a:schemeClr val="tx1"/>
                </a:solidFill>
                <a:effectLst/>
              </a:rPr>
              <a:t>{ </a:t>
            </a:r>
          </a:p>
          <a:p>
            <a:r>
              <a:rPr lang="en-US" sz="2800" dirty="0">
                <a:solidFill>
                  <a:schemeClr val="tx1"/>
                </a:solidFill>
                <a:effectLst/>
              </a:rPr>
              <a:t>	</a:t>
            </a:r>
            <a:r>
              <a:rPr lang="en-US" sz="2800" dirty="0" err="1">
                <a:solidFill>
                  <a:schemeClr val="tx1"/>
                </a:solidFill>
                <a:effectLst/>
              </a:rPr>
              <a:t>System.out.println</a:t>
            </a:r>
            <a:r>
              <a:rPr lang="en-US" sz="2800" dirty="0">
                <a:solidFill>
                  <a:schemeClr val="tx1"/>
                </a:solidFill>
                <a:effectLst/>
              </a:rPr>
              <a:t>("Person sleeping"); } </a:t>
            </a:r>
          </a:p>
          <a:p>
            <a:r>
              <a:rPr lang="en-US" sz="2800" dirty="0">
                <a:solidFill>
                  <a:schemeClr val="tx1"/>
                </a:solidFill>
                <a:effectLst/>
              </a:rPr>
              <a:t>}</a:t>
            </a:r>
          </a:p>
          <a:p>
            <a:endParaRPr lang="en-US" sz="2800" dirty="0">
              <a:solidFill>
                <a:schemeClr val="accent1">
                  <a:lumMod val="20000"/>
                  <a:lumOff val="80000"/>
                </a:schemeClr>
              </a:solidFill>
            </a:endParaRPr>
          </a:p>
          <a:p>
            <a:r>
              <a:rPr lang="en-US" sz="2800" dirty="0">
                <a:solidFill>
                  <a:schemeClr val="tx1"/>
                </a:solidFill>
                <a:effectLst/>
              </a:rPr>
              <a:t>public class Student extends Person {</a:t>
            </a:r>
          </a:p>
          <a:p>
            <a:r>
              <a:rPr lang="en-US" sz="2800" dirty="0">
                <a:solidFill>
                  <a:schemeClr val="accent1">
                    <a:lumMod val="20000"/>
                    <a:lumOff val="80000"/>
                  </a:schemeClr>
                </a:solidFill>
              </a:rPr>
              <a:t>  </a:t>
            </a:r>
            <a:r>
              <a:rPr lang="en-US" sz="2800" dirty="0">
                <a:solidFill>
                  <a:schemeClr val="bg1"/>
                </a:solidFill>
                <a:effectLst/>
              </a:rPr>
              <a:t>@Override </a:t>
            </a:r>
          </a:p>
          <a:p>
            <a:r>
              <a:rPr lang="en-US" sz="2800" dirty="0">
                <a:solidFill>
                  <a:schemeClr val="bg1"/>
                </a:solidFill>
                <a:effectLst/>
              </a:rPr>
              <a:t>  public void sleep()</a:t>
            </a:r>
            <a:r>
              <a:rPr lang="en-US" sz="2800" dirty="0">
                <a:solidFill>
                  <a:schemeClr val="tx1"/>
                </a:solidFill>
                <a:effectLst/>
              </a:rPr>
              <a:t>{</a:t>
            </a:r>
          </a:p>
          <a:p>
            <a:r>
              <a:rPr lang="en-US" sz="2800" dirty="0">
                <a:solidFill>
                  <a:schemeClr val="tx1"/>
                </a:solidFill>
                <a:effectLst/>
              </a:rPr>
              <a:t>	</a:t>
            </a:r>
            <a:r>
              <a:rPr lang="en-US" sz="2800" dirty="0" err="1">
                <a:solidFill>
                  <a:schemeClr val="tx1"/>
                </a:solidFill>
                <a:effectLst/>
              </a:rPr>
              <a:t>System.out.println</a:t>
            </a:r>
            <a:r>
              <a:rPr lang="en-US" sz="2800" dirty="0">
                <a:solidFill>
                  <a:schemeClr val="tx1"/>
                </a:solidFill>
                <a:effectLst/>
              </a:rPr>
              <a:t>("Student sleeping"); }</a:t>
            </a:r>
          </a:p>
          <a:p>
            <a:r>
              <a:rPr lang="en-US" sz="2800" dirty="0">
                <a:solidFill>
                  <a:schemeClr val="tx1"/>
                </a:solidFill>
                <a:effectLst/>
              </a:rPr>
              <a:t>}</a:t>
            </a:r>
          </a:p>
        </p:txBody>
      </p:sp>
      <p:sp>
        <p:nvSpPr>
          <p:cNvPr id="8" name="AutoShape 6"/>
          <p:cNvSpPr>
            <a:spLocks noChangeArrowheads="1"/>
          </p:cNvSpPr>
          <p:nvPr/>
        </p:nvSpPr>
        <p:spPr bwMode="auto">
          <a:xfrm>
            <a:off x="8259707" y="4094340"/>
            <a:ext cx="3677030" cy="1430179"/>
          </a:xfrm>
          <a:prstGeom prst="wedgeRoundRectCallout">
            <a:avLst>
              <a:gd name="adj1" fmla="val -57337"/>
              <a:gd name="adj2" fmla="val 35269"/>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600" b="1" dirty="0">
                <a:solidFill>
                  <a:srgbClr val="FFFFFF"/>
                </a:solidFill>
              </a:rPr>
              <a:t>Сигнатурата и типа на връщане </a:t>
            </a:r>
            <a:r>
              <a:rPr lang="bg-BG" sz="2600" b="1" dirty="0">
                <a:solidFill>
                  <a:schemeClr val="bg1"/>
                </a:solidFill>
              </a:rPr>
              <a:t>трябва да съвпадат</a:t>
            </a:r>
          </a:p>
        </p:txBody>
      </p:sp>
      <p:sp>
        <p:nvSpPr>
          <p:cNvPr id="9" name="AutoShape 6"/>
          <p:cNvSpPr>
            <a:spLocks noChangeArrowheads="1"/>
          </p:cNvSpPr>
          <p:nvPr/>
        </p:nvSpPr>
        <p:spPr bwMode="auto">
          <a:xfrm>
            <a:off x="5931853" y="1844080"/>
            <a:ext cx="5955347" cy="987504"/>
          </a:xfrm>
          <a:prstGeom prst="wedgeRoundRectCallout">
            <a:avLst>
              <a:gd name="adj1" fmla="val -37966"/>
              <a:gd name="adj2" fmla="val 7943"/>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bg-BG" sz="2600" b="1" dirty="0">
                <a:solidFill>
                  <a:srgbClr val="FFFFFF"/>
                </a:solidFill>
              </a:rPr>
              <a:t>Метода в базовия клас</a:t>
            </a:r>
            <a:r>
              <a:rPr lang="en-US" sz="2600" b="1" dirty="0">
                <a:solidFill>
                  <a:srgbClr val="FFFFFF"/>
                </a:solidFill>
              </a:rPr>
              <a:t> </a:t>
            </a:r>
            <a:r>
              <a:rPr lang="bg-BG" sz="2600" b="1" dirty="0">
                <a:solidFill>
                  <a:schemeClr val="bg1"/>
                </a:solidFill>
              </a:rPr>
              <a:t>трябва да не бъде </a:t>
            </a:r>
            <a:r>
              <a:rPr lang="en-US" sz="2600" b="1" dirty="0">
                <a:solidFill>
                  <a:schemeClr val="bg1"/>
                </a:solidFill>
                <a:latin typeface="Consolas" panose="020B0609020204030204" pitchFamily="49" charset="0"/>
              </a:rPr>
              <a:t>final</a:t>
            </a:r>
            <a:endParaRPr lang="bg-BG" sz="2600" b="1" dirty="0">
              <a:solidFill>
                <a:schemeClr val="bg1"/>
              </a:solidFill>
              <a:latin typeface="Consolas" panose="020B0609020204030204" pitchFamily="49" charset="0"/>
            </a:endParaRPr>
          </a:p>
        </p:txBody>
      </p:sp>
      <p:sp>
        <p:nvSpPr>
          <p:cNvPr id="10" name="Slide Number">
            <a:extLst>
              <a:ext uri="{FF2B5EF4-FFF2-40B4-BE49-F238E27FC236}">
                <a16:creationId xmlns:a16="http://schemas.microsoft.com/office/drawing/2014/main" id="{6B446649-A1A7-4065-A139-2825E546B22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72</a:t>
            </a:fld>
            <a:endParaRPr lang="en-US" noProof="0" dirty="0"/>
          </a:p>
        </p:txBody>
      </p:sp>
    </p:spTree>
    <p:extLst>
      <p:ext uri="{BB962C8B-B14F-4D97-AF65-F5344CB8AC3E}">
        <p14:creationId xmlns:p14="http://schemas.microsoft.com/office/powerpoint/2010/main" val="40409201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a:lnSpc>
                <a:spcPct val="100000"/>
              </a:lnSpc>
              <a:buClr>
                <a:schemeClr val="tx1"/>
              </a:buClr>
            </a:pPr>
            <a:r>
              <a:rPr lang="en-US" sz="3000" b="1" dirty="0">
                <a:solidFill>
                  <a:schemeClr val="bg1"/>
                </a:solidFill>
                <a:latin typeface="Consolas" panose="020B0609020204030204" pitchFamily="49" charset="0"/>
              </a:rPr>
              <a:t>final</a:t>
            </a:r>
            <a:r>
              <a:rPr lang="en-US" sz="3000" dirty="0"/>
              <a:t> – </a:t>
            </a:r>
            <a:r>
              <a:rPr lang="bg-BG" sz="3000" dirty="0"/>
              <a:t>дефинира метод</a:t>
            </a:r>
            <a:r>
              <a:rPr lang="en-US" sz="3000" dirty="0"/>
              <a:t>, </a:t>
            </a:r>
            <a:r>
              <a:rPr lang="bg-BG" sz="3000" dirty="0"/>
              <a:t>който </a:t>
            </a:r>
            <a:r>
              <a:rPr lang="bg-BG" sz="3000" b="1" dirty="0">
                <a:solidFill>
                  <a:schemeClr val="bg1"/>
                </a:solidFill>
              </a:rPr>
              <a:t>не може да бъде </a:t>
            </a:r>
            <a:r>
              <a:rPr lang="en-US" sz="3000" b="1" dirty="0">
                <a:solidFill>
                  <a:schemeClr val="bg1"/>
                </a:solidFill>
              </a:rPr>
              <a:t>overridden</a:t>
            </a:r>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Final </a:t>
            </a:r>
            <a:r>
              <a:rPr lang="bg-BG" sz="4000" dirty="0"/>
              <a:t>Методи</a:t>
            </a:r>
          </a:p>
        </p:txBody>
      </p:sp>
      <p:sp>
        <p:nvSpPr>
          <p:cNvPr id="7" name="Text Placeholder 5"/>
          <p:cNvSpPr txBox="1">
            <a:spLocks/>
          </p:cNvSpPr>
          <p:nvPr/>
        </p:nvSpPr>
        <p:spPr>
          <a:xfrm>
            <a:off x="747524" y="1981200"/>
            <a:ext cx="7024877"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 class </a:t>
            </a:r>
            <a:r>
              <a:rPr lang="en-US" sz="2800" dirty="0">
                <a:solidFill>
                  <a:schemeClr val="bg1"/>
                </a:solidFill>
                <a:effectLst/>
              </a:rPr>
              <a:t>Animal</a:t>
            </a:r>
            <a:r>
              <a:rPr lang="en-US" sz="2800" dirty="0">
                <a:solidFill>
                  <a:schemeClr val="accent1">
                    <a:lumMod val="20000"/>
                    <a:lumOff val="80000"/>
                  </a:schemeClr>
                </a:solidFill>
                <a:effectLst/>
              </a:rPr>
              <a:t> </a:t>
            </a:r>
            <a:r>
              <a:rPr lang="en-US" sz="2800" dirty="0">
                <a:solidFill>
                  <a:schemeClr val="tx1"/>
                </a:solidFill>
                <a:effectLst/>
              </a:rPr>
              <a:t>{</a:t>
            </a:r>
          </a:p>
          <a:p>
            <a:r>
              <a:rPr lang="en-US" sz="2800" dirty="0">
                <a:solidFill>
                  <a:schemeClr val="tx1"/>
                </a:solidFill>
                <a:effectLst/>
              </a:rPr>
              <a:t>  public </a:t>
            </a:r>
            <a:r>
              <a:rPr lang="en-US" sz="2800" dirty="0">
                <a:solidFill>
                  <a:schemeClr val="bg1"/>
                </a:solidFill>
                <a:effectLst/>
              </a:rPr>
              <a:t>final</a:t>
            </a:r>
            <a:r>
              <a:rPr lang="en-US" sz="2800" dirty="0">
                <a:solidFill>
                  <a:schemeClr val="accent1">
                    <a:lumMod val="20000"/>
                    <a:lumOff val="80000"/>
                  </a:schemeClr>
                </a:solidFill>
                <a:effectLst/>
              </a:rPr>
              <a:t> </a:t>
            </a:r>
            <a:r>
              <a:rPr lang="en-US" sz="2800" dirty="0">
                <a:solidFill>
                  <a:schemeClr val="tx1"/>
                </a:solidFill>
                <a:effectLst/>
              </a:rPr>
              <a:t>void eat() { … }</a:t>
            </a:r>
          </a:p>
          <a:p>
            <a:r>
              <a:rPr lang="en-US" sz="2800" dirty="0">
                <a:solidFill>
                  <a:schemeClr val="tx1"/>
                </a:solidFill>
                <a:effectLst/>
              </a:rPr>
              <a:t>}</a:t>
            </a:r>
          </a:p>
        </p:txBody>
      </p:sp>
      <p:sp>
        <p:nvSpPr>
          <p:cNvPr id="10" name="Text Placeholder 5"/>
          <p:cNvSpPr txBox="1">
            <a:spLocks/>
          </p:cNvSpPr>
          <p:nvPr/>
        </p:nvSpPr>
        <p:spPr>
          <a:xfrm>
            <a:off x="747524" y="3810000"/>
            <a:ext cx="7024877" cy="2299842"/>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 class Dog </a:t>
            </a:r>
            <a:r>
              <a:rPr lang="en-US" sz="2800" dirty="0">
                <a:solidFill>
                  <a:schemeClr val="bg1"/>
                </a:solidFill>
                <a:effectLst/>
              </a:rPr>
              <a:t>extends Animal </a:t>
            </a:r>
            <a:r>
              <a:rPr lang="en-US" sz="2800" dirty="0">
                <a:solidFill>
                  <a:schemeClr val="tx1"/>
                </a:solidFill>
                <a:effectLst/>
              </a:rPr>
              <a:t>{</a:t>
            </a:r>
            <a:r>
              <a:rPr lang="en-US" sz="2800" dirty="0">
                <a:solidFill>
                  <a:schemeClr val="accent1">
                    <a:lumMod val="20000"/>
                    <a:lumOff val="80000"/>
                  </a:schemeClr>
                </a:solidFill>
              </a:rPr>
              <a:t> </a:t>
            </a:r>
          </a:p>
          <a:p>
            <a:r>
              <a:rPr lang="en-US" sz="2800" dirty="0">
                <a:solidFill>
                  <a:schemeClr val="accent1">
                    <a:lumMod val="20000"/>
                    <a:lumOff val="80000"/>
                  </a:schemeClr>
                </a:solidFill>
              </a:rPr>
              <a:t>  </a:t>
            </a:r>
          </a:p>
          <a:p>
            <a:r>
              <a:rPr lang="en-US" sz="2800" dirty="0">
                <a:solidFill>
                  <a:schemeClr val="accent1">
                    <a:lumMod val="20000"/>
                    <a:lumOff val="80000"/>
                  </a:schemeClr>
                </a:solidFill>
              </a:rPr>
              <a:t>  </a:t>
            </a:r>
            <a:r>
              <a:rPr lang="en-US" sz="2800" dirty="0">
                <a:solidFill>
                  <a:schemeClr val="bg1"/>
                </a:solidFill>
                <a:effectLst/>
              </a:rPr>
              <a:t>@Override</a:t>
            </a:r>
          </a:p>
          <a:p>
            <a:r>
              <a:rPr lang="en-US" sz="2800" dirty="0">
                <a:solidFill>
                  <a:schemeClr val="accent1">
                    <a:lumMod val="20000"/>
                    <a:lumOff val="80000"/>
                  </a:schemeClr>
                </a:solidFill>
              </a:rPr>
              <a:t>  </a:t>
            </a:r>
            <a:r>
              <a:rPr lang="en-US" sz="2800" dirty="0">
                <a:solidFill>
                  <a:schemeClr val="tx1"/>
                </a:solidFill>
                <a:effectLst/>
              </a:rPr>
              <a:t>public void eat() {} </a:t>
            </a:r>
            <a:r>
              <a:rPr lang="en-US" sz="2800" i="1" dirty="0">
                <a:solidFill>
                  <a:schemeClr val="accent2"/>
                </a:solidFill>
                <a:effectLst/>
              </a:rPr>
              <a:t>// Error…</a:t>
            </a:r>
          </a:p>
          <a:p>
            <a:r>
              <a:rPr lang="en-US" sz="2800" dirty="0">
                <a:solidFill>
                  <a:schemeClr val="tx1"/>
                </a:solidFill>
                <a:effectLst/>
              </a:rPr>
              <a:t>}</a:t>
            </a:r>
          </a:p>
        </p:txBody>
      </p:sp>
      <p:sp>
        <p:nvSpPr>
          <p:cNvPr id="8" name="Slide Number">
            <a:extLst>
              <a:ext uri="{FF2B5EF4-FFF2-40B4-BE49-F238E27FC236}">
                <a16:creationId xmlns:a16="http://schemas.microsoft.com/office/drawing/2014/main" id="{709E532D-8928-4CDA-B836-94EDB7CF2BD4}"/>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73</a:t>
            </a:fld>
            <a:endParaRPr lang="en-US" noProof="0" dirty="0"/>
          </a:p>
        </p:txBody>
      </p:sp>
    </p:spTree>
    <p:extLst>
      <p:ext uri="{BB962C8B-B14F-4D97-AF65-F5344CB8AC3E}">
        <p14:creationId xmlns:p14="http://schemas.microsoft.com/office/powerpoint/2010/main" val="40706840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a:lnSpc>
                <a:spcPct val="100000"/>
              </a:lnSpc>
            </a:pPr>
            <a:r>
              <a:rPr lang="ru-RU" dirty="0"/>
              <a:t>Наследяването от </a:t>
            </a:r>
            <a:r>
              <a:rPr lang="en-US" dirty="0"/>
              <a:t>final</a:t>
            </a:r>
            <a:r>
              <a:rPr lang="ru-RU" dirty="0"/>
              <a:t> класове е забранено</a:t>
            </a:r>
            <a:endParaRPr lang="en-US" dirty="0"/>
          </a:p>
        </p:txBody>
      </p:sp>
      <p:sp>
        <p:nvSpPr>
          <p:cNvPr id="2" name="Title 1"/>
          <p:cNvSpPr>
            <a:spLocks noGrp="1"/>
          </p:cNvSpPr>
          <p:nvPr>
            <p:ph type="title"/>
          </p:nvPr>
        </p:nvSpPr>
        <p:spPr>
          <a:prstGeom prst="rect">
            <a:avLst/>
          </a:prstGeom>
        </p:spPr>
        <p:txBody>
          <a:bodyPr anchor="ctr" anchorCtr="0"/>
          <a:lstStyle/>
          <a:p>
            <a:pPr>
              <a:lnSpc>
                <a:spcPts val="4000"/>
              </a:lnSpc>
              <a:defRPr/>
            </a:pPr>
            <a:r>
              <a:rPr lang="en-US" sz="4000" dirty="0"/>
              <a:t>Final </a:t>
            </a:r>
            <a:r>
              <a:rPr lang="bg-BG" sz="4000" dirty="0"/>
              <a:t>клас</a:t>
            </a:r>
          </a:p>
        </p:txBody>
      </p:sp>
      <p:sp>
        <p:nvSpPr>
          <p:cNvPr id="7" name="Text Placeholder 5"/>
          <p:cNvSpPr txBox="1">
            <a:spLocks/>
          </p:cNvSpPr>
          <p:nvPr/>
        </p:nvSpPr>
        <p:spPr>
          <a:xfrm>
            <a:off x="615444" y="1981200"/>
            <a:ext cx="6110477"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a:t>
            </a:r>
            <a:r>
              <a:rPr lang="en-US" sz="2800" dirty="0">
                <a:solidFill>
                  <a:schemeClr val="accent1">
                    <a:lumMod val="20000"/>
                    <a:lumOff val="80000"/>
                  </a:schemeClr>
                </a:solidFill>
              </a:rPr>
              <a:t> </a:t>
            </a:r>
            <a:r>
              <a:rPr lang="en-US" sz="2800" dirty="0">
                <a:solidFill>
                  <a:schemeClr val="bg1"/>
                </a:solidFill>
                <a:effectLst/>
              </a:rPr>
              <a:t>final</a:t>
            </a:r>
            <a:r>
              <a:rPr lang="en-US" sz="2800" dirty="0">
                <a:solidFill>
                  <a:schemeClr val="accent1">
                    <a:lumMod val="20000"/>
                    <a:lumOff val="80000"/>
                  </a:schemeClr>
                </a:solidFill>
              </a:rPr>
              <a:t> </a:t>
            </a:r>
            <a:r>
              <a:rPr lang="en-US" sz="2800" dirty="0">
                <a:solidFill>
                  <a:schemeClr val="tx1"/>
                </a:solidFill>
                <a:effectLst/>
              </a:rPr>
              <a:t>class</a:t>
            </a:r>
            <a:r>
              <a:rPr lang="en-US" sz="2800" dirty="0">
                <a:solidFill>
                  <a:schemeClr val="accent1">
                    <a:lumMod val="20000"/>
                    <a:lumOff val="80000"/>
                  </a:schemeClr>
                </a:solidFill>
              </a:rPr>
              <a:t> </a:t>
            </a:r>
            <a:r>
              <a:rPr lang="en-US" sz="2800" dirty="0">
                <a:solidFill>
                  <a:schemeClr val="bg1"/>
                </a:solidFill>
                <a:effectLst/>
              </a:rPr>
              <a:t>Animal</a:t>
            </a:r>
            <a:r>
              <a:rPr lang="en-US" sz="2800" dirty="0">
                <a:solidFill>
                  <a:schemeClr val="accent1">
                    <a:lumMod val="20000"/>
                    <a:lumOff val="80000"/>
                  </a:schemeClr>
                </a:solidFill>
              </a:rPr>
              <a:t> </a:t>
            </a:r>
            <a:r>
              <a:rPr lang="en-US" sz="2800" dirty="0">
                <a:solidFill>
                  <a:schemeClr val="tx1"/>
                </a:solidFill>
                <a:effectLst/>
              </a:rPr>
              <a:t>{</a:t>
            </a:r>
          </a:p>
          <a:p>
            <a:r>
              <a:rPr lang="en-US" sz="2800" dirty="0">
                <a:solidFill>
                  <a:schemeClr val="tx1"/>
                </a:solidFill>
                <a:effectLst/>
              </a:rPr>
              <a:t>  …</a:t>
            </a:r>
          </a:p>
          <a:p>
            <a:r>
              <a:rPr lang="en-US" sz="2800" dirty="0">
                <a:solidFill>
                  <a:schemeClr val="tx1"/>
                </a:solidFill>
                <a:effectLst/>
              </a:rPr>
              <a:t>}</a:t>
            </a:r>
          </a:p>
        </p:txBody>
      </p:sp>
      <p:sp>
        <p:nvSpPr>
          <p:cNvPr id="10" name="Text Placeholder 5"/>
          <p:cNvSpPr txBox="1">
            <a:spLocks/>
          </p:cNvSpPr>
          <p:nvPr/>
        </p:nvSpPr>
        <p:spPr>
          <a:xfrm>
            <a:off x="615443" y="3810000"/>
            <a:ext cx="10133837" cy="1438068"/>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800" dirty="0">
                <a:solidFill>
                  <a:schemeClr val="tx1"/>
                </a:solidFill>
                <a:effectLst/>
              </a:rPr>
              <a:t>public class Dog </a:t>
            </a:r>
            <a:r>
              <a:rPr lang="en-US" sz="2800" dirty="0">
                <a:solidFill>
                  <a:schemeClr val="bg1"/>
                </a:solidFill>
                <a:effectLst/>
              </a:rPr>
              <a:t>extends Animal </a:t>
            </a:r>
            <a:r>
              <a:rPr lang="en-US" sz="2800" dirty="0">
                <a:solidFill>
                  <a:schemeClr val="tx1"/>
                </a:solidFill>
                <a:effectLst/>
              </a:rPr>
              <a:t>{ }      </a:t>
            </a:r>
            <a:r>
              <a:rPr lang="en-US" sz="2800" i="1" dirty="0">
                <a:solidFill>
                  <a:schemeClr val="accent2"/>
                </a:solidFill>
                <a:effectLst/>
              </a:rPr>
              <a:t>// Error…</a:t>
            </a:r>
          </a:p>
          <a:p>
            <a:r>
              <a:rPr lang="en-US" sz="2800" dirty="0">
                <a:solidFill>
                  <a:schemeClr val="tx1"/>
                </a:solidFill>
                <a:effectLst/>
              </a:rPr>
              <a:t>public class MyString</a:t>
            </a:r>
            <a:r>
              <a:rPr lang="en-US" sz="2800" dirty="0">
                <a:solidFill>
                  <a:schemeClr val="accent1">
                    <a:lumMod val="20000"/>
                    <a:lumOff val="80000"/>
                  </a:schemeClr>
                </a:solidFill>
              </a:rPr>
              <a:t> </a:t>
            </a:r>
            <a:r>
              <a:rPr lang="en-US" sz="2800" dirty="0">
                <a:solidFill>
                  <a:schemeClr val="bg1"/>
                </a:solidFill>
                <a:effectLst/>
              </a:rPr>
              <a:t>extends String </a:t>
            </a:r>
            <a:r>
              <a:rPr lang="en-US" sz="2800" dirty="0">
                <a:solidFill>
                  <a:schemeClr val="tx1"/>
                </a:solidFill>
                <a:effectLst/>
              </a:rPr>
              <a:t>{ } </a:t>
            </a:r>
            <a:r>
              <a:rPr lang="en-US" sz="2800" i="1" dirty="0">
                <a:solidFill>
                  <a:schemeClr val="accent2"/>
                </a:solidFill>
                <a:effectLst/>
              </a:rPr>
              <a:t>// Error…</a:t>
            </a:r>
          </a:p>
          <a:p>
            <a:r>
              <a:rPr lang="en-US" sz="2800" dirty="0">
                <a:solidFill>
                  <a:schemeClr val="tx1"/>
                </a:solidFill>
                <a:effectLst/>
              </a:rPr>
              <a:t>public class MyMath</a:t>
            </a:r>
            <a:r>
              <a:rPr lang="en-US" sz="2800" dirty="0">
                <a:solidFill>
                  <a:schemeClr val="accent1">
                    <a:lumMod val="20000"/>
                    <a:lumOff val="80000"/>
                  </a:schemeClr>
                </a:solidFill>
              </a:rPr>
              <a:t> </a:t>
            </a:r>
            <a:r>
              <a:rPr lang="en-US" sz="2800" dirty="0">
                <a:solidFill>
                  <a:schemeClr val="bg1"/>
                </a:solidFill>
                <a:effectLst/>
              </a:rPr>
              <a:t>extends Math </a:t>
            </a:r>
            <a:r>
              <a:rPr lang="en-US" sz="2800" dirty="0">
                <a:solidFill>
                  <a:schemeClr val="tx1"/>
                </a:solidFill>
                <a:effectLst/>
              </a:rPr>
              <a:t>{ }     </a:t>
            </a:r>
            <a:r>
              <a:rPr lang="en-US" sz="2800" i="1" dirty="0">
                <a:solidFill>
                  <a:schemeClr val="accent2"/>
                </a:solidFill>
                <a:effectLst/>
              </a:rPr>
              <a:t>// Error…</a:t>
            </a:r>
          </a:p>
        </p:txBody>
      </p:sp>
      <p:sp>
        <p:nvSpPr>
          <p:cNvPr id="8" name="Slide Number">
            <a:extLst>
              <a:ext uri="{FF2B5EF4-FFF2-40B4-BE49-F238E27FC236}">
                <a16:creationId xmlns:a16="http://schemas.microsoft.com/office/drawing/2014/main" id="{ECC9A0CC-D483-4C07-8638-B1B784F0EA9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74</a:t>
            </a:fld>
            <a:endParaRPr lang="en-US" noProof="0" dirty="0"/>
          </a:p>
        </p:txBody>
      </p:sp>
    </p:spTree>
    <p:extLst>
      <p:ext uri="{BB962C8B-B14F-4D97-AF65-F5344CB8AC3E}">
        <p14:creationId xmlns:p14="http://schemas.microsoft.com/office/powerpoint/2010/main" val="37536777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bg-BG" noProof="1"/>
              <a:t>Един подход за предоставяне на абстракция</a:t>
            </a:r>
            <a:endParaRPr lang="en-US" noProof="1"/>
          </a:p>
        </p:txBody>
      </p:sp>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a:t>Ползи от наследяването </a:t>
            </a:r>
            <a:r>
              <a:rPr lang="en-US" sz="4000" dirty="0"/>
              <a:t>– </a:t>
            </a:r>
            <a:r>
              <a:rPr lang="bg-BG" sz="4000" dirty="0"/>
              <a:t>Абстракция</a:t>
            </a:r>
          </a:p>
        </p:txBody>
      </p:sp>
      <p:sp>
        <p:nvSpPr>
          <p:cNvPr id="7" name="Text Placeholder 5"/>
          <p:cNvSpPr txBox="1">
            <a:spLocks/>
          </p:cNvSpPr>
          <p:nvPr/>
        </p:nvSpPr>
        <p:spPr>
          <a:xfrm>
            <a:off x="747524" y="2057400"/>
            <a:ext cx="9006077" cy="359250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Person person = new Person();</a:t>
            </a:r>
          </a:p>
          <a:p>
            <a:r>
              <a:rPr lang="en-US" sz="3200" dirty="0">
                <a:solidFill>
                  <a:schemeClr val="tx1"/>
                </a:solidFill>
                <a:effectLst/>
              </a:rPr>
              <a:t>Student student = new Student();</a:t>
            </a:r>
          </a:p>
          <a:p>
            <a:endParaRPr lang="en-US" sz="3200" dirty="0">
              <a:solidFill>
                <a:schemeClr val="tx1"/>
              </a:solidFill>
              <a:effectLst/>
            </a:endParaRPr>
          </a:p>
          <a:p>
            <a:r>
              <a:rPr lang="en-US" sz="3200" dirty="0">
                <a:solidFill>
                  <a:schemeClr val="tx1"/>
                </a:solidFill>
                <a:effectLst/>
              </a:rPr>
              <a:t>List&lt;Person&gt; people = new ArrayList();</a:t>
            </a:r>
          </a:p>
          <a:p>
            <a:endParaRPr lang="en-US" sz="3200" dirty="0">
              <a:solidFill>
                <a:schemeClr val="accent1">
                  <a:lumMod val="20000"/>
                  <a:lumOff val="80000"/>
                </a:schemeClr>
              </a:solidFill>
            </a:endParaRPr>
          </a:p>
          <a:p>
            <a:r>
              <a:rPr lang="en-US" sz="3200" dirty="0">
                <a:solidFill>
                  <a:schemeClr val="tx1"/>
                </a:solidFill>
                <a:effectLst/>
              </a:rPr>
              <a:t>people.</a:t>
            </a:r>
            <a:r>
              <a:rPr lang="en-US" sz="3200" dirty="0">
                <a:solidFill>
                  <a:schemeClr val="bg1"/>
                </a:solidFill>
                <a:effectLst/>
              </a:rPr>
              <a:t>add(</a:t>
            </a:r>
            <a:r>
              <a:rPr lang="en-US" sz="3200" dirty="0">
                <a:solidFill>
                  <a:schemeClr val="tx1"/>
                </a:solidFill>
                <a:effectLst/>
              </a:rPr>
              <a:t>person</a:t>
            </a:r>
            <a:r>
              <a:rPr lang="en-US" sz="3200" dirty="0">
                <a:solidFill>
                  <a:schemeClr val="bg1"/>
                </a:solidFill>
                <a:effectLst/>
              </a:rPr>
              <a:t>)</a:t>
            </a:r>
            <a:r>
              <a:rPr lang="en-US" sz="3200" dirty="0">
                <a:solidFill>
                  <a:schemeClr val="tx1"/>
                </a:solidFill>
                <a:effectLst/>
              </a:rPr>
              <a:t>;</a:t>
            </a:r>
          </a:p>
          <a:p>
            <a:r>
              <a:rPr lang="en-US" sz="3200" dirty="0">
                <a:solidFill>
                  <a:schemeClr val="tx1"/>
                </a:solidFill>
                <a:effectLst/>
              </a:rPr>
              <a:t>people.</a:t>
            </a:r>
            <a:r>
              <a:rPr lang="en-US" sz="3200" dirty="0">
                <a:solidFill>
                  <a:schemeClr val="bg1"/>
                </a:solidFill>
                <a:effectLst/>
              </a:rPr>
              <a:t>add(</a:t>
            </a:r>
            <a:r>
              <a:rPr lang="en-US" sz="3200" dirty="0">
                <a:solidFill>
                  <a:schemeClr val="tx1"/>
                </a:solidFill>
                <a:effectLst/>
              </a:rPr>
              <a:t>student</a:t>
            </a:r>
            <a:r>
              <a:rPr lang="en-US" sz="3200" dirty="0">
                <a:solidFill>
                  <a:schemeClr val="bg1"/>
                </a:solidFill>
                <a:effectLst/>
              </a:rPr>
              <a:t>)</a:t>
            </a:r>
            <a:r>
              <a:rPr lang="en-US" sz="3200" dirty="0">
                <a:solidFill>
                  <a:schemeClr val="tx1"/>
                </a:solidFill>
                <a:effectLst/>
              </a:rPr>
              <a:t>;</a:t>
            </a:r>
          </a:p>
        </p:txBody>
      </p:sp>
      <p:grpSp>
        <p:nvGrpSpPr>
          <p:cNvPr id="4" name="Group 3"/>
          <p:cNvGrpSpPr/>
          <p:nvPr/>
        </p:nvGrpSpPr>
        <p:grpSpPr>
          <a:xfrm>
            <a:off x="6400800" y="4876801"/>
            <a:ext cx="4480062" cy="1490135"/>
            <a:chOff x="6554625" y="2057400"/>
            <a:chExt cx="5195506" cy="2322175"/>
          </a:xfrm>
          <a:solidFill>
            <a:srgbClr val="B5DBE5">
              <a:alpha val="15000"/>
            </a:srgbClr>
          </a:solidFill>
        </p:grpSpPr>
        <p:sp>
          <p:nvSpPr>
            <p:cNvPr id="8" name="Rectangle: Rounded Corners 7"/>
            <p:cNvSpPr/>
            <p:nvPr/>
          </p:nvSpPr>
          <p:spPr>
            <a:xfrm>
              <a:off x="6554625" y="2057400"/>
              <a:ext cx="5195506" cy="2322175"/>
            </a:xfrm>
            <a:prstGeom prst="roundRect">
              <a:avLst>
                <a:gd name="adj" fmla="val 5385"/>
              </a:avLst>
            </a:prstGeom>
            <a:grp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b="1" dirty="0">
                  <a:solidFill>
                    <a:schemeClr val="tx1"/>
                  </a:solidFill>
                  <a:latin typeface="Consolas" panose="020B0609020204030204" pitchFamily="49" charset="0"/>
                </a:rPr>
                <a:t>Student (Derived Class)</a:t>
              </a:r>
            </a:p>
          </p:txBody>
        </p:sp>
        <p:sp>
          <p:nvSpPr>
            <p:cNvPr id="9" name="Rectangle: Rounded Corners 8"/>
            <p:cNvSpPr/>
            <p:nvPr/>
          </p:nvSpPr>
          <p:spPr>
            <a:xfrm>
              <a:off x="6808532" y="2433412"/>
              <a:ext cx="4687691" cy="785075"/>
            </a:xfrm>
            <a:prstGeom prst="roundRect">
              <a:avLst>
                <a:gd name="adj" fmla="val 5385"/>
              </a:avLst>
            </a:prstGeom>
            <a:grpFill/>
            <a:ln w="444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b="1" dirty="0">
                  <a:solidFill>
                    <a:schemeClr val="tx1"/>
                  </a:solidFill>
                  <a:latin typeface="Consolas" panose="020B0609020204030204" pitchFamily="49" charset="0"/>
                </a:rPr>
                <a:t>Person (Base Class)</a:t>
              </a:r>
            </a:p>
          </p:txBody>
        </p:sp>
      </p:grpSp>
      <p:sp>
        <p:nvSpPr>
          <p:cNvPr id="11" name="AutoShape 6"/>
          <p:cNvSpPr>
            <a:spLocks noChangeArrowheads="1"/>
          </p:cNvSpPr>
          <p:nvPr/>
        </p:nvSpPr>
        <p:spPr bwMode="auto">
          <a:xfrm>
            <a:off x="8578065" y="1590423"/>
            <a:ext cx="3038588" cy="1532334"/>
          </a:xfrm>
          <a:prstGeom prst="wedgeRoundRectCallout">
            <a:avLst>
              <a:gd name="adj1" fmla="val -9179"/>
              <a:gd name="adj2" fmla="val -839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ru-RU" sz="2800" b="1" dirty="0">
                <a:solidFill>
                  <a:srgbClr val="FFFFFF"/>
                </a:solidFill>
              </a:rPr>
              <a:t>Фокусирйте се върху общите свойства</a:t>
            </a:r>
            <a:endParaRPr lang="bg-BG" sz="2800" b="1" dirty="0">
              <a:solidFill>
                <a:schemeClr val="tx2">
                  <a:lumMod val="75000"/>
                </a:schemeClr>
              </a:solidFill>
            </a:endParaRPr>
          </a:p>
        </p:txBody>
      </p:sp>
      <p:sp>
        <p:nvSpPr>
          <p:cNvPr id="10" name="Slide Number">
            <a:extLst>
              <a:ext uri="{FF2B5EF4-FFF2-40B4-BE49-F238E27FC236}">
                <a16:creationId xmlns:a16="http://schemas.microsoft.com/office/drawing/2014/main" id="{1DD03C7D-83A2-4091-8DDE-2AB6ACDE4EE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75</a:t>
            </a:fld>
            <a:endParaRPr lang="en-US" noProof="0" dirty="0"/>
          </a:p>
        </p:txBody>
      </p:sp>
    </p:spTree>
    <p:extLst>
      <p:ext uri="{BB962C8B-B14F-4D97-AF65-F5344CB8AC3E}">
        <p14:creationId xmlns:p14="http://schemas.microsoft.com/office/powerpoint/2010/main" val="2380927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pPr>
              <a:lnSpc>
                <a:spcPct val="100000"/>
              </a:lnSpc>
            </a:pPr>
            <a:r>
              <a:rPr lang="bg-BG" dirty="0"/>
              <a:t>Можем </a:t>
            </a:r>
            <a:r>
              <a:rPr lang="bg-BG" b="1" dirty="0">
                <a:solidFill>
                  <a:schemeClr val="bg1"/>
                </a:solidFill>
              </a:rPr>
              <a:t>да разширим класа </a:t>
            </a:r>
            <a:r>
              <a:rPr lang="bg-BG" dirty="0"/>
              <a:t>който </a:t>
            </a:r>
            <a:r>
              <a:rPr lang="bg-BG" b="1" dirty="0">
                <a:solidFill>
                  <a:schemeClr val="bg1"/>
                </a:solidFill>
              </a:rPr>
              <a:t>не можем да променим</a:t>
            </a:r>
            <a:endParaRPr lang="en-US" b="1" dirty="0">
              <a:solidFill>
                <a:schemeClr val="bg1"/>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a:t>Ползи от наследяването </a:t>
            </a:r>
            <a:r>
              <a:rPr lang="en-US" sz="4000" dirty="0"/>
              <a:t>– </a:t>
            </a:r>
            <a:r>
              <a:rPr lang="bg-BG" sz="4000" dirty="0"/>
              <a:t>Разширения</a:t>
            </a:r>
          </a:p>
        </p:txBody>
      </p:sp>
      <p:sp>
        <p:nvSpPr>
          <p:cNvPr id="8" name="Rectangle: Rounded Corners 7"/>
          <p:cNvSpPr/>
          <p:nvPr/>
        </p:nvSpPr>
        <p:spPr>
          <a:xfrm>
            <a:off x="3543300" y="2209800"/>
            <a:ext cx="5195506" cy="18288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Collections</a:t>
            </a:r>
          </a:p>
        </p:txBody>
      </p:sp>
      <p:sp>
        <p:nvSpPr>
          <p:cNvPr id="9" name="Rectangle: Rounded Corners 8"/>
          <p:cNvSpPr/>
          <p:nvPr/>
        </p:nvSpPr>
        <p:spPr>
          <a:xfrm>
            <a:off x="3786009" y="3072099"/>
            <a:ext cx="4710089" cy="585500"/>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ArrayList</a:t>
            </a:r>
            <a:endParaRPr lang="en-US" sz="2800" b="1" dirty="0">
              <a:solidFill>
                <a:schemeClr val="tx1"/>
              </a:solidFill>
              <a:latin typeface="Consolas" panose="020B0609020204030204" pitchFamily="49" charset="0"/>
            </a:endParaRPr>
          </a:p>
        </p:txBody>
      </p:sp>
      <p:sp>
        <p:nvSpPr>
          <p:cNvPr id="11" name="Rectangle: Rounded Corners 10"/>
          <p:cNvSpPr/>
          <p:nvPr/>
        </p:nvSpPr>
        <p:spPr>
          <a:xfrm>
            <a:off x="3252407" y="5334000"/>
            <a:ext cx="5777698" cy="5855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CustomArrayList</a:t>
            </a:r>
            <a:endParaRPr lang="en-US" sz="2800" b="1" dirty="0">
              <a:solidFill>
                <a:schemeClr val="tx1"/>
              </a:solidFill>
              <a:latin typeface="Consolas" panose="020B0609020204030204" pitchFamily="49" charset="0"/>
            </a:endParaRPr>
          </a:p>
        </p:txBody>
      </p:sp>
      <p:cxnSp>
        <p:nvCxnSpPr>
          <p:cNvPr id="6" name="Straight Arrow Connector 5"/>
          <p:cNvCxnSpPr>
            <a:cxnSpLocks/>
            <a:stCxn id="11" idx="0"/>
            <a:endCxn id="9" idx="2"/>
          </p:cNvCxnSpPr>
          <p:nvPr/>
        </p:nvCxnSpPr>
        <p:spPr>
          <a:xfrm flipH="1" flipV="1">
            <a:off x="6141054" y="3657600"/>
            <a:ext cx="203" cy="167640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AutoShape 6"/>
          <p:cNvSpPr>
            <a:spLocks noChangeArrowheads="1"/>
          </p:cNvSpPr>
          <p:nvPr/>
        </p:nvSpPr>
        <p:spPr bwMode="auto">
          <a:xfrm>
            <a:off x="3543300" y="4429170"/>
            <a:ext cx="1981200" cy="571829"/>
          </a:xfrm>
          <a:prstGeom prst="wedgeRoundRectCallout">
            <a:avLst>
              <a:gd name="adj1" fmla="val 67262"/>
              <a:gd name="adj2" fmla="val -21212"/>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dirty="0">
                <a:solidFill>
                  <a:srgbClr val="FFFFFF"/>
                </a:solidFill>
              </a:rPr>
              <a:t>Extends</a:t>
            </a:r>
            <a:endParaRPr lang="bg-BG" sz="3200" b="1" dirty="0">
              <a:solidFill>
                <a:schemeClr val="tx2">
                  <a:lumMod val="75000"/>
                </a:schemeClr>
              </a:solidFill>
            </a:endParaRPr>
          </a:p>
        </p:txBody>
      </p:sp>
      <p:sp>
        <p:nvSpPr>
          <p:cNvPr id="10" name="Slide Number">
            <a:extLst>
              <a:ext uri="{FF2B5EF4-FFF2-40B4-BE49-F238E27FC236}">
                <a16:creationId xmlns:a16="http://schemas.microsoft.com/office/drawing/2014/main" id="{88EB9FEA-7CD4-445B-914A-4BD97B0F0AE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76</a:t>
            </a:fld>
            <a:endParaRPr lang="en-US" noProof="0" dirty="0"/>
          </a:p>
        </p:txBody>
      </p:sp>
    </p:spTree>
    <p:extLst>
      <p:ext uri="{BB962C8B-B14F-4D97-AF65-F5344CB8AC3E}">
        <p14:creationId xmlns:p14="http://schemas.microsoft.com/office/powerpoint/2010/main" val="10600221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lated image">
            <a:extLst>
              <a:ext uri="{FF2B5EF4-FFF2-40B4-BE49-F238E27FC236}">
                <a16:creationId xmlns:a16="http://schemas.microsoft.com/office/drawing/2014/main" id="{713CFCD4-F176-4A56-9E34-2908C705CC2C}"/>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4783481" y="1305339"/>
            <a:ext cx="2625038" cy="260073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04BA4914-9D36-4F50-8A4C-13FFCCA486A8}"/>
              </a:ext>
            </a:extLst>
          </p:cNvPr>
          <p:cNvSpPr>
            <a:spLocks noGrp="1"/>
          </p:cNvSpPr>
          <p:nvPr>
            <p:ph type="title" sz="quarter" idx="10"/>
          </p:nvPr>
        </p:nvSpPr>
        <p:spPr/>
        <p:txBody>
          <a:bodyPr/>
          <a:lstStyle/>
          <a:p>
            <a:r>
              <a:rPr lang="bg-BG" dirty="0"/>
              <a:t>Видове преизползване на класове</a:t>
            </a:r>
            <a:endParaRPr lang="en-US" dirty="0"/>
          </a:p>
        </p:txBody>
      </p:sp>
    </p:spTree>
    <p:extLst>
      <p:ext uri="{BB962C8B-B14F-4D97-AF65-F5344CB8AC3E}">
        <p14:creationId xmlns:p14="http://schemas.microsoft.com/office/powerpoint/2010/main" val="14690236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01" y="1233645"/>
            <a:ext cx="11804822" cy="5570355"/>
          </a:xfrm>
        </p:spPr>
        <p:txBody>
          <a:bodyPr/>
          <a:lstStyle/>
          <a:p>
            <a:pPr>
              <a:buClr>
                <a:schemeClr val="tx1"/>
              </a:buClr>
            </a:pPr>
            <a:r>
              <a:rPr lang="bg-BG" b="1" dirty="0">
                <a:solidFill>
                  <a:schemeClr val="bg1"/>
                </a:solidFill>
              </a:rPr>
              <a:t>Дублирането на код </a:t>
            </a:r>
            <a:r>
              <a:rPr lang="bg-BG" dirty="0"/>
              <a:t>е склоно към крешки</a:t>
            </a:r>
            <a:endParaRPr lang="en-GB" dirty="0"/>
          </a:p>
          <a:p>
            <a:pPr>
              <a:buClr>
                <a:schemeClr val="tx1"/>
              </a:buClr>
            </a:pPr>
            <a:r>
              <a:rPr lang="bg-BG" b="1" dirty="0">
                <a:solidFill>
                  <a:schemeClr val="bg1"/>
                </a:solidFill>
              </a:rPr>
              <a:t>Преизползването на класове </a:t>
            </a:r>
            <a:r>
              <a:rPr lang="bg-BG" dirty="0"/>
              <a:t>чрез </a:t>
            </a:r>
            <a:r>
              <a:rPr lang="en-GB" dirty="0"/>
              <a:t> </a:t>
            </a:r>
            <a:r>
              <a:rPr lang="bg-BG" b="1" dirty="0">
                <a:solidFill>
                  <a:schemeClr val="bg1"/>
                </a:solidFill>
              </a:rPr>
              <a:t>разширения</a:t>
            </a:r>
            <a:endParaRPr lang="en-GB" b="1" dirty="0">
              <a:solidFill>
                <a:schemeClr val="bg1"/>
              </a:solidFill>
            </a:endParaRPr>
          </a:p>
          <a:p>
            <a:r>
              <a:rPr lang="bg-BG" dirty="0"/>
              <a:t>Понякога това е единствения начин</a:t>
            </a:r>
            <a:endParaRPr lang="en-GB" dirty="0"/>
          </a:p>
        </p:txBody>
      </p:sp>
      <p:sp>
        <p:nvSpPr>
          <p:cNvPr id="4" name="Title 3"/>
          <p:cNvSpPr>
            <a:spLocks noGrp="1"/>
          </p:cNvSpPr>
          <p:nvPr>
            <p:ph type="title"/>
          </p:nvPr>
        </p:nvSpPr>
        <p:spPr/>
        <p:txBody>
          <a:bodyPr>
            <a:normAutofit/>
          </a:bodyPr>
          <a:lstStyle/>
          <a:p>
            <a:r>
              <a:rPr lang="bg-BG" dirty="0"/>
              <a:t>Разширяване</a:t>
            </a:r>
            <a:endParaRPr lang="en-US" dirty="0"/>
          </a:p>
        </p:txBody>
      </p:sp>
      <p:sp>
        <p:nvSpPr>
          <p:cNvPr id="11" name="Rectangle: Rounded Corners 10"/>
          <p:cNvSpPr/>
          <p:nvPr/>
        </p:nvSpPr>
        <p:spPr>
          <a:xfrm>
            <a:off x="3429000" y="3429000"/>
            <a:ext cx="5195506" cy="18288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Collections</a:t>
            </a:r>
          </a:p>
        </p:txBody>
      </p:sp>
      <p:sp>
        <p:nvSpPr>
          <p:cNvPr id="12" name="Rectangle: Rounded Corners 11"/>
          <p:cNvSpPr/>
          <p:nvPr/>
        </p:nvSpPr>
        <p:spPr>
          <a:xfrm>
            <a:off x="3671709" y="4291299"/>
            <a:ext cx="4710089" cy="585500"/>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ArrayList</a:t>
            </a:r>
            <a:endParaRPr lang="en-US" sz="2800" b="1" dirty="0">
              <a:solidFill>
                <a:schemeClr val="tx1"/>
              </a:solidFill>
              <a:latin typeface="Consolas" panose="020B0609020204030204" pitchFamily="49" charset="0"/>
            </a:endParaRPr>
          </a:p>
        </p:txBody>
      </p:sp>
      <p:sp>
        <p:nvSpPr>
          <p:cNvPr id="13" name="Rectangle: Rounded Corners 12"/>
          <p:cNvSpPr/>
          <p:nvPr/>
        </p:nvSpPr>
        <p:spPr>
          <a:xfrm>
            <a:off x="3137903" y="5811697"/>
            <a:ext cx="5777698" cy="5855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2800" b="1" dirty="0">
                <a:solidFill>
                  <a:schemeClr val="tx1"/>
                </a:solidFill>
                <a:latin typeface="Consolas" panose="020B0609020204030204" pitchFamily="49" charset="0"/>
              </a:rPr>
              <a:t>CustomArrayList</a:t>
            </a:r>
            <a:endParaRPr lang="en-US" sz="2800" b="1" dirty="0">
              <a:solidFill>
                <a:schemeClr val="tx1"/>
              </a:solidFill>
              <a:latin typeface="Consolas" panose="020B0609020204030204" pitchFamily="49" charset="0"/>
            </a:endParaRPr>
          </a:p>
        </p:txBody>
      </p:sp>
      <p:sp>
        <p:nvSpPr>
          <p:cNvPr id="15" name="Down Arrow 14"/>
          <p:cNvSpPr/>
          <p:nvPr/>
        </p:nvSpPr>
        <p:spPr bwMode="auto">
          <a:xfrm rot="10800000">
            <a:off x="5872764" y="4934638"/>
            <a:ext cx="221648" cy="778903"/>
          </a:xfrm>
          <a:prstGeom prst="down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9" name="Slide Number">
            <a:extLst>
              <a:ext uri="{FF2B5EF4-FFF2-40B4-BE49-F238E27FC236}">
                <a16:creationId xmlns:a16="http://schemas.microsoft.com/office/drawing/2014/main" id="{C16CD57E-0596-4342-A414-0A01C7205EB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78</a:t>
            </a:fld>
            <a:endParaRPr lang="en-US" noProof="0" dirty="0"/>
          </a:p>
        </p:txBody>
      </p:sp>
    </p:spTree>
    <p:extLst>
      <p:ext uri="{BB962C8B-B14F-4D97-AF65-F5344CB8AC3E}">
        <p14:creationId xmlns:p14="http://schemas.microsoft.com/office/powerpoint/2010/main" val="18787570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192001" y="1295493"/>
            <a:ext cx="11804822" cy="5341663"/>
          </a:xfrm>
        </p:spPr>
        <p:txBody>
          <a:bodyPr/>
          <a:lstStyle/>
          <a:p>
            <a:r>
              <a:rPr lang="bg-BG" dirty="0"/>
              <a:t>Използване на класове за </a:t>
            </a:r>
          </a:p>
          <a:p>
            <a:pPr marL="0" indent="0">
              <a:buNone/>
            </a:pPr>
            <a:r>
              <a:rPr lang="bg-BG" b="1" dirty="0">
                <a:solidFill>
                  <a:schemeClr val="bg1"/>
                </a:solidFill>
              </a:rPr>
              <a:t>дефиниране на клосаве</a:t>
            </a:r>
            <a:endParaRPr lang="en-GB" b="1" dirty="0">
              <a:solidFill>
                <a:schemeClr val="bg1"/>
              </a:solidFill>
            </a:endParaRPr>
          </a:p>
        </p:txBody>
      </p:sp>
      <p:sp>
        <p:nvSpPr>
          <p:cNvPr id="4" name="Title 3"/>
          <p:cNvSpPr>
            <a:spLocks noGrp="1"/>
          </p:cNvSpPr>
          <p:nvPr>
            <p:ph type="title"/>
          </p:nvPr>
        </p:nvSpPr>
        <p:spPr/>
        <p:txBody>
          <a:bodyPr>
            <a:normAutofit/>
          </a:bodyPr>
          <a:lstStyle/>
          <a:p>
            <a:r>
              <a:rPr lang="bg-BG" dirty="0"/>
              <a:t>Композиция</a:t>
            </a:r>
            <a:endParaRPr lang="en-US" dirty="0"/>
          </a:p>
        </p:txBody>
      </p:sp>
      <p:sp>
        <p:nvSpPr>
          <p:cNvPr id="19" name="Text Placeholder 5"/>
          <p:cNvSpPr txBox="1">
            <a:spLocks/>
          </p:cNvSpPr>
          <p:nvPr/>
        </p:nvSpPr>
        <p:spPr>
          <a:xfrm>
            <a:off x="272161" y="2899726"/>
            <a:ext cx="5229583" cy="317276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a:t>
            </a:r>
            <a:r>
              <a:rPr lang="en-GB" sz="3200" dirty="0">
                <a:solidFill>
                  <a:schemeClr val="tx1"/>
                </a:solidFill>
                <a:effectLst/>
              </a:rPr>
              <a:t>Laptop</a:t>
            </a:r>
            <a:r>
              <a:rPr lang="en-US" sz="3200" dirty="0">
                <a:solidFill>
                  <a:schemeClr val="tx1"/>
                </a:solidFill>
                <a:effectLst/>
              </a:rPr>
              <a:t> {</a:t>
            </a:r>
          </a:p>
          <a:p>
            <a:r>
              <a:rPr lang="en-US" sz="3200" dirty="0">
                <a:solidFill>
                  <a:schemeClr val="tx1"/>
                </a:solidFill>
                <a:effectLst/>
              </a:rPr>
              <a:t>  Monitor monitor;</a:t>
            </a:r>
          </a:p>
          <a:p>
            <a:r>
              <a:rPr lang="en-US" sz="3200" dirty="0">
                <a:solidFill>
                  <a:schemeClr val="tx1"/>
                </a:solidFill>
                <a:effectLst/>
              </a:rPr>
              <a:t>  Touchpad touchpad;</a:t>
            </a:r>
          </a:p>
          <a:p>
            <a:r>
              <a:rPr lang="en-US" sz="3200" dirty="0">
                <a:solidFill>
                  <a:schemeClr val="tx1"/>
                </a:solidFill>
                <a:effectLst/>
              </a:rPr>
              <a:t>  Keyboard keyboard;</a:t>
            </a:r>
          </a:p>
          <a:p>
            <a:r>
              <a:rPr lang="en-US" sz="3200" dirty="0">
                <a:solidFill>
                  <a:schemeClr val="tx1"/>
                </a:solidFill>
                <a:effectLst/>
              </a:rPr>
              <a:t>  …</a:t>
            </a:r>
          </a:p>
          <a:p>
            <a:r>
              <a:rPr lang="en-US" sz="3200" dirty="0">
                <a:solidFill>
                  <a:schemeClr val="accent1">
                    <a:lumMod val="20000"/>
                    <a:lumOff val="80000"/>
                  </a:schemeClr>
                </a:solidFill>
                <a:effectLst/>
              </a:rPr>
              <a:t>}</a:t>
            </a:r>
          </a:p>
        </p:txBody>
      </p:sp>
      <p:sp>
        <p:nvSpPr>
          <p:cNvPr id="20" name="AutoShape 6"/>
          <p:cNvSpPr>
            <a:spLocks noChangeArrowheads="1"/>
          </p:cNvSpPr>
          <p:nvPr/>
        </p:nvSpPr>
        <p:spPr bwMode="auto">
          <a:xfrm>
            <a:off x="2573204" y="4764745"/>
            <a:ext cx="2839720" cy="646986"/>
          </a:xfrm>
          <a:prstGeom prst="wedgeRoundRectCallout">
            <a:avLst>
              <a:gd name="adj1" fmla="val -36016"/>
              <a:gd name="adj2" fmla="val -82918"/>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3200" dirty="0">
                <a:solidFill>
                  <a:srgbClr val="FFFFFF"/>
                </a:solidFill>
              </a:rPr>
              <a:t>Reusing classes</a:t>
            </a:r>
            <a:endParaRPr lang="bg-BG" sz="3200" dirty="0">
              <a:solidFill>
                <a:schemeClr val="tx2">
                  <a:lumMod val="75000"/>
                </a:schemeClr>
              </a:solidFill>
            </a:endParaRPr>
          </a:p>
        </p:txBody>
      </p:sp>
      <p:sp>
        <p:nvSpPr>
          <p:cNvPr id="7" name="Rectangle: Rounded Corners 6"/>
          <p:cNvSpPr/>
          <p:nvPr/>
        </p:nvSpPr>
        <p:spPr>
          <a:xfrm>
            <a:off x="6690266" y="1532122"/>
            <a:ext cx="4815935" cy="4716279"/>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7200" dirty="0">
                <a:solidFill>
                  <a:schemeClr val="tx1"/>
                </a:solidFill>
              </a:rPr>
              <a:t>Laptop</a:t>
            </a:r>
          </a:p>
        </p:txBody>
      </p:sp>
      <p:sp>
        <p:nvSpPr>
          <p:cNvPr id="8" name="Rectangle: Rounded Corners 7"/>
          <p:cNvSpPr/>
          <p:nvPr/>
        </p:nvSpPr>
        <p:spPr>
          <a:xfrm>
            <a:off x="6975301" y="3095213"/>
            <a:ext cx="4302299" cy="781326"/>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4000" dirty="0">
                <a:solidFill>
                  <a:schemeClr val="tx1"/>
                </a:solidFill>
              </a:rPr>
              <a:t>Monitor</a:t>
            </a:r>
            <a:endParaRPr lang="en-US" sz="4000" dirty="0">
              <a:solidFill>
                <a:schemeClr val="tx1"/>
              </a:solidFill>
            </a:endParaRPr>
          </a:p>
        </p:txBody>
      </p:sp>
      <p:sp>
        <p:nvSpPr>
          <p:cNvPr id="9" name="Rectangle: Rounded Corners 8"/>
          <p:cNvSpPr/>
          <p:nvPr/>
        </p:nvSpPr>
        <p:spPr>
          <a:xfrm>
            <a:off x="6975302" y="4095416"/>
            <a:ext cx="4302299" cy="781385"/>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4000" dirty="0">
                <a:solidFill>
                  <a:schemeClr val="tx1"/>
                </a:solidFill>
              </a:rPr>
              <a:t>Touchpad</a:t>
            </a:r>
            <a:endParaRPr lang="en-US" sz="4000" dirty="0">
              <a:solidFill>
                <a:schemeClr val="tx1"/>
              </a:solidFill>
            </a:endParaRPr>
          </a:p>
        </p:txBody>
      </p:sp>
      <p:sp>
        <p:nvSpPr>
          <p:cNvPr id="10" name="Rectangle: Rounded Corners 9"/>
          <p:cNvSpPr/>
          <p:nvPr/>
        </p:nvSpPr>
        <p:spPr>
          <a:xfrm>
            <a:off x="6962640" y="5088238"/>
            <a:ext cx="4302299" cy="779163"/>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4000" dirty="0">
                <a:solidFill>
                  <a:schemeClr val="tx1"/>
                </a:solidFill>
              </a:rPr>
              <a:t>Keyboard</a:t>
            </a:r>
            <a:endParaRPr lang="en-US" sz="4000" dirty="0">
              <a:solidFill>
                <a:schemeClr val="tx1"/>
              </a:solidFill>
            </a:endParaRPr>
          </a:p>
        </p:txBody>
      </p:sp>
      <p:sp>
        <p:nvSpPr>
          <p:cNvPr id="11" name="Slide Number">
            <a:extLst>
              <a:ext uri="{FF2B5EF4-FFF2-40B4-BE49-F238E27FC236}">
                <a16:creationId xmlns:a16="http://schemas.microsoft.com/office/drawing/2014/main" id="{7CB93B01-2361-4E61-80A0-836EEFDC052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79</a:t>
            </a:fld>
            <a:endParaRPr lang="en-US" noProof="0" dirty="0"/>
          </a:p>
        </p:txBody>
      </p:sp>
    </p:spTree>
    <p:extLst>
      <p:ext uri="{BB962C8B-B14F-4D97-AF65-F5344CB8AC3E}">
        <p14:creationId xmlns:p14="http://schemas.microsoft.com/office/powerpoint/2010/main" val="39923718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90402" y="1084159"/>
            <a:ext cx="11818096" cy="5637316"/>
          </a:xfrm>
        </p:spPr>
        <p:txBody>
          <a:bodyPr/>
          <a:lstStyle/>
          <a:p>
            <a:r>
              <a:rPr lang="bg-BG" sz="3600" dirty="0"/>
              <a:t>Можем да разбием нашия код логически на </a:t>
            </a:r>
            <a:r>
              <a:rPr lang="bg-BG" sz="3600" b="1" dirty="0">
                <a:solidFill>
                  <a:schemeClr val="bg1"/>
                </a:solidFill>
              </a:rPr>
              <a:t>класове</a:t>
            </a:r>
          </a:p>
          <a:p>
            <a:pPr lvl="1"/>
            <a:r>
              <a:rPr lang="bg-BG" sz="3400" dirty="0"/>
              <a:t>Скриване на изпълнението</a:t>
            </a:r>
            <a:endParaRPr lang="en-US" sz="3400" dirty="0"/>
          </a:p>
          <a:p>
            <a:pPr lvl="1"/>
            <a:r>
              <a:rPr lang="bg-BG" sz="3400" dirty="0"/>
              <a:t>Позволява ни да променим изходната дестинация</a:t>
            </a:r>
            <a:endParaRPr lang="en-US" sz="3400" dirty="0"/>
          </a:p>
          <a:p>
            <a:pPr lvl="1"/>
            <a:r>
              <a:rPr lang="bg-BG" sz="3400" dirty="0"/>
              <a:t>Помага ни да избегнем повтарянето на код</a:t>
            </a:r>
            <a:endParaRPr lang="en-GB" sz="3400" dirty="0"/>
          </a:p>
        </p:txBody>
      </p:sp>
      <p:sp>
        <p:nvSpPr>
          <p:cNvPr id="4" name="Title 3"/>
          <p:cNvSpPr>
            <a:spLocks noGrp="1"/>
          </p:cNvSpPr>
          <p:nvPr>
            <p:ph type="title"/>
          </p:nvPr>
        </p:nvSpPr>
        <p:spPr/>
        <p:txBody>
          <a:bodyPr>
            <a:normAutofit/>
          </a:bodyPr>
          <a:lstStyle/>
          <a:p>
            <a:r>
              <a:rPr lang="bg-BG" dirty="0"/>
              <a:t>Разделяне на кода на класове</a:t>
            </a:r>
            <a:endParaRPr lang="en-US" dirty="0"/>
          </a:p>
        </p:txBody>
      </p:sp>
      <p:sp>
        <p:nvSpPr>
          <p:cNvPr id="6" name="Slide Number">
            <a:extLst>
              <a:ext uri="{FF2B5EF4-FFF2-40B4-BE49-F238E27FC236}">
                <a16:creationId xmlns:a16="http://schemas.microsoft.com/office/drawing/2014/main" id="{2344E47E-91E8-4171-B487-F7B10655F4A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a:t>
            </a:fld>
            <a:endParaRPr lang="en-US" noProof="0" dirty="0"/>
          </a:p>
        </p:txBody>
      </p:sp>
    </p:spTree>
    <p:extLst>
      <p:ext uri="{BB962C8B-B14F-4D97-AF65-F5344CB8AC3E}">
        <p14:creationId xmlns:p14="http://schemas.microsoft.com/office/powerpoint/2010/main" val="3718686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bg-BG" dirty="0"/>
              <a:t>Делегиране</a:t>
            </a:r>
            <a:endParaRPr lang="en-US" dirty="0"/>
          </a:p>
        </p:txBody>
      </p:sp>
      <p:sp>
        <p:nvSpPr>
          <p:cNvPr id="19" name="Text Placeholder 5"/>
          <p:cNvSpPr txBox="1">
            <a:spLocks/>
          </p:cNvSpPr>
          <p:nvPr/>
        </p:nvSpPr>
        <p:spPr>
          <a:xfrm>
            <a:off x="287718" y="1295399"/>
            <a:ext cx="6417883" cy="5142534"/>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108000" rIns="144000" bIns="108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3200" dirty="0">
                <a:solidFill>
                  <a:schemeClr val="tx1"/>
                </a:solidFill>
                <a:effectLst/>
              </a:rPr>
              <a:t>class </a:t>
            </a:r>
            <a:r>
              <a:rPr lang="en-GB" sz="3200" dirty="0">
                <a:solidFill>
                  <a:schemeClr val="tx1"/>
                </a:solidFill>
                <a:effectLst/>
              </a:rPr>
              <a:t>Laptop</a:t>
            </a:r>
            <a:r>
              <a:rPr lang="en-US" sz="3200" dirty="0">
                <a:solidFill>
                  <a:schemeClr val="tx1"/>
                </a:solidFill>
                <a:effectLst/>
              </a:rPr>
              <a:t> {</a:t>
            </a:r>
          </a:p>
          <a:p>
            <a:r>
              <a:rPr lang="en-US" sz="3200" dirty="0">
                <a:solidFill>
                  <a:schemeClr val="tx1"/>
                </a:solidFill>
                <a:effectLst/>
              </a:rPr>
              <a:t>  Monitor monitor;</a:t>
            </a:r>
          </a:p>
          <a:p>
            <a:r>
              <a:rPr lang="en-US" sz="3200" dirty="0">
                <a:solidFill>
                  <a:schemeClr val="tx1"/>
                </a:solidFill>
                <a:effectLst/>
              </a:rPr>
              <a:t>  void incrBrightness() {</a:t>
            </a:r>
          </a:p>
          <a:p>
            <a:r>
              <a:rPr lang="en-US" sz="3200" dirty="0">
                <a:solidFill>
                  <a:schemeClr val="tx1"/>
                </a:solidFill>
                <a:effectLst/>
              </a:rPr>
              <a:t>    monitor.brighten();</a:t>
            </a:r>
          </a:p>
          <a:p>
            <a:r>
              <a:rPr lang="en-US" sz="3200" dirty="0">
                <a:solidFill>
                  <a:schemeClr val="tx1"/>
                </a:solidFill>
                <a:effectLst/>
              </a:rPr>
              <a:t>  }</a:t>
            </a:r>
          </a:p>
          <a:p>
            <a:endParaRPr lang="en-US" sz="3200" dirty="0">
              <a:solidFill>
                <a:schemeClr val="tx1"/>
              </a:solidFill>
              <a:effectLst/>
            </a:endParaRPr>
          </a:p>
          <a:p>
            <a:r>
              <a:rPr lang="en-US" sz="3200" dirty="0">
                <a:solidFill>
                  <a:schemeClr val="tx1"/>
                </a:solidFill>
                <a:effectLst/>
              </a:rPr>
              <a:t>  void decrBrightness() {</a:t>
            </a:r>
          </a:p>
          <a:p>
            <a:r>
              <a:rPr lang="en-US" sz="3200" dirty="0">
                <a:solidFill>
                  <a:schemeClr val="tx1"/>
                </a:solidFill>
                <a:effectLst/>
              </a:rPr>
              <a:t>    monitor.dim();</a:t>
            </a:r>
          </a:p>
          <a:p>
            <a:r>
              <a:rPr lang="en-US" sz="3200" dirty="0">
                <a:solidFill>
                  <a:schemeClr val="tx1"/>
                </a:solidFill>
                <a:effectLst/>
              </a:rPr>
              <a:t>  } </a:t>
            </a:r>
          </a:p>
          <a:p>
            <a:r>
              <a:rPr lang="en-US" sz="3200" dirty="0">
                <a:solidFill>
                  <a:schemeClr val="tx1"/>
                </a:solidFill>
                <a:effectLst/>
              </a:rPr>
              <a:t>}</a:t>
            </a:r>
          </a:p>
        </p:txBody>
      </p:sp>
      <p:sp>
        <p:nvSpPr>
          <p:cNvPr id="7" name="Rectangle: Rounded Corners 6"/>
          <p:cNvSpPr/>
          <p:nvPr/>
        </p:nvSpPr>
        <p:spPr>
          <a:xfrm>
            <a:off x="7556962" y="1981200"/>
            <a:ext cx="4206335" cy="3886200"/>
          </a:xfrm>
          <a:prstGeom prst="roundRect">
            <a:avLst>
              <a:gd name="adj" fmla="val 5385"/>
            </a:avLst>
          </a:prstGeom>
          <a:solidFill>
            <a:srgbClr val="B5DBE5">
              <a:alpha val="15000"/>
            </a:srgb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6600" dirty="0">
                <a:solidFill>
                  <a:schemeClr val="tx1"/>
                </a:solidFill>
              </a:rPr>
              <a:t>Laptop</a:t>
            </a:r>
          </a:p>
          <a:p>
            <a:pPr algn="ctr"/>
            <a:endParaRPr lang="en-GB" sz="6600" dirty="0">
              <a:effectLst>
                <a:outerShdw blurRad="38100" dist="38100" dir="2700000" algn="tl">
                  <a:srgbClr val="000000">
                    <a:alpha val="43137"/>
                  </a:srgbClr>
                </a:outerShdw>
              </a:effectLst>
            </a:endParaRPr>
          </a:p>
          <a:p>
            <a:pPr algn="ctr"/>
            <a:endParaRPr lang="en-GB" sz="3600" dirty="0">
              <a:effectLst>
                <a:outerShdw blurRad="38100" dist="38100" dir="2700000" algn="tl">
                  <a:srgbClr val="000000">
                    <a:alpha val="43137"/>
                  </a:srgbClr>
                </a:outerShdw>
              </a:effectLst>
            </a:endParaRPr>
          </a:p>
          <a:p>
            <a:pPr algn="ctr"/>
            <a:r>
              <a:rPr lang="en-GB" sz="3600" dirty="0">
                <a:solidFill>
                  <a:schemeClr val="tx1"/>
                </a:solidFill>
              </a:rPr>
              <a:t>increaseBrightness()</a:t>
            </a:r>
          </a:p>
          <a:p>
            <a:pPr algn="ctr"/>
            <a:r>
              <a:rPr lang="en-GB" sz="3600" dirty="0">
                <a:solidFill>
                  <a:schemeClr val="tx1"/>
                </a:solidFill>
              </a:rPr>
              <a:t>decreaseBrightness()</a:t>
            </a:r>
            <a:endParaRPr lang="en-GB" sz="8000" dirty="0">
              <a:solidFill>
                <a:schemeClr val="tx1"/>
              </a:solidFill>
            </a:endParaRPr>
          </a:p>
        </p:txBody>
      </p:sp>
      <p:sp>
        <p:nvSpPr>
          <p:cNvPr id="8" name="Rectangle: Rounded Corners 7"/>
          <p:cNvSpPr/>
          <p:nvPr/>
        </p:nvSpPr>
        <p:spPr>
          <a:xfrm>
            <a:off x="7763743" y="3581400"/>
            <a:ext cx="3757716" cy="681680"/>
          </a:xfrm>
          <a:prstGeom prst="roundRect">
            <a:avLst>
              <a:gd name="adj" fmla="val 5385"/>
            </a:avLst>
          </a:prstGeom>
          <a:solidFill>
            <a:schemeClr val="accent5">
              <a:alpha val="15000"/>
            </a:schemeClr>
          </a:solid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3600" dirty="0">
                <a:solidFill>
                  <a:schemeClr val="tx1"/>
                </a:solidFill>
              </a:rPr>
              <a:t>Monitor</a:t>
            </a:r>
            <a:endParaRPr lang="en-US" sz="3600" dirty="0">
              <a:solidFill>
                <a:schemeClr val="tx1"/>
              </a:solidFill>
            </a:endParaRPr>
          </a:p>
        </p:txBody>
      </p:sp>
      <p:sp>
        <p:nvSpPr>
          <p:cNvPr id="9" name="Slide Number">
            <a:extLst>
              <a:ext uri="{FF2B5EF4-FFF2-40B4-BE49-F238E27FC236}">
                <a16:creationId xmlns:a16="http://schemas.microsoft.com/office/drawing/2014/main" id="{81DAD8B8-FC27-4B9A-9555-5C3B0D9497CB}"/>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80</a:t>
            </a:fld>
            <a:endParaRPr lang="en-US" noProof="0" dirty="0"/>
          </a:p>
        </p:txBody>
      </p:sp>
    </p:spTree>
    <p:extLst>
      <p:ext uri="{BB962C8B-B14F-4D97-AF65-F5344CB8AC3E}">
        <p14:creationId xmlns:p14="http://schemas.microsoft.com/office/powerpoint/2010/main" val="36130450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prstGeom prst="rect">
            <a:avLst/>
          </a:prstGeom>
        </p:spPr>
        <p:txBody>
          <a:bodyPr>
            <a:normAutofit/>
          </a:bodyPr>
          <a:lstStyle/>
          <a:p>
            <a:r>
              <a:rPr lang="bg-BG" noProof="1"/>
              <a:t>Класовете споделят</a:t>
            </a:r>
            <a:r>
              <a:rPr lang="en-US" noProof="1"/>
              <a:t> </a:t>
            </a:r>
            <a:r>
              <a:rPr lang="en-US" b="1" noProof="1">
                <a:solidFill>
                  <a:schemeClr val="bg1"/>
                </a:solidFill>
              </a:rPr>
              <a:t>IS-A-SUBSTITUTE</a:t>
            </a:r>
            <a:r>
              <a:rPr lang="en-US" noProof="1">
                <a:solidFill>
                  <a:schemeClr val="tx1">
                    <a:lumMod val="40000"/>
                    <a:lumOff val="60000"/>
                  </a:schemeClr>
                </a:solidFill>
              </a:rPr>
              <a:t> </a:t>
            </a:r>
            <a:r>
              <a:rPr lang="bg-BG" noProof="1"/>
              <a:t>връзка</a:t>
            </a:r>
            <a:endParaRPr lang="en-US" noProof="1"/>
          </a:p>
          <a:p>
            <a:r>
              <a:rPr lang="bg-BG" noProof="1"/>
              <a:t>Споделят </a:t>
            </a:r>
            <a:r>
              <a:rPr lang="bg-BG" b="1" noProof="1">
                <a:solidFill>
                  <a:schemeClr val="bg1"/>
                </a:solidFill>
              </a:rPr>
              <a:t>същата роля</a:t>
            </a:r>
            <a:endParaRPr lang="en-US" b="1" noProof="1">
              <a:solidFill>
                <a:schemeClr val="bg1"/>
              </a:solidFill>
            </a:endParaRPr>
          </a:p>
          <a:p>
            <a:r>
              <a:rPr lang="bg-BG" noProof="1"/>
              <a:t>Подкласа е </a:t>
            </a:r>
            <a:r>
              <a:rPr lang="bg-BG" b="1" noProof="1">
                <a:solidFill>
                  <a:schemeClr val="bg1"/>
                </a:solidFill>
              </a:rPr>
              <a:t>същия катобазовия клас</a:t>
            </a:r>
            <a:r>
              <a:rPr lang="en-US" b="1" noProof="1">
                <a:solidFill>
                  <a:schemeClr val="bg1"/>
                </a:solidFill>
              </a:rPr>
              <a:t>, </a:t>
            </a:r>
            <a:r>
              <a:rPr lang="bg-BG" noProof="1"/>
              <a:t>но добадя </a:t>
            </a:r>
            <a:r>
              <a:rPr lang="bg-BG" b="1" noProof="1">
                <a:solidFill>
                  <a:schemeClr val="bg1"/>
                </a:solidFill>
              </a:rPr>
              <a:t>малко повече функционалност</a:t>
            </a:r>
            <a:endParaRPr lang="en-US" b="1" noProof="1">
              <a:solidFill>
                <a:schemeClr val="bg1"/>
              </a:solidFill>
            </a:endParaRPr>
          </a:p>
        </p:txBody>
      </p:sp>
      <p:sp>
        <p:nvSpPr>
          <p:cNvPr id="2" name="Title 1"/>
          <p:cNvSpPr>
            <a:spLocks noGrp="1"/>
          </p:cNvSpPr>
          <p:nvPr>
            <p:ph type="title"/>
          </p:nvPr>
        </p:nvSpPr>
        <p:spPr>
          <a:prstGeom prst="rect">
            <a:avLst/>
          </a:prstGeom>
        </p:spPr>
        <p:txBody>
          <a:bodyPr anchor="ctr" anchorCtr="0"/>
          <a:lstStyle/>
          <a:p>
            <a:pPr>
              <a:lnSpc>
                <a:spcPts val="4000"/>
              </a:lnSpc>
              <a:defRPr/>
            </a:pPr>
            <a:r>
              <a:rPr lang="bg-BG" sz="4000" dirty="0"/>
              <a:t>Кога използване наследяването</a:t>
            </a:r>
          </a:p>
        </p:txBody>
      </p:sp>
      <p:sp>
        <p:nvSpPr>
          <p:cNvPr id="6" name="AutoShape 6"/>
          <p:cNvSpPr>
            <a:spLocks noChangeArrowheads="1"/>
          </p:cNvSpPr>
          <p:nvPr/>
        </p:nvSpPr>
        <p:spPr bwMode="auto">
          <a:xfrm>
            <a:off x="8931000" y="1629000"/>
            <a:ext cx="2700000" cy="765000"/>
          </a:xfrm>
          <a:prstGeom prst="wedgeRoundRectCallout">
            <a:avLst>
              <a:gd name="adj1" fmla="val -61864"/>
              <a:gd name="adj2" fmla="val -12291"/>
              <a:gd name="adj3" fmla="val 16667"/>
            </a:avLst>
          </a:prstGeom>
          <a:solidFill>
            <a:schemeClr val="tx1">
              <a:alpha val="80000"/>
            </a:schemeClr>
          </a:solidFill>
          <a:ln w="1905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bg-BG" sz="3200" b="1" dirty="0">
                <a:solidFill>
                  <a:srgbClr val="FFFFFF"/>
                </a:solidFill>
              </a:rPr>
              <a:t>Твърде опростено</a:t>
            </a:r>
            <a:endParaRPr lang="bg-BG" sz="3200" b="1" dirty="0">
              <a:solidFill>
                <a:schemeClr val="tx2">
                  <a:lumMod val="75000"/>
                </a:schemeClr>
              </a:solidFill>
            </a:endParaRPr>
          </a:p>
        </p:txBody>
      </p:sp>
      <p:sp>
        <p:nvSpPr>
          <p:cNvPr id="7" name="Slide Number">
            <a:extLst>
              <a:ext uri="{FF2B5EF4-FFF2-40B4-BE49-F238E27FC236}">
                <a16:creationId xmlns:a16="http://schemas.microsoft.com/office/drawing/2014/main" id="{3A22CF01-E5B7-4717-B227-52067265013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81</a:t>
            </a:fld>
            <a:endParaRPr lang="en-US" noProof="0" dirty="0"/>
          </a:p>
        </p:txBody>
      </p:sp>
    </p:spTree>
    <p:extLst>
      <p:ext uri="{BB962C8B-B14F-4D97-AF65-F5344CB8AC3E}">
        <p14:creationId xmlns:p14="http://schemas.microsoft.com/office/powerpoint/2010/main" val="1979904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0E49D336-45B6-44D3-97C4-E28F8DEA2022}"/>
              </a:ext>
            </a:extLst>
          </p:cNvPr>
          <p:cNvSpPr>
            <a:spLocks noGrp="1"/>
          </p:cNvSpPr>
          <p:nvPr>
            <p:ph type="body" sz="quarter" idx="10"/>
          </p:nvPr>
        </p:nvSpPr>
        <p:spPr>
          <a:xfrm>
            <a:off x="871086" y="1656228"/>
            <a:ext cx="7579238" cy="4772369"/>
          </a:xfrm>
        </p:spPr>
        <p:txBody>
          <a:bodyPr/>
          <a:lstStyle>
            <a:lvl1pPr marL="514350" indent="-514350">
              <a:buFont typeface="Wingdings" panose="05000000000000000000" pitchFamily="2" charset="2"/>
              <a:buChar char="§"/>
              <a:defRPr>
                <a:solidFill>
                  <a:schemeClr val="bg2"/>
                </a:solidFill>
              </a:defRPr>
            </a:lvl1pPr>
            <a:lvl2pPr marL="1123935" indent="-514350">
              <a:buFont typeface="Wingdings" panose="05000000000000000000" pitchFamily="2" charset="2"/>
              <a:buChar char="§"/>
              <a:defRPr>
                <a:solidFill>
                  <a:schemeClr val="tx1"/>
                </a:solidFill>
              </a:defRPr>
            </a:lvl2pPr>
            <a:lvl3pPr marL="1733520" indent="-514350">
              <a:buFont typeface="Wingdings" panose="05000000000000000000" pitchFamily="2" charset="2"/>
              <a:buChar char="§"/>
              <a:defRPr>
                <a:solidFill>
                  <a:schemeClr val="tx1"/>
                </a:solidFill>
              </a:defRPr>
            </a:lvl3pPr>
            <a:lvl4pPr marL="2343105" indent="-514350">
              <a:buFont typeface="Wingdings" panose="05000000000000000000" pitchFamily="2" charset="2"/>
              <a:buChar char="§"/>
              <a:defRPr>
                <a:solidFill>
                  <a:schemeClr val="tx1"/>
                </a:solidFill>
              </a:defRPr>
            </a:lvl4pPr>
            <a:lvl5pPr marL="2952689" indent="-514350">
              <a:buFont typeface="Wingdings" panose="05000000000000000000" pitchFamily="2" charset="2"/>
              <a:buChar char="§"/>
              <a:defRPr>
                <a:solidFill>
                  <a:schemeClr val="tx1"/>
                </a:solidFill>
              </a:defRPr>
            </a:lvl5pPr>
          </a:lstStyle>
          <a:p>
            <a:pPr lvl="0"/>
            <a:r>
              <a:rPr lang="en-US" dirty="0"/>
              <a:t>…</a:t>
            </a:r>
          </a:p>
          <a:p>
            <a:pPr lvl="0"/>
            <a:r>
              <a:rPr lang="en-GB" dirty="0"/>
              <a:t>…</a:t>
            </a:r>
            <a:endParaRPr lang="en-US" dirty="0"/>
          </a:p>
          <a:p>
            <a:pPr lvl="0"/>
            <a:r>
              <a:rPr lang="en-GB" dirty="0"/>
              <a:t>…</a:t>
            </a:r>
            <a:endParaRPr lang="en-US" dirty="0"/>
          </a:p>
          <a:p>
            <a:pPr lvl="0"/>
            <a:endParaRPr lang="en-US" dirty="0"/>
          </a:p>
        </p:txBody>
      </p:sp>
      <p:sp>
        <p:nvSpPr>
          <p:cNvPr id="4" name="Title 3"/>
          <p:cNvSpPr>
            <a:spLocks noGrp="1"/>
          </p:cNvSpPr>
          <p:nvPr>
            <p:ph type="title"/>
          </p:nvPr>
        </p:nvSpPr>
        <p:spPr/>
        <p:txBody>
          <a:bodyPr>
            <a:normAutofit/>
          </a:bodyPr>
          <a:lstStyle/>
          <a:p>
            <a:r>
              <a:rPr lang="bg-BG" dirty="0"/>
              <a:t>Резюме</a:t>
            </a:r>
            <a:endParaRPr lang="en-US" dirty="0"/>
          </a:p>
        </p:txBody>
      </p:sp>
      <p:grpSp>
        <p:nvGrpSpPr>
          <p:cNvPr id="9" name="Group 8">
            <a:extLst>
              <a:ext uri="{FF2B5EF4-FFF2-40B4-BE49-F238E27FC236}">
                <a16:creationId xmlns:a16="http://schemas.microsoft.com/office/drawing/2014/main" id="{EBAFE522-EB7D-4931-A015-9A7E8A98517D}"/>
              </a:ext>
            </a:extLst>
          </p:cNvPr>
          <p:cNvGrpSpPr/>
          <p:nvPr/>
        </p:nvGrpSpPr>
        <p:grpSpPr>
          <a:xfrm>
            <a:off x="170920" y="1096085"/>
            <a:ext cx="9190420" cy="5300339"/>
            <a:chOff x="472011" y="1508786"/>
            <a:chExt cx="3799787" cy="4865561"/>
          </a:xfrm>
        </p:grpSpPr>
        <p:sp>
          <p:nvSpPr>
            <p:cNvPr id="10" name="Rounded Rectangle 10">
              <a:extLst>
                <a:ext uri="{FF2B5EF4-FFF2-40B4-BE49-F238E27FC236}">
                  <a16:creationId xmlns:a16="http://schemas.microsoft.com/office/drawing/2014/main" id="{18F78F23-3D09-4B63-8DF9-D49CFBB145EE}"/>
                </a:ext>
              </a:extLst>
            </p:cNvPr>
            <p:cNvSpPr/>
            <p:nvPr userDrawn="1"/>
          </p:nvSpPr>
          <p:spPr>
            <a:xfrm>
              <a:off x="472011" y="1508786"/>
              <a:ext cx="3799787" cy="4865561"/>
            </a:xfrm>
            <a:prstGeom prst="roundRect">
              <a:avLst>
                <a:gd name="adj" fmla="val 396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dirty="0">
                <a:solidFill>
                  <a:srgbClr val="FFA000"/>
                </a:solidFill>
                <a:latin typeface="Calibri" panose="020F0502020204030204"/>
                <a:ea typeface="맑은 고딕" panose="020B0503020000020004" pitchFamily="34" charset="-127"/>
              </a:endParaRPr>
            </a:p>
          </p:txBody>
        </p:sp>
        <p:sp>
          <p:nvSpPr>
            <p:cNvPr id="11" name="Rounded Rectangle 16">
              <a:extLst>
                <a:ext uri="{FF2B5EF4-FFF2-40B4-BE49-F238E27FC236}">
                  <a16:creationId xmlns:a16="http://schemas.microsoft.com/office/drawing/2014/main" id="{F12C06CE-2BBE-46C2-B718-813794C58DF9}"/>
                </a:ext>
              </a:extLst>
            </p:cNvPr>
            <p:cNvSpPr/>
            <p:nvPr userDrawn="1"/>
          </p:nvSpPr>
          <p:spPr>
            <a:xfrm>
              <a:off x="540767" y="1781251"/>
              <a:ext cx="85794" cy="4320631"/>
            </a:xfrm>
            <a:prstGeom prst="roundRect">
              <a:avLst>
                <a:gd name="adj" fmla="val 50000"/>
              </a:avLst>
            </a:prstGeom>
            <a:solidFill>
              <a:schemeClr val="bg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FFA000"/>
                </a:solidFill>
                <a:latin typeface="Calibri" panose="020F0502020204030204"/>
                <a:ea typeface="맑은 고딕" panose="020B0503020000020004" pitchFamily="34" charset="-127"/>
              </a:endParaRPr>
            </a:p>
          </p:txBody>
        </p:sp>
        <p:sp>
          <p:nvSpPr>
            <p:cNvPr id="12" name="Half Frame 11">
              <a:extLst>
                <a:ext uri="{FF2B5EF4-FFF2-40B4-BE49-F238E27FC236}">
                  <a16:creationId xmlns:a16="http://schemas.microsoft.com/office/drawing/2014/main" id="{66CDBB1E-AF3C-43FC-9F34-2DD691F81726}"/>
                </a:ext>
              </a:extLst>
            </p:cNvPr>
            <p:cNvSpPr/>
            <p:nvPr userDrawn="1"/>
          </p:nvSpPr>
          <p:spPr>
            <a:xfrm rot="5400000">
              <a:off x="3762569" y="1912372"/>
              <a:ext cx="669775" cy="238503"/>
            </a:xfrm>
            <a:prstGeom prst="halfFrame">
              <a:avLst>
                <a:gd name="adj1" fmla="val 23728"/>
                <a:gd name="adj2" fmla="val 24642"/>
              </a:avLst>
            </a:prstGeom>
            <a:solidFill>
              <a:schemeClr val="bg2">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sz="2399">
                <a:solidFill>
                  <a:srgbClr val="234465"/>
                </a:solidFill>
                <a:latin typeface="Calibri" panose="020F0502020204030204"/>
                <a:ea typeface="맑은 고딕" panose="020B0503020000020004" pitchFamily="34" charset="-127"/>
              </a:endParaRPr>
            </a:p>
          </p:txBody>
        </p:sp>
      </p:grpSp>
      <p:pic>
        <p:nvPicPr>
          <p:cNvPr id="13" name="Picture 12">
            <a:extLst>
              <a:ext uri="{FF2B5EF4-FFF2-40B4-BE49-F238E27FC236}">
                <a16:creationId xmlns:a16="http://schemas.microsoft.com/office/drawing/2014/main" id="{CCC3A316-993C-4741-8826-E104F2765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9906000" y="3896139"/>
            <a:ext cx="2309661" cy="2500285"/>
          </a:xfrm>
          <a:prstGeom prst="rect">
            <a:avLst/>
          </a:prstGeom>
        </p:spPr>
      </p:pic>
      <p:sp>
        <p:nvSpPr>
          <p:cNvPr id="15" name="Content Placeholder 4">
            <a:extLst>
              <a:ext uri="{FF2B5EF4-FFF2-40B4-BE49-F238E27FC236}">
                <a16:creationId xmlns:a16="http://schemas.microsoft.com/office/drawing/2014/main" id="{B96A0DF8-27E7-4DC8-BBE3-7238AAAEB845}"/>
              </a:ext>
            </a:extLst>
          </p:cNvPr>
          <p:cNvSpPr txBox="1">
            <a:spLocks/>
          </p:cNvSpPr>
          <p:nvPr/>
        </p:nvSpPr>
        <p:spPr>
          <a:xfrm>
            <a:off x="447086" y="1664770"/>
            <a:ext cx="11811941" cy="5201066"/>
          </a:xfrm>
          <a:prstGeom prst="rect">
            <a:avLst/>
          </a:prstGeom>
        </p:spPr>
        <p:txBody>
          <a:bodyPr vert="horz" lIns="108000" tIns="36000" rIns="108000" bIns="36000" rtlCol="0">
            <a:normAutofit/>
          </a:bodyPr>
          <a:lstStyle>
            <a:lvl1pPr marL="456915" indent="-456915" algn="l" defTabSz="1218438" rtl="0" eaLnBrk="1" latinLnBrk="0" hangingPunct="1">
              <a:lnSpc>
                <a:spcPct val="105000"/>
              </a:lnSpc>
              <a:spcBef>
                <a:spcPts val="600"/>
              </a:spcBef>
              <a:spcAft>
                <a:spcPts val="600"/>
              </a:spcAft>
              <a:buFont typeface="Wingdings" panose="05000000000000000000" pitchFamily="2" charset="2"/>
              <a:buChar char="§"/>
              <a:defRPr sz="3398" kern="1200">
                <a:solidFill>
                  <a:schemeClr val="tx1"/>
                </a:solidFill>
                <a:latin typeface="+mn-lt"/>
                <a:ea typeface="+mn-ea"/>
                <a:cs typeface="+mn-cs"/>
              </a:defRPr>
            </a:lvl1pPr>
            <a:lvl2pPr marL="989981" indent="-380762" algn="l" defTabSz="1218438" rtl="0" eaLnBrk="1" latinLnBrk="0" hangingPunct="1">
              <a:lnSpc>
                <a:spcPct val="105000"/>
              </a:lnSpc>
              <a:spcBef>
                <a:spcPts val="600"/>
              </a:spcBef>
              <a:spcAft>
                <a:spcPts val="600"/>
              </a:spcAft>
              <a:buFont typeface="Wingdings" panose="05000000000000000000" pitchFamily="2" charset="2"/>
              <a:buChar char="§"/>
              <a:defRPr sz="3198" kern="1200">
                <a:solidFill>
                  <a:schemeClr val="tx1"/>
                </a:solidFill>
                <a:latin typeface="+mn-lt"/>
                <a:ea typeface="+mn-ea"/>
                <a:cs typeface="+mn-cs"/>
              </a:defRPr>
            </a:lvl2pPr>
            <a:lvl3pPr marL="1523048" indent="-304610" algn="l" defTabSz="1218438" rtl="0" eaLnBrk="1" latinLnBrk="0" hangingPunct="1">
              <a:lnSpc>
                <a:spcPct val="105000"/>
              </a:lnSpc>
              <a:spcBef>
                <a:spcPts val="600"/>
              </a:spcBef>
              <a:spcAft>
                <a:spcPts val="600"/>
              </a:spcAft>
              <a:buFont typeface="Wingdings" panose="05000000000000000000" pitchFamily="2" charset="2"/>
              <a:buChar char="§"/>
              <a:defRPr sz="2998" kern="1200">
                <a:solidFill>
                  <a:schemeClr val="tx1"/>
                </a:solidFill>
                <a:latin typeface="+mn-lt"/>
                <a:ea typeface="+mn-ea"/>
                <a:cs typeface="+mn-cs"/>
              </a:defRPr>
            </a:lvl3pPr>
            <a:lvl4pPr marL="2132267" indent="-304610" algn="l" defTabSz="1218438" rtl="0" eaLnBrk="1" latinLnBrk="0" hangingPunct="1">
              <a:lnSpc>
                <a:spcPct val="105000"/>
              </a:lnSpc>
              <a:spcBef>
                <a:spcPts val="600"/>
              </a:spcBef>
              <a:spcAft>
                <a:spcPts val="600"/>
              </a:spcAft>
              <a:buFont typeface="Wingdings" panose="05000000000000000000" pitchFamily="2" charset="2"/>
              <a:buChar char="§"/>
              <a:defRPr sz="2798" kern="1200">
                <a:solidFill>
                  <a:schemeClr val="tx1"/>
                </a:solidFill>
                <a:latin typeface="+mn-lt"/>
                <a:ea typeface="+mn-ea"/>
                <a:cs typeface="+mn-cs"/>
              </a:defRPr>
            </a:lvl4pPr>
            <a:lvl5pPr marL="2741485" indent="-304610" algn="l" defTabSz="1218438" rtl="0" eaLnBrk="1" latinLnBrk="0" hangingPunct="1">
              <a:lnSpc>
                <a:spcPct val="105000"/>
              </a:lnSpc>
              <a:spcBef>
                <a:spcPts val="600"/>
              </a:spcBef>
              <a:spcAft>
                <a:spcPts val="600"/>
              </a:spcAft>
              <a:buFont typeface="Wingdings" panose="05000000000000000000" pitchFamily="2" charset="2"/>
              <a:buChar char="§"/>
              <a:defRPr sz="2598" kern="1200">
                <a:solidFill>
                  <a:schemeClr val="tx1"/>
                </a:solidFill>
                <a:latin typeface="+mn-lt"/>
                <a:ea typeface="+mn-ea"/>
                <a:cs typeface="+mn-cs"/>
              </a:defRPr>
            </a:lvl5pPr>
            <a:lvl6pPr marL="335070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6pPr>
            <a:lvl7pPr marL="3959924"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7pPr>
            <a:lvl8pPr marL="4569143"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8pPr>
            <a:lvl9pPr marL="5178362" indent="-304610" algn="l" defTabSz="1218438" rtl="0" eaLnBrk="1" latinLnBrk="0" hangingPunct="1">
              <a:spcBef>
                <a:spcPct val="20000"/>
              </a:spcBef>
              <a:buFont typeface="Arial" pitchFamily="34" charset="0"/>
              <a:buChar char="•"/>
              <a:defRPr sz="2665" kern="1200">
                <a:solidFill>
                  <a:schemeClr val="tx1"/>
                </a:solidFill>
                <a:latin typeface="+mn-lt"/>
                <a:ea typeface="+mn-ea"/>
                <a:cs typeface="+mn-cs"/>
              </a:defRPr>
            </a:lvl9pPr>
          </a:lstStyle>
          <a:p>
            <a:pPr marL="358775" indent="-358775">
              <a:lnSpc>
                <a:spcPct val="95000"/>
              </a:lnSpc>
            </a:pPr>
            <a:endParaRPr lang="en-US" sz="3200" b="1" noProof="1">
              <a:solidFill>
                <a:schemeClr val="bg1"/>
              </a:solidFill>
            </a:endParaRPr>
          </a:p>
        </p:txBody>
      </p:sp>
      <p:sp>
        <p:nvSpPr>
          <p:cNvPr id="3" name="Rectangle 2"/>
          <p:cNvSpPr/>
          <p:nvPr/>
        </p:nvSpPr>
        <p:spPr>
          <a:xfrm>
            <a:off x="702475" y="1431731"/>
            <a:ext cx="9483376" cy="4667881"/>
          </a:xfrm>
          <a:prstGeom prst="rect">
            <a:avLst/>
          </a:prstGeom>
        </p:spPr>
        <p:txBody>
          <a:bodyPr wrap="square">
            <a:spAutoFit/>
          </a:bodyPr>
          <a:lstStyle/>
          <a:p>
            <a:pPr marL="358775" indent="-358775">
              <a:lnSpc>
                <a:spcPct val="110000"/>
              </a:lnSpc>
              <a:buFont typeface="Wingdings" panose="05000000000000000000" pitchFamily="2" charset="2"/>
              <a:buChar char="§"/>
            </a:pPr>
            <a:r>
              <a:rPr lang="bg-BG" sz="3400" dirty="0">
                <a:solidFill>
                  <a:schemeClr val="bg2"/>
                </a:solidFill>
              </a:rPr>
              <a:t>Наследяването е мощен инструмент за </a:t>
            </a:r>
            <a:r>
              <a:rPr lang="bg-BG" sz="3400" b="1" dirty="0">
                <a:solidFill>
                  <a:schemeClr val="bg1"/>
                </a:solidFill>
              </a:rPr>
              <a:t>повторно използване на код</a:t>
            </a:r>
            <a:endParaRPr lang="en-US" sz="3400" b="1" dirty="0">
              <a:solidFill>
                <a:schemeClr val="bg1"/>
              </a:solidFill>
            </a:endParaRPr>
          </a:p>
          <a:p>
            <a:pPr marL="358775" indent="-358775">
              <a:lnSpc>
                <a:spcPct val="110000"/>
              </a:lnSpc>
              <a:buClr>
                <a:schemeClr val="bg2"/>
              </a:buClr>
              <a:buFont typeface="Wingdings" panose="05000000000000000000" pitchFamily="2" charset="2"/>
              <a:buChar char="§"/>
            </a:pPr>
            <a:r>
              <a:rPr lang="bg-BG" sz="3400" b="1" dirty="0">
                <a:solidFill>
                  <a:schemeClr val="bg1"/>
                </a:solidFill>
              </a:rPr>
              <a:t>Подкласът наследява </a:t>
            </a:r>
            <a:r>
              <a:rPr lang="bg-BG" sz="3400" dirty="0">
                <a:solidFill>
                  <a:schemeClr val="bg2"/>
                </a:solidFill>
              </a:rPr>
              <a:t>членовете от </a:t>
            </a:r>
            <a:r>
              <a:rPr lang="bg-BG" sz="3400" b="1" dirty="0">
                <a:solidFill>
                  <a:schemeClr val="bg1"/>
                </a:solidFill>
              </a:rPr>
              <a:t>Суперкласа</a:t>
            </a:r>
            <a:endParaRPr lang="en-US" sz="3400" b="1" dirty="0">
              <a:solidFill>
                <a:schemeClr val="bg1"/>
              </a:solidFill>
            </a:endParaRPr>
          </a:p>
          <a:p>
            <a:pPr marL="358775" indent="-358775">
              <a:lnSpc>
                <a:spcPct val="110000"/>
              </a:lnSpc>
              <a:buFont typeface="Wingdings" panose="05000000000000000000" pitchFamily="2" charset="2"/>
              <a:buChar char="§"/>
            </a:pPr>
            <a:r>
              <a:rPr lang="bg-BG" sz="3400" dirty="0">
                <a:solidFill>
                  <a:schemeClr val="bg2"/>
                </a:solidFill>
              </a:rPr>
              <a:t>Подкласът </a:t>
            </a:r>
            <a:r>
              <a:rPr lang="bg-BG" sz="3400" b="1" dirty="0">
                <a:solidFill>
                  <a:schemeClr val="bg1"/>
                </a:solidFill>
              </a:rPr>
              <a:t>отменя</a:t>
            </a:r>
            <a:r>
              <a:rPr lang="en-US" sz="3400" dirty="0">
                <a:solidFill>
                  <a:schemeClr val="tx2">
                    <a:lumMod val="75000"/>
                  </a:schemeClr>
                </a:solidFill>
              </a:rPr>
              <a:t> </a:t>
            </a:r>
            <a:r>
              <a:rPr lang="bg-BG" sz="3400" dirty="0">
                <a:solidFill>
                  <a:schemeClr val="bg2"/>
                </a:solidFill>
              </a:rPr>
              <a:t>методите</a:t>
            </a:r>
            <a:endParaRPr lang="en-US" sz="3400" dirty="0">
              <a:solidFill>
                <a:schemeClr val="bg2"/>
              </a:solidFill>
            </a:endParaRPr>
          </a:p>
          <a:p>
            <a:pPr marL="358775" indent="-358775">
              <a:lnSpc>
                <a:spcPct val="110000"/>
              </a:lnSpc>
              <a:buFont typeface="Wingdings" panose="05000000000000000000" pitchFamily="2" charset="2"/>
              <a:buChar char="§"/>
            </a:pPr>
            <a:r>
              <a:rPr lang="bg-BG" sz="3400" dirty="0">
                <a:solidFill>
                  <a:schemeClr val="bg2"/>
                </a:solidFill>
              </a:rPr>
              <a:t>Потърсете класове с </a:t>
            </a:r>
            <a:r>
              <a:rPr lang="bg-BG" sz="3400" b="1" dirty="0">
                <a:solidFill>
                  <a:schemeClr val="bg1"/>
                </a:solidFill>
              </a:rPr>
              <a:t>еднаква роля</a:t>
            </a:r>
            <a:endParaRPr lang="en-US" sz="3400" b="1" dirty="0">
              <a:solidFill>
                <a:schemeClr val="bg1"/>
              </a:solidFill>
            </a:endParaRPr>
          </a:p>
          <a:p>
            <a:pPr marL="358775" indent="-358775">
              <a:lnSpc>
                <a:spcPct val="110000"/>
              </a:lnSpc>
              <a:buFont typeface="Wingdings" panose="05000000000000000000" pitchFamily="2" charset="2"/>
              <a:buChar char="§"/>
            </a:pPr>
            <a:r>
              <a:rPr lang="bg-BG" sz="3400" dirty="0">
                <a:solidFill>
                  <a:schemeClr val="bg2"/>
                </a:solidFill>
              </a:rPr>
              <a:t>Потърсете </a:t>
            </a:r>
            <a:r>
              <a:rPr lang="en-US" sz="3400" b="1" dirty="0">
                <a:solidFill>
                  <a:schemeClr val="bg1"/>
                </a:solidFill>
              </a:rPr>
              <a:t>IS-A</a:t>
            </a:r>
            <a:r>
              <a:rPr lang="en-US" sz="3400" b="1" dirty="0"/>
              <a:t> </a:t>
            </a:r>
            <a:r>
              <a:rPr lang="bg-BG" sz="3400" dirty="0">
                <a:solidFill>
                  <a:schemeClr val="bg2"/>
                </a:solidFill>
              </a:rPr>
              <a:t>и</a:t>
            </a:r>
            <a:r>
              <a:rPr lang="en-US" sz="3400" dirty="0"/>
              <a:t> </a:t>
            </a:r>
            <a:r>
              <a:rPr lang="en-US" sz="3400" b="1" dirty="0">
                <a:solidFill>
                  <a:schemeClr val="bg1"/>
                </a:solidFill>
              </a:rPr>
              <a:t>IS-A-SUBSTITUTE</a:t>
            </a:r>
            <a:r>
              <a:rPr lang="bg-BG" sz="3400" b="1" dirty="0"/>
              <a:t> </a:t>
            </a:r>
            <a:br>
              <a:rPr lang="bg-BG" sz="3400" b="1" dirty="0"/>
            </a:br>
            <a:r>
              <a:rPr lang="bg-BG" sz="3400" dirty="0">
                <a:solidFill>
                  <a:schemeClr val="bg2"/>
                </a:solidFill>
              </a:rPr>
              <a:t>за връзка </a:t>
            </a:r>
            <a:endParaRPr lang="en-US" sz="3400" dirty="0">
              <a:solidFill>
                <a:schemeClr val="bg2"/>
              </a:solidFill>
            </a:endParaRPr>
          </a:p>
          <a:p>
            <a:pPr marL="358775" indent="-358775">
              <a:lnSpc>
                <a:spcPct val="110000"/>
              </a:lnSpc>
              <a:buFont typeface="Wingdings" panose="05000000000000000000" pitchFamily="2" charset="2"/>
              <a:buChar char="§"/>
            </a:pPr>
            <a:r>
              <a:rPr lang="bg-BG" sz="3400" dirty="0">
                <a:solidFill>
                  <a:schemeClr val="bg2"/>
                </a:solidFill>
              </a:rPr>
              <a:t>Помислете за</a:t>
            </a:r>
            <a:r>
              <a:rPr lang="en-US" sz="3400" dirty="0"/>
              <a:t> </a:t>
            </a:r>
            <a:r>
              <a:rPr lang="en-US" sz="3400" b="1" dirty="0">
                <a:solidFill>
                  <a:schemeClr val="bg1"/>
                </a:solidFill>
              </a:rPr>
              <a:t>Composition</a:t>
            </a:r>
            <a:r>
              <a:rPr lang="en-US" sz="3400" dirty="0"/>
              <a:t> </a:t>
            </a:r>
            <a:r>
              <a:rPr lang="en-US" sz="3400" dirty="0">
                <a:solidFill>
                  <a:schemeClr val="bg2"/>
                </a:solidFill>
              </a:rPr>
              <a:t>and</a:t>
            </a:r>
            <a:r>
              <a:rPr lang="en-US" sz="3400" dirty="0"/>
              <a:t> </a:t>
            </a:r>
            <a:r>
              <a:rPr lang="en-US" sz="3400" b="1" dirty="0">
                <a:solidFill>
                  <a:schemeClr val="bg1"/>
                </a:solidFill>
              </a:rPr>
              <a:t>Delegation</a:t>
            </a:r>
            <a:endParaRPr lang="en-US" sz="3400" dirty="0">
              <a:solidFill>
                <a:schemeClr val="bg2"/>
              </a:solidFill>
            </a:endParaRPr>
          </a:p>
        </p:txBody>
      </p:sp>
      <p:sp>
        <p:nvSpPr>
          <p:cNvPr id="16" name="Slide Number">
            <a:extLst>
              <a:ext uri="{FF2B5EF4-FFF2-40B4-BE49-F238E27FC236}">
                <a16:creationId xmlns:a16="http://schemas.microsoft.com/office/drawing/2014/main" id="{11B615BC-9F62-4E19-8904-89668D95B163}"/>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82</a:t>
            </a:fld>
            <a:endParaRPr lang="en-US" noProof="0" dirty="0"/>
          </a:p>
        </p:txBody>
      </p:sp>
    </p:spTree>
    <p:extLst>
      <p:ext uri="{BB962C8B-B14F-4D97-AF65-F5344CB8AC3E}">
        <p14:creationId xmlns:p14="http://schemas.microsoft.com/office/powerpoint/2010/main" val="41648726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normAutofit/>
          </a:bodyPr>
          <a:lstStyle/>
          <a:p>
            <a:r>
              <a:rPr lang="bg-BG" dirty="0"/>
              <a:t>Интерфийси срещу Абстрактни класове</a:t>
            </a:r>
            <a:br>
              <a:rPr lang="fr-FR" dirty="0"/>
            </a:br>
            <a:r>
              <a:rPr lang="bg-BG" dirty="0"/>
              <a:t>Абстракция</a:t>
            </a:r>
            <a:r>
              <a:rPr lang="fr-FR" dirty="0"/>
              <a:t> </a:t>
            </a:r>
            <a:r>
              <a:rPr lang="bg-BG" dirty="0"/>
              <a:t>срещу</a:t>
            </a:r>
            <a:r>
              <a:rPr lang="fr-FR" dirty="0"/>
              <a:t> </a:t>
            </a:r>
            <a:r>
              <a:rPr lang="bg-BG" dirty="0"/>
              <a:t>Енкапсулация</a:t>
            </a:r>
            <a:endParaRPr lang="fr-FR" dirty="0"/>
          </a:p>
        </p:txBody>
      </p:sp>
      <p:sp>
        <p:nvSpPr>
          <p:cNvPr id="5" name="Title 4"/>
          <p:cNvSpPr>
            <a:spLocks noGrp="1"/>
          </p:cNvSpPr>
          <p:nvPr>
            <p:ph type="title"/>
          </p:nvPr>
        </p:nvSpPr>
        <p:spPr/>
        <p:txBody>
          <a:bodyPr>
            <a:normAutofit/>
          </a:bodyPr>
          <a:lstStyle/>
          <a:p>
            <a:r>
              <a:rPr lang="bg-BG" dirty="0"/>
              <a:t>Интерфейси и абстракция</a:t>
            </a:r>
            <a:endParaRPr lang="en-US" dirty="0"/>
          </a:p>
        </p:txBody>
      </p:sp>
      <p:sp>
        <p:nvSpPr>
          <p:cNvPr id="7" name="Text Placeholder 6"/>
          <p:cNvSpPr>
            <a:spLocks noGrp="1"/>
          </p:cNvSpPr>
          <p:nvPr>
            <p:ph type="body" sz="quarter" idx="17"/>
          </p:nvPr>
        </p:nvSpPr>
        <p:spPr/>
        <p:txBody>
          <a:bodyPr/>
          <a:lstStyle/>
          <a:p>
            <a:r>
              <a:rPr lang="en-US" dirty="0"/>
              <a:t>Software University</a:t>
            </a:r>
          </a:p>
        </p:txBody>
      </p:sp>
      <p:sp>
        <p:nvSpPr>
          <p:cNvPr id="8" name="Text Placeholder 7"/>
          <p:cNvSpPr>
            <a:spLocks noGrp="1"/>
          </p:cNvSpPr>
          <p:nvPr>
            <p:ph type="body" sz="quarter" idx="18"/>
          </p:nvPr>
        </p:nvSpPr>
        <p:spPr/>
        <p:txBody>
          <a:bodyPr/>
          <a:lstStyle/>
          <a:p>
            <a:r>
              <a:rPr lang="en-US">
                <a:hlinkClick r:id="rId3"/>
              </a:rPr>
              <a:t>https://softuni.bg</a:t>
            </a:r>
            <a:endParaRPr lang="en-US" dirty="0"/>
          </a:p>
        </p:txBody>
      </p:sp>
      <p:sp>
        <p:nvSpPr>
          <p:cNvPr id="11" name="Text Placeholder 10"/>
          <p:cNvSpPr>
            <a:spLocks noGrp="1"/>
          </p:cNvSpPr>
          <p:nvPr>
            <p:ph type="body" sz="quarter" idx="19"/>
          </p:nvPr>
        </p:nvSpPr>
        <p:spPr/>
        <p:txBody>
          <a:bodyPr/>
          <a:lstStyle/>
          <a:p>
            <a:r>
              <a:rPr lang="en-US" dirty="0"/>
              <a:t>SoftUni Team</a:t>
            </a:r>
          </a:p>
        </p:txBody>
      </p:sp>
      <p:sp>
        <p:nvSpPr>
          <p:cNvPr id="12" name="Text Placeholder 11"/>
          <p:cNvSpPr>
            <a:spLocks noGrp="1"/>
          </p:cNvSpPr>
          <p:nvPr>
            <p:ph type="body" sz="quarter" idx="20"/>
          </p:nvPr>
        </p:nvSpPr>
        <p:spPr>
          <a:xfrm>
            <a:off x="553082" y="5336486"/>
            <a:ext cx="2980696" cy="460181"/>
          </a:xfrm>
        </p:spPr>
        <p:txBody>
          <a:bodyPr/>
          <a:lstStyle/>
          <a:p>
            <a:r>
              <a:rPr lang="en-US" dirty="0"/>
              <a:t>Technical Trainers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82" y="2561677"/>
            <a:ext cx="2553890" cy="1939740"/>
          </a:xfrm>
          <a:prstGeom prst="rect">
            <a:avLst/>
          </a:prstGeom>
        </p:spPr>
      </p:pic>
    </p:spTree>
    <p:extLst>
      <p:ext uri="{BB962C8B-B14F-4D97-AF65-F5344CB8AC3E}">
        <p14:creationId xmlns:p14="http://schemas.microsoft.com/office/powerpoint/2010/main" val="28517789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9" name="Rectangle 3"/>
          <p:cNvSpPr>
            <a:spLocks noGrp="1" noChangeArrowheads="1"/>
          </p:cNvSpPr>
          <p:nvPr>
            <p:ph type="body" sz="quarter" idx="10"/>
          </p:nvPr>
        </p:nvSpPr>
        <p:spPr/>
        <p:txBody>
          <a:bodyPr>
            <a:normAutofit/>
          </a:bodyPr>
          <a:lstStyle/>
          <a:p>
            <a:pPr marL="514350" indent="-514350">
              <a:buFont typeface="+mj-lt"/>
              <a:buAutoNum type="arabicPeriod"/>
            </a:pPr>
            <a:r>
              <a:rPr lang="bg-BG" dirty="0"/>
              <a:t>Абстракция</a:t>
            </a:r>
            <a:endParaRPr lang="en-US" dirty="0"/>
          </a:p>
          <a:p>
            <a:pPr lvl="1"/>
            <a:r>
              <a:rPr lang="bg-BG" dirty="0"/>
              <a:t>Абстракция срещу Енкапсулация</a:t>
            </a:r>
            <a:endParaRPr lang="en-US" dirty="0"/>
          </a:p>
          <a:p>
            <a:pPr marL="514350" indent="-514350">
              <a:buFont typeface="+mj-lt"/>
              <a:buAutoNum type="arabicPeriod"/>
            </a:pPr>
            <a:r>
              <a:rPr lang="bg-BG" dirty="0"/>
              <a:t>Интерфейси</a:t>
            </a:r>
            <a:endParaRPr lang="en-US" dirty="0"/>
          </a:p>
          <a:p>
            <a:pPr marL="1047416" lvl="1" indent="-514350"/>
            <a:r>
              <a:rPr lang="bg-BG" dirty="0"/>
              <a:t>Стандартни методи</a:t>
            </a:r>
            <a:endParaRPr lang="en-US" dirty="0"/>
          </a:p>
          <a:p>
            <a:pPr marL="1047416" lvl="1" indent="-514350"/>
            <a:r>
              <a:rPr lang="bg-BG" dirty="0"/>
              <a:t>Статични методи</a:t>
            </a:r>
            <a:endParaRPr lang="en-US" dirty="0"/>
          </a:p>
          <a:p>
            <a:pPr marL="514350" indent="-514350">
              <a:buFont typeface="+mj-lt"/>
              <a:buAutoNum type="arabicPeriod"/>
            </a:pPr>
            <a:r>
              <a:rPr lang="bg-BG" dirty="0"/>
              <a:t>Абстрактен клас</a:t>
            </a:r>
            <a:endParaRPr lang="en-US" dirty="0"/>
          </a:p>
          <a:p>
            <a:pPr marL="514350" indent="-514350">
              <a:buFont typeface="+mj-lt"/>
              <a:buAutoNum type="arabicPeriod"/>
            </a:pPr>
            <a:r>
              <a:rPr lang="bg-BG" dirty="0"/>
              <a:t>Интерфейси срещу Абстрактни класове</a:t>
            </a:r>
            <a:endParaRPr lang="en-US" dirty="0"/>
          </a:p>
        </p:txBody>
      </p:sp>
      <p:sp>
        <p:nvSpPr>
          <p:cNvPr id="423938" name="Rectangle 2"/>
          <p:cNvSpPr>
            <a:spLocks noGrp="1" noChangeArrowheads="1"/>
          </p:cNvSpPr>
          <p:nvPr>
            <p:ph type="title"/>
          </p:nvPr>
        </p:nvSpPr>
        <p:spPr/>
        <p:txBody>
          <a:bodyPr/>
          <a:lstStyle/>
          <a:p>
            <a:r>
              <a:rPr lang="bg-BG" dirty="0"/>
              <a:t>Съдаржание</a:t>
            </a:r>
          </a:p>
        </p:txBody>
      </p:sp>
      <p:pic>
        <p:nvPicPr>
          <p:cNvPr id="6" name="Picture 5" descr="A drawing of a cartoon character&#10;&#10;Description generated with high confidence">
            <a:extLst>
              <a:ext uri="{FF2B5EF4-FFF2-40B4-BE49-F238E27FC236}">
                <a16:creationId xmlns:a16="http://schemas.microsoft.com/office/drawing/2014/main" id="{8A4321C1-0DAC-40C4-A4A0-54B7CB9291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424660" y="1371601"/>
            <a:ext cx="3572162" cy="4385137"/>
          </a:xfrm>
          <a:prstGeom prst="rect">
            <a:avLst/>
          </a:prstGeom>
        </p:spPr>
      </p:pic>
      <p:sp>
        <p:nvSpPr>
          <p:cNvPr id="7" name="Slide Number">
            <a:extLst>
              <a:ext uri="{FF2B5EF4-FFF2-40B4-BE49-F238E27FC236}">
                <a16:creationId xmlns:a16="http://schemas.microsoft.com/office/drawing/2014/main" id="{3ED5F60B-9678-490B-B36A-FE30825867D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84</a:t>
            </a:fld>
            <a:endParaRPr lang="en-US" noProof="0" dirty="0"/>
          </a:p>
        </p:txBody>
      </p:sp>
    </p:spTree>
    <p:extLst>
      <p:ext uri="{BB962C8B-B14F-4D97-AF65-F5344CB8AC3E}">
        <p14:creationId xmlns:p14="http://schemas.microsoft.com/office/powerpoint/2010/main" val="828516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39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393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3939">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393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39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F25A37AB-C8C9-4964-97B6-3F9F5B5ABC63}"/>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81313" y="1617070"/>
            <a:ext cx="2229373" cy="2229373"/>
          </a:xfrm>
          <a:prstGeom prst="rect">
            <a:avLst/>
          </a:prstGeom>
        </p:spPr>
      </p:pic>
      <p:sp>
        <p:nvSpPr>
          <p:cNvPr id="4" name="Title 3">
            <a:extLst>
              <a:ext uri="{FF2B5EF4-FFF2-40B4-BE49-F238E27FC236}">
                <a16:creationId xmlns:a16="http://schemas.microsoft.com/office/drawing/2014/main" id="{71C6C84C-4251-4DF5-86C7-BCCC49FDBEAD}"/>
              </a:ext>
            </a:extLst>
          </p:cNvPr>
          <p:cNvSpPr>
            <a:spLocks noGrp="1"/>
          </p:cNvSpPr>
          <p:nvPr>
            <p:ph type="title" sz="quarter" idx="10"/>
          </p:nvPr>
        </p:nvSpPr>
        <p:spPr/>
        <p:txBody>
          <a:bodyPr/>
          <a:lstStyle/>
          <a:p>
            <a:r>
              <a:rPr lang="bg-BG" dirty="0"/>
              <a:t>Абстракция</a:t>
            </a:r>
            <a:endParaRPr lang="en-US" dirty="0"/>
          </a:p>
        </p:txBody>
      </p:sp>
    </p:spTree>
    <p:extLst>
      <p:ext uri="{BB962C8B-B14F-4D97-AF65-F5344CB8AC3E}">
        <p14:creationId xmlns:p14="http://schemas.microsoft.com/office/powerpoint/2010/main" val="42472819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5" name="Rectangle 3"/>
          <p:cNvSpPr>
            <a:spLocks noGrp="1" noChangeArrowheads="1"/>
          </p:cNvSpPr>
          <p:nvPr>
            <p:ph type="body" sz="quarter" idx="10"/>
          </p:nvPr>
        </p:nvSpPr>
        <p:spPr/>
        <p:txBody>
          <a:bodyPr>
            <a:normAutofit lnSpcReduction="10000"/>
          </a:bodyPr>
          <a:lstStyle/>
          <a:p>
            <a:pPr>
              <a:lnSpc>
                <a:spcPct val="100000"/>
              </a:lnSpc>
            </a:pPr>
            <a:r>
              <a:rPr lang="bg-BG" dirty="0"/>
              <a:t>От латински</a:t>
            </a: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pPr>
            <a:endParaRPr lang="en-US" dirty="0"/>
          </a:p>
          <a:p>
            <a:pPr>
              <a:lnSpc>
                <a:spcPct val="100000"/>
              </a:lnSpc>
              <a:buClr>
                <a:schemeClr val="tx1"/>
              </a:buClr>
            </a:pPr>
            <a:r>
              <a:rPr lang="bg-BG" b="1" dirty="0">
                <a:solidFill>
                  <a:schemeClr val="bg1"/>
                </a:solidFill>
              </a:rPr>
              <a:t>Запазване</a:t>
            </a:r>
            <a:r>
              <a:rPr lang="en-US" b="1" dirty="0">
                <a:solidFill>
                  <a:schemeClr val="bg1"/>
                </a:solidFill>
              </a:rPr>
              <a:t> </a:t>
            </a:r>
            <a:r>
              <a:rPr lang="bg-BG" dirty="0"/>
              <a:t>на информация</a:t>
            </a:r>
            <a:r>
              <a:rPr lang="en-US" dirty="0"/>
              <a:t>,</a:t>
            </a:r>
            <a:r>
              <a:rPr lang="bg-BG" dirty="0"/>
              <a:t> която е </a:t>
            </a:r>
            <a:r>
              <a:rPr lang="bg-BG" b="1" dirty="0">
                <a:solidFill>
                  <a:schemeClr val="bg1"/>
                </a:solidFill>
              </a:rPr>
              <a:t>уместна</a:t>
            </a:r>
            <a:r>
              <a:rPr lang="en-US" b="1" dirty="0">
                <a:solidFill>
                  <a:schemeClr val="bg1"/>
                </a:solidFill>
              </a:rPr>
              <a:t> </a:t>
            </a:r>
            <a:r>
              <a:rPr lang="bg-BG" dirty="0"/>
              <a:t>в даден контекс</a:t>
            </a:r>
            <a:endParaRPr lang="en-US" dirty="0"/>
          </a:p>
          <a:p>
            <a:pPr>
              <a:lnSpc>
                <a:spcPct val="100000"/>
              </a:lnSpc>
              <a:buClr>
                <a:schemeClr val="tx1"/>
              </a:buClr>
            </a:pPr>
            <a:r>
              <a:rPr lang="bg-BG" b="1" dirty="0">
                <a:solidFill>
                  <a:schemeClr val="bg1"/>
                </a:solidFill>
              </a:rPr>
              <a:t>Забравяне</a:t>
            </a:r>
            <a:r>
              <a:rPr lang="en-US" b="1" dirty="0">
                <a:solidFill>
                  <a:schemeClr val="bg1"/>
                </a:solidFill>
              </a:rPr>
              <a:t> </a:t>
            </a:r>
            <a:r>
              <a:rPr lang="bg-BG" dirty="0"/>
              <a:t>на информация</a:t>
            </a:r>
            <a:r>
              <a:rPr lang="en-US" dirty="0"/>
              <a:t>, </a:t>
            </a:r>
            <a:r>
              <a:rPr lang="bg-BG" dirty="0"/>
              <a:t>която е </a:t>
            </a:r>
            <a:r>
              <a:rPr lang="bg-BG" b="1" dirty="0">
                <a:solidFill>
                  <a:schemeClr val="bg1"/>
                </a:solidFill>
              </a:rPr>
              <a:t>неуместна</a:t>
            </a:r>
            <a:r>
              <a:rPr lang="en-US" b="1" dirty="0">
                <a:solidFill>
                  <a:schemeClr val="bg1"/>
                </a:solidFill>
              </a:rPr>
              <a:t> </a:t>
            </a:r>
            <a:r>
              <a:rPr lang="bg-BG" dirty="0"/>
              <a:t>в дадения контекст</a:t>
            </a:r>
            <a:endParaRPr lang="en-US" dirty="0"/>
          </a:p>
        </p:txBody>
      </p:sp>
      <p:sp>
        <p:nvSpPr>
          <p:cNvPr id="428034" name="Rectangle 2"/>
          <p:cNvSpPr>
            <a:spLocks noGrp="1" noChangeArrowheads="1"/>
          </p:cNvSpPr>
          <p:nvPr>
            <p:ph type="title"/>
          </p:nvPr>
        </p:nvSpPr>
        <p:spPr/>
        <p:txBody>
          <a:bodyPr/>
          <a:lstStyle/>
          <a:p>
            <a:r>
              <a:rPr lang="bg-BG" dirty="0"/>
              <a:t>Какво е абстракция</a:t>
            </a:r>
            <a:r>
              <a:rPr lang="en-US" dirty="0"/>
              <a:t>?</a:t>
            </a:r>
            <a:endParaRPr lang="bg-BG" dirty="0"/>
          </a:p>
        </p:txBody>
      </p:sp>
      <p:sp>
        <p:nvSpPr>
          <p:cNvPr id="28" name="Rectangle: Rounded Corners 4"/>
          <p:cNvSpPr>
            <a:spLocks noChangeArrowheads="1"/>
          </p:cNvSpPr>
          <p:nvPr/>
        </p:nvSpPr>
        <p:spPr bwMode="auto">
          <a:xfrm>
            <a:off x="3948213" y="1934585"/>
            <a:ext cx="1965687" cy="1063048"/>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400" b="1" noProof="1">
                <a:solidFill>
                  <a:srgbClr val="FFFFFF"/>
                </a:solidFill>
              </a:rPr>
              <a:t>Abs</a:t>
            </a:r>
          </a:p>
          <a:p>
            <a:pPr algn="ctr"/>
            <a:r>
              <a:rPr lang="en-GB" sz="2400" b="1" noProof="1">
                <a:solidFill>
                  <a:srgbClr val="FFFFFF"/>
                </a:solidFill>
              </a:rPr>
              <a:t>(</a:t>
            </a:r>
            <a:r>
              <a:rPr lang="bg-BG" sz="2400" b="1" noProof="1">
                <a:solidFill>
                  <a:srgbClr val="FFFFFF"/>
                </a:solidFill>
              </a:rPr>
              <a:t>далече от</a:t>
            </a:r>
            <a:r>
              <a:rPr lang="en-GB" sz="2400" b="1" noProof="1">
                <a:solidFill>
                  <a:srgbClr val="FFFFFF"/>
                </a:solidFill>
              </a:rPr>
              <a:t>)</a:t>
            </a:r>
          </a:p>
        </p:txBody>
      </p:sp>
      <p:sp>
        <p:nvSpPr>
          <p:cNvPr id="29" name="Rectangle: Rounded Corners 4"/>
          <p:cNvSpPr>
            <a:spLocks noChangeArrowheads="1"/>
          </p:cNvSpPr>
          <p:nvPr/>
        </p:nvSpPr>
        <p:spPr bwMode="auto">
          <a:xfrm>
            <a:off x="7757433" y="1934585"/>
            <a:ext cx="2165044" cy="1063048"/>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400" b="1" noProof="1">
                <a:solidFill>
                  <a:srgbClr val="FFFFFF"/>
                </a:solidFill>
              </a:rPr>
              <a:t>Trahere</a:t>
            </a:r>
          </a:p>
          <a:p>
            <a:pPr algn="ctr"/>
            <a:r>
              <a:rPr lang="en-GB" sz="2400" b="1" noProof="1">
                <a:solidFill>
                  <a:srgbClr val="FFFFFF"/>
                </a:solidFill>
              </a:rPr>
              <a:t>(</a:t>
            </a:r>
            <a:r>
              <a:rPr lang="bg-BG" sz="2400" b="1" noProof="1">
                <a:solidFill>
                  <a:srgbClr val="FFFFFF"/>
                </a:solidFill>
              </a:rPr>
              <a:t>да нарисува</a:t>
            </a:r>
            <a:r>
              <a:rPr lang="en-GB" sz="2400" b="1" noProof="1">
                <a:solidFill>
                  <a:srgbClr val="FFFFFF"/>
                </a:solidFill>
              </a:rPr>
              <a:t>)</a:t>
            </a:r>
          </a:p>
        </p:txBody>
      </p:sp>
      <p:sp>
        <p:nvSpPr>
          <p:cNvPr id="30" name="Rectangle: Rounded Corners 4"/>
          <p:cNvSpPr>
            <a:spLocks noChangeArrowheads="1"/>
          </p:cNvSpPr>
          <p:nvPr/>
        </p:nvSpPr>
        <p:spPr bwMode="auto">
          <a:xfrm>
            <a:off x="5859298" y="3155044"/>
            <a:ext cx="1943100" cy="767628"/>
          </a:xfrm>
          <a:prstGeom prst="roundRect">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2400" b="1" noProof="1">
                <a:solidFill>
                  <a:srgbClr val="FFFFFF"/>
                </a:solidFill>
              </a:rPr>
              <a:t>Abstraction</a:t>
            </a:r>
          </a:p>
        </p:txBody>
      </p:sp>
      <p:cxnSp>
        <p:nvCxnSpPr>
          <p:cNvPr id="31" name="Straight Arrow Connector 30"/>
          <p:cNvCxnSpPr>
            <a:cxnSpLocks/>
          </p:cNvCxnSpPr>
          <p:nvPr/>
        </p:nvCxnSpPr>
        <p:spPr>
          <a:xfrm flipH="1">
            <a:off x="6817785" y="2439983"/>
            <a:ext cx="8146" cy="721014"/>
          </a:xfrm>
          <a:prstGeom prst="straightConnector1">
            <a:avLst/>
          </a:prstGeom>
          <a:solidFill>
            <a:schemeClr val="dk2">
              <a:alpha val="80000"/>
            </a:schemeClr>
          </a:solidFill>
          <a:ln w="254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cxnSp>
      <p:cxnSp>
        <p:nvCxnSpPr>
          <p:cNvPr id="33" name="Straight Connector 32"/>
          <p:cNvCxnSpPr/>
          <p:nvPr/>
        </p:nvCxnSpPr>
        <p:spPr>
          <a:xfrm>
            <a:off x="5913900" y="2436524"/>
            <a:ext cx="1843533" cy="0"/>
          </a:xfrm>
          <a:prstGeom prst="line">
            <a:avLst/>
          </a:prstGeom>
          <a:solidFill>
            <a:schemeClr val="dk2">
              <a:alpha val="80000"/>
            </a:schemeClr>
          </a:solidFill>
          <a:ln w="2540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cxnSp>
      <p:sp>
        <p:nvSpPr>
          <p:cNvPr id="10" name="Slide Number">
            <a:extLst>
              <a:ext uri="{FF2B5EF4-FFF2-40B4-BE49-F238E27FC236}">
                <a16:creationId xmlns:a16="http://schemas.microsoft.com/office/drawing/2014/main" id="{66030ABA-3F15-4F3D-AC20-DD95079FFD8E}"/>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86</a:t>
            </a:fld>
            <a:endParaRPr lang="en-US" dirty="0"/>
          </a:p>
        </p:txBody>
      </p:sp>
    </p:spTree>
    <p:extLst>
      <p:ext uri="{BB962C8B-B14F-4D97-AF65-F5344CB8AC3E}">
        <p14:creationId xmlns:p14="http://schemas.microsoft.com/office/powerpoint/2010/main" val="8181692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803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8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pPr marL="457200" indent="-457200">
              <a:lnSpc>
                <a:spcPct val="130000"/>
              </a:lnSpc>
              <a:buClr>
                <a:srgbClr val="234465"/>
              </a:buClr>
              <a:buFont typeface="Wingdings" panose="05000000000000000000" pitchFamily="2" charset="2"/>
              <a:buChar char="§"/>
            </a:pPr>
            <a:r>
              <a:rPr lang="bg-BG" sz="3000" b="1" dirty="0">
                <a:solidFill>
                  <a:schemeClr val="bg1"/>
                </a:solidFill>
              </a:rPr>
              <a:t>абстракцията</a:t>
            </a:r>
            <a:r>
              <a:rPr lang="en-US" sz="3000" b="1" dirty="0">
                <a:solidFill>
                  <a:schemeClr val="bg1"/>
                </a:solidFill>
              </a:rPr>
              <a:t> </a:t>
            </a:r>
            <a:r>
              <a:rPr lang="bg-BG" sz="3000" dirty="0"/>
              <a:t>означава игнориранане на </a:t>
            </a:r>
            <a:r>
              <a:rPr lang="bg-BG" sz="3000" b="1" dirty="0">
                <a:solidFill>
                  <a:schemeClr val="bg1"/>
                </a:solidFill>
              </a:rPr>
              <a:t>неподходящи</a:t>
            </a:r>
            <a:r>
              <a:rPr lang="en-US" sz="3000" b="1" dirty="0">
                <a:solidFill>
                  <a:schemeClr val="bg1"/>
                </a:solidFill>
              </a:rPr>
              <a:t> </a:t>
            </a:r>
            <a:r>
              <a:rPr lang="bg-BG" sz="3000" dirty="0"/>
              <a:t>характеристики</a:t>
            </a:r>
            <a:r>
              <a:rPr lang="en-US" sz="3000" dirty="0"/>
              <a:t>, </a:t>
            </a:r>
            <a:r>
              <a:rPr lang="bg-BG" sz="3000" dirty="0"/>
              <a:t>свойства</a:t>
            </a:r>
            <a:r>
              <a:rPr lang="en-US" sz="3000" dirty="0"/>
              <a:t>, </a:t>
            </a:r>
            <a:r>
              <a:rPr lang="bg-BG" sz="3000" dirty="0"/>
              <a:t>или</a:t>
            </a:r>
            <a:r>
              <a:rPr lang="en-US" sz="3000" dirty="0"/>
              <a:t> </a:t>
            </a:r>
            <a:br>
              <a:rPr lang="en-US" sz="3000" dirty="0"/>
            </a:br>
            <a:r>
              <a:rPr lang="bg-BG" sz="3000" dirty="0"/>
              <a:t>функции</a:t>
            </a:r>
            <a:r>
              <a:rPr lang="en-US" sz="3000" dirty="0"/>
              <a:t> </a:t>
            </a:r>
            <a:r>
              <a:rPr lang="bg-BG" sz="3000" dirty="0"/>
              <a:t>и</a:t>
            </a:r>
            <a:r>
              <a:rPr lang="en-US" sz="3000" dirty="0"/>
              <a:t> </a:t>
            </a:r>
            <a:r>
              <a:rPr lang="bg-BG" sz="3000" dirty="0"/>
              <a:t>набягане на </a:t>
            </a:r>
            <a:r>
              <a:rPr lang="bg-BG" sz="3000" b="1" dirty="0">
                <a:solidFill>
                  <a:schemeClr val="bg1"/>
                </a:solidFill>
              </a:rPr>
              <a:t>релевантните</a:t>
            </a:r>
            <a:r>
              <a:rPr lang="en-US" sz="3000" b="1" dirty="0">
                <a:solidFill>
                  <a:schemeClr val="bg1"/>
                </a:solidFill>
              </a:rPr>
              <a:t>… </a:t>
            </a:r>
            <a:endParaRPr lang="bg-BG" sz="3000" b="1" dirty="0">
              <a:solidFill>
                <a:schemeClr val="bg1"/>
              </a:solidFill>
            </a:endParaRPr>
          </a:p>
          <a:p>
            <a:pPr>
              <a:lnSpc>
                <a:spcPct val="130000"/>
              </a:lnSpc>
              <a:buClr>
                <a:srgbClr val="234465"/>
              </a:buClr>
            </a:pPr>
            <a:endParaRPr lang="en-US" sz="3000" b="1" dirty="0">
              <a:solidFill>
                <a:schemeClr val="bg1"/>
              </a:solidFill>
            </a:endParaRPr>
          </a:p>
          <a:p>
            <a:pPr marL="457200" indent="-457200">
              <a:lnSpc>
                <a:spcPct val="130000"/>
              </a:lnSpc>
              <a:buClr>
                <a:srgbClr val="234465"/>
              </a:buClr>
              <a:buFont typeface="Wingdings" panose="05000000000000000000" pitchFamily="2" charset="2"/>
              <a:buChar char="§"/>
            </a:pPr>
            <a:r>
              <a:rPr lang="en-US" sz="3000" b="1" dirty="0">
                <a:solidFill>
                  <a:schemeClr val="bg1"/>
                </a:solidFill>
              </a:rPr>
              <a:t>... </a:t>
            </a:r>
            <a:r>
              <a:rPr lang="bg-BG" sz="3000" b="1" dirty="0">
                <a:solidFill>
                  <a:schemeClr val="bg1"/>
                </a:solidFill>
              </a:rPr>
              <a:t>съответно</a:t>
            </a:r>
            <a:r>
              <a:rPr lang="en-US" sz="3000" b="1" dirty="0">
                <a:solidFill>
                  <a:schemeClr val="bg1"/>
                </a:solidFill>
              </a:rPr>
              <a:t> </a:t>
            </a:r>
            <a:r>
              <a:rPr lang="bg-BG" sz="3000" dirty="0"/>
              <a:t>на </a:t>
            </a:r>
            <a:r>
              <a:rPr lang="bg-BG" sz="3000" b="1" dirty="0">
                <a:solidFill>
                  <a:schemeClr val="bg1"/>
                </a:solidFill>
              </a:rPr>
              <a:t>контекста</a:t>
            </a:r>
            <a:r>
              <a:rPr lang="en-US" sz="3000" b="1" dirty="0">
                <a:solidFill>
                  <a:schemeClr val="bg1"/>
                </a:solidFill>
              </a:rPr>
              <a:t> </a:t>
            </a:r>
            <a:r>
              <a:rPr lang="bg-BG" sz="3000" dirty="0"/>
              <a:t>на </a:t>
            </a:r>
            <a:r>
              <a:rPr lang="bg-BG" sz="3000" b="1" dirty="0">
                <a:solidFill>
                  <a:schemeClr val="bg1"/>
                </a:solidFill>
              </a:rPr>
              <a:t>проекта</a:t>
            </a:r>
            <a:r>
              <a:rPr lang="en-US" sz="3000" b="1" dirty="0">
                <a:solidFill>
                  <a:schemeClr val="bg1"/>
                </a:solidFill>
              </a:rPr>
              <a:t>, </a:t>
            </a:r>
            <a:r>
              <a:rPr lang="bg-BG" sz="3000" dirty="0"/>
              <a:t>който разработваме</a:t>
            </a:r>
            <a:endParaRPr lang="en-US" sz="3000" dirty="0"/>
          </a:p>
          <a:p>
            <a:pPr marL="457200" indent="-457200">
              <a:lnSpc>
                <a:spcPct val="130000"/>
              </a:lnSpc>
              <a:buClr>
                <a:srgbClr val="234465"/>
              </a:buClr>
              <a:buFont typeface="Wingdings" panose="05000000000000000000" pitchFamily="2" charset="2"/>
              <a:buChar char="§"/>
            </a:pPr>
            <a:r>
              <a:rPr lang="bg-BG" sz="3000" dirty="0"/>
              <a:t>Абстракцията помагга да се </a:t>
            </a:r>
            <a:r>
              <a:rPr lang="bg-BG" sz="3000" b="1" dirty="0">
                <a:solidFill>
                  <a:schemeClr val="bg1"/>
                </a:solidFill>
              </a:rPr>
              <a:t>управлява</a:t>
            </a:r>
            <a:r>
              <a:rPr lang="en-US" sz="3000" b="1" dirty="0">
                <a:solidFill>
                  <a:schemeClr val="bg1"/>
                </a:solidFill>
              </a:rPr>
              <a:t> </a:t>
            </a:r>
            <a:r>
              <a:rPr lang="bg-BG" sz="3000" dirty="0"/>
              <a:t>сложноста</a:t>
            </a:r>
            <a:endParaRPr lang="en-US" sz="3000" dirty="0"/>
          </a:p>
          <a:p>
            <a:pPr marL="457200" indent="-457200">
              <a:lnSpc>
                <a:spcPct val="130000"/>
              </a:lnSpc>
              <a:buClr>
                <a:srgbClr val="234465"/>
              </a:buClr>
              <a:buFont typeface="Wingdings" panose="05000000000000000000" pitchFamily="2" charset="2"/>
              <a:buChar char="§"/>
            </a:pPr>
            <a:r>
              <a:rPr lang="bg-BG" sz="3000" dirty="0"/>
              <a:t>Абстракцията позволява да се фокусирате </a:t>
            </a:r>
            <a:r>
              <a:rPr lang="bg-BG" sz="3000" b="1" dirty="0">
                <a:solidFill>
                  <a:schemeClr val="bg1"/>
                </a:solidFill>
              </a:rPr>
              <a:t>какво прави </a:t>
            </a:r>
            <a:r>
              <a:rPr lang="bg-BG" sz="3000" dirty="0"/>
              <a:t>обекта</a:t>
            </a:r>
            <a:r>
              <a:rPr lang="en-US" sz="3000" dirty="0"/>
              <a:t>,</a:t>
            </a:r>
            <a:r>
              <a:rPr lang="bg-BG" sz="3000" dirty="0"/>
              <a:t> а не</a:t>
            </a:r>
            <a:br>
              <a:rPr lang="en-US" sz="3000" dirty="0"/>
            </a:br>
            <a:r>
              <a:rPr lang="bg-BG" sz="3000" b="1" dirty="0">
                <a:solidFill>
                  <a:schemeClr val="bg1"/>
                </a:solidFill>
              </a:rPr>
              <a:t>как</a:t>
            </a:r>
            <a:endParaRPr lang="en-US" sz="3000" dirty="0">
              <a:solidFill>
                <a:schemeClr val="tx2">
                  <a:lumMod val="75000"/>
                </a:schemeClr>
              </a:solidFill>
            </a:endParaRPr>
          </a:p>
        </p:txBody>
      </p:sp>
      <p:sp>
        <p:nvSpPr>
          <p:cNvPr id="4" name="Title 3"/>
          <p:cNvSpPr>
            <a:spLocks noGrp="1"/>
          </p:cNvSpPr>
          <p:nvPr>
            <p:ph type="title"/>
          </p:nvPr>
        </p:nvSpPr>
        <p:spPr/>
        <p:txBody>
          <a:bodyPr/>
          <a:lstStyle/>
          <a:p>
            <a:r>
              <a:rPr lang="bg-BG" dirty="0"/>
              <a:t>Абстракция в ООП</a:t>
            </a:r>
            <a:endParaRPr lang="en-US" dirty="0"/>
          </a:p>
        </p:txBody>
      </p:sp>
      <p:grpSp>
        <p:nvGrpSpPr>
          <p:cNvPr id="8" name="Group 7">
            <a:extLst>
              <a:ext uri="{FF2B5EF4-FFF2-40B4-BE49-F238E27FC236}">
                <a16:creationId xmlns:a16="http://schemas.microsoft.com/office/drawing/2014/main" id="{175E589A-1771-431D-B488-D97C54543D2D}"/>
              </a:ext>
            </a:extLst>
          </p:cNvPr>
          <p:cNvGrpSpPr/>
          <p:nvPr/>
        </p:nvGrpSpPr>
        <p:grpSpPr>
          <a:xfrm>
            <a:off x="5961000" y="2596500"/>
            <a:ext cx="6480000" cy="1665000"/>
            <a:chOff x="4375813" y="3179338"/>
            <a:chExt cx="7795598" cy="1981200"/>
          </a:xfrm>
          <a:solidFill>
            <a:schemeClr val="tx2"/>
          </a:solidFill>
        </p:grpSpPr>
        <p:sp>
          <p:nvSpPr>
            <p:cNvPr id="9" name="Thought Bubble: Cloud 8">
              <a:extLst>
                <a:ext uri="{FF2B5EF4-FFF2-40B4-BE49-F238E27FC236}">
                  <a16:creationId xmlns:a16="http://schemas.microsoft.com/office/drawing/2014/main" id="{664925D4-E565-4699-9E7F-9E213DF67281}"/>
                </a:ext>
              </a:extLst>
            </p:cNvPr>
            <p:cNvSpPr/>
            <p:nvPr/>
          </p:nvSpPr>
          <p:spPr>
            <a:xfrm>
              <a:off x="4375813" y="3574514"/>
              <a:ext cx="5310808" cy="1378226"/>
            </a:xfrm>
            <a:prstGeom prst="cloudCallout">
              <a:avLst>
                <a:gd name="adj1" fmla="val 69260"/>
                <a:gd name="adj2" fmla="val -19404"/>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2"/>
                  </a:solidFill>
                </a:rPr>
                <a:t>„</a:t>
              </a:r>
              <a:r>
                <a:rPr lang="bg-BG" sz="3600" b="1" dirty="0">
                  <a:solidFill>
                    <a:schemeClr val="bg2"/>
                  </a:solidFill>
                </a:rPr>
                <a:t>Релевантно</a:t>
              </a:r>
              <a:r>
                <a:rPr lang="en-US" sz="3600" b="1" dirty="0">
                  <a:solidFill>
                    <a:schemeClr val="bg2"/>
                  </a:solidFill>
                </a:rPr>
                <a:t>" </a:t>
              </a:r>
              <a:r>
                <a:rPr lang="bg-BG" sz="3600" b="1" dirty="0">
                  <a:solidFill>
                    <a:schemeClr val="bg2"/>
                  </a:solidFill>
                </a:rPr>
                <a:t>за какво</a:t>
              </a:r>
              <a:r>
                <a:rPr lang="en-US" sz="3600" b="1" dirty="0">
                  <a:solidFill>
                    <a:schemeClr val="bg2"/>
                  </a:solidFill>
                </a:rPr>
                <a:t>?</a:t>
              </a:r>
              <a:endParaRPr lang="bg-BG" sz="3600" b="1" dirty="0">
                <a:solidFill>
                  <a:schemeClr val="bg2"/>
                </a:solidFill>
              </a:endParaRPr>
            </a:p>
          </p:txBody>
        </p:sp>
        <p:pic>
          <p:nvPicPr>
            <p:cNvPr id="10" name="Graphic 9" descr="Man">
              <a:extLst>
                <a:ext uri="{FF2B5EF4-FFF2-40B4-BE49-F238E27FC236}">
                  <a16:creationId xmlns:a16="http://schemas.microsoft.com/office/drawing/2014/main" id="{CC449C43-FF1E-49AE-8BCE-5EC5C19AB4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90211" y="3179338"/>
              <a:ext cx="1981200" cy="1981200"/>
            </a:xfrm>
            <a:prstGeom prst="rect">
              <a:avLst/>
            </a:prstGeom>
          </p:spPr>
        </p:pic>
      </p:grpSp>
      <p:sp>
        <p:nvSpPr>
          <p:cNvPr id="11" name="Slide Number">
            <a:extLst>
              <a:ext uri="{FF2B5EF4-FFF2-40B4-BE49-F238E27FC236}">
                <a16:creationId xmlns:a16="http://schemas.microsoft.com/office/drawing/2014/main" id="{B34A2BB6-6309-43E1-8AC0-72ABB9B3EB2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87</a:t>
            </a:fld>
            <a:endParaRPr lang="en-US" dirty="0"/>
          </a:p>
        </p:txBody>
      </p:sp>
    </p:spTree>
    <p:extLst>
      <p:ext uri="{BB962C8B-B14F-4D97-AF65-F5344CB8AC3E}">
        <p14:creationId xmlns:p14="http://schemas.microsoft.com/office/powerpoint/2010/main" val="18606657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bg-BG" dirty="0"/>
              <a:t>Има два начина за постигане на абстракция в </a:t>
            </a:r>
            <a:r>
              <a:rPr lang="en-US" dirty="0"/>
              <a:t>Java</a:t>
            </a:r>
          </a:p>
          <a:p>
            <a:pPr lvl="1"/>
            <a:r>
              <a:rPr lang="bg-BG" dirty="0"/>
              <a:t>Интерфейс</a:t>
            </a:r>
            <a:r>
              <a:rPr lang="en-US" dirty="0"/>
              <a:t> (</a:t>
            </a:r>
            <a:r>
              <a:rPr lang="en-US" b="1" dirty="0">
                <a:solidFill>
                  <a:schemeClr val="bg1"/>
                </a:solidFill>
              </a:rPr>
              <a:t>100% </a:t>
            </a:r>
            <a:r>
              <a:rPr lang="bg-BG" b="1" dirty="0">
                <a:solidFill>
                  <a:schemeClr val="bg1"/>
                </a:solidFill>
              </a:rPr>
              <a:t>абстракция</a:t>
            </a:r>
            <a:r>
              <a:rPr lang="en-US" dirty="0"/>
              <a:t>)</a:t>
            </a:r>
          </a:p>
          <a:p>
            <a:pPr lvl="1"/>
            <a:r>
              <a:rPr lang="bg-BG" dirty="0"/>
              <a:t>Абстрактен клас</a:t>
            </a:r>
            <a:r>
              <a:rPr lang="en-US" dirty="0"/>
              <a:t>(</a:t>
            </a:r>
            <a:r>
              <a:rPr lang="en-US" b="1" dirty="0">
                <a:solidFill>
                  <a:schemeClr val="bg1"/>
                </a:solidFill>
              </a:rPr>
              <a:t>0% - 100% </a:t>
            </a:r>
            <a:r>
              <a:rPr lang="bg-BG" b="1" dirty="0">
                <a:solidFill>
                  <a:schemeClr val="bg1"/>
                </a:solidFill>
              </a:rPr>
              <a:t>абстракция</a:t>
            </a:r>
            <a:r>
              <a:rPr lang="en-US" dirty="0"/>
              <a:t>)</a:t>
            </a:r>
            <a:endParaRPr lang="bg-BG" dirty="0"/>
          </a:p>
        </p:txBody>
      </p:sp>
      <p:sp>
        <p:nvSpPr>
          <p:cNvPr id="793602" name="Rectangle 2"/>
          <p:cNvSpPr>
            <a:spLocks noGrp="1" noChangeArrowheads="1"/>
          </p:cNvSpPr>
          <p:nvPr>
            <p:ph type="title"/>
          </p:nvPr>
        </p:nvSpPr>
        <p:spPr/>
        <p:txBody>
          <a:bodyPr/>
          <a:lstStyle/>
          <a:p>
            <a:r>
              <a:rPr lang="bg-BG" dirty="0"/>
              <a:t>Постигане на абстракция</a:t>
            </a:r>
            <a:endParaRPr lang="en-US" dirty="0"/>
          </a:p>
        </p:txBody>
      </p:sp>
      <p:sp>
        <p:nvSpPr>
          <p:cNvPr id="14" name="Rectangle 13"/>
          <p:cNvSpPr>
            <a:spLocks noChangeArrowheads="1"/>
          </p:cNvSpPr>
          <p:nvPr/>
        </p:nvSpPr>
        <p:spPr bwMode="auto">
          <a:xfrm>
            <a:off x="511297" y="3644206"/>
            <a:ext cx="11034600"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cs typeface="Consolas" pitchFamily="49" charset="0"/>
              </a:rPr>
              <a:t>public </a:t>
            </a:r>
            <a:r>
              <a:rPr lang="en-US" sz="2800" b="1" noProof="1">
                <a:solidFill>
                  <a:schemeClr val="bg1"/>
                </a:solidFill>
                <a:latin typeface="Consolas" pitchFamily="49" charset="0"/>
                <a:cs typeface="Consolas" pitchFamily="49" charset="0"/>
              </a:rPr>
              <a:t>interface</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Animal {}</a:t>
            </a:r>
          </a:p>
          <a:p>
            <a:pPr fontAlgn="base">
              <a:spcBef>
                <a:spcPts val="1200"/>
              </a:spcBef>
            </a:pPr>
            <a:r>
              <a:rPr lang="en-US" sz="2800" b="1" noProof="1">
                <a:latin typeface="Consolas" pitchFamily="49" charset="0"/>
                <a:cs typeface="Consolas" pitchFamily="49" charset="0"/>
              </a:rPr>
              <a:t>public </a:t>
            </a:r>
            <a:r>
              <a:rPr lang="en-US" sz="2800" b="1" noProof="1">
                <a:solidFill>
                  <a:schemeClr val="bg1"/>
                </a:solidFill>
                <a:latin typeface="Consolas" pitchFamily="49" charset="0"/>
                <a:cs typeface="Consolas" pitchFamily="49" charset="0"/>
              </a:rPr>
              <a:t>abstract</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class Mammal {}</a:t>
            </a:r>
          </a:p>
          <a:p>
            <a:pPr fontAlgn="base">
              <a:spcBef>
                <a:spcPts val="1200"/>
              </a:spcBef>
            </a:pPr>
            <a:r>
              <a:rPr lang="en-US" sz="2800" b="1" noProof="1">
                <a:latin typeface="Consolas" pitchFamily="49" charset="0"/>
                <a:cs typeface="Consolas" pitchFamily="49" charset="0"/>
              </a:rPr>
              <a:t>public class Person </a:t>
            </a:r>
            <a:r>
              <a:rPr lang="en-US" sz="2800" b="1" noProof="1">
                <a:solidFill>
                  <a:schemeClr val="bg1"/>
                </a:solidFill>
                <a:latin typeface="Consolas" pitchFamily="49" charset="0"/>
                <a:cs typeface="Consolas" pitchFamily="49" charset="0"/>
              </a:rPr>
              <a:t>extends</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Mammal </a:t>
            </a:r>
            <a:r>
              <a:rPr lang="en-US" sz="2800" b="1" noProof="1">
                <a:solidFill>
                  <a:schemeClr val="bg1"/>
                </a:solidFill>
                <a:latin typeface="Consolas" pitchFamily="49" charset="0"/>
                <a:cs typeface="Consolas" pitchFamily="49" charset="0"/>
              </a:rPr>
              <a:t>implements</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Animal {}</a:t>
            </a:r>
          </a:p>
        </p:txBody>
      </p:sp>
      <p:sp>
        <p:nvSpPr>
          <p:cNvPr id="6" name="Slide Number">
            <a:extLst>
              <a:ext uri="{FF2B5EF4-FFF2-40B4-BE49-F238E27FC236}">
                <a16:creationId xmlns:a16="http://schemas.microsoft.com/office/drawing/2014/main" id="{6C0B1220-FF97-43BC-AC69-0ECA888A2C29}"/>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88</a:t>
            </a:fld>
            <a:endParaRPr lang="en-US" noProof="0" dirty="0"/>
          </a:p>
        </p:txBody>
      </p:sp>
    </p:spTree>
    <p:extLst>
      <p:ext uri="{BB962C8B-B14F-4D97-AF65-F5344CB8AC3E}">
        <p14:creationId xmlns:p14="http://schemas.microsoft.com/office/powerpoint/2010/main" val="14390234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6572C44-9F26-47BB-B3CD-F218ED177CDD}"/>
              </a:ext>
            </a:extLst>
          </p:cNvPr>
          <p:cNvSpPr>
            <a:spLocks noGrp="1"/>
          </p:cNvSpPr>
          <p:nvPr>
            <p:ph type="body" sz="quarter" idx="11"/>
          </p:nvPr>
        </p:nvSpPr>
        <p:spPr/>
        <p:txBody>
          <a:bodyPr>
            <a:normAutofit lnSpcReduction="10000"/>
          </a:bodyPr>
          <a:lstStyle/>
          <a:p>
            <a:r>
              <a:rPr lang="bg-BG" dirty="0"/>
              <a:t>Енкапсулация</a:t>
            </a:r>
            <a:endParaRPr lang="en-GB" dirty="0"/>
          </a:p>
          <a:p>
            <a:pPr lvl="1"/>
            <a:r>
              <a:rPr lang="bg-BG" dirty="0"/>
              <a:t>Използва се за </a:t>
            </a:r>
            <a:r>
              <a:rPr lang="bg-BG" b="1" dirty="0">
                <a:solidFill>
                  <a:schemeClr val="bg1"/>
                </a:solidFill>
              </a:rPr>
              <a:t>скриване</a:t>
            </a:r>
            <a:r>
              <a:rPr lang="en-GB" b="1" dirty="0">
                <a:solidFill>
                  <a:schemeClr val="bg1"/>
                </a:solidFill>
              </a:rPr>
              <a:t> </a:t>
            </a:r>
            <a:r>
              <a:rPr lang="bg-BG" dirty="0"/>
              <a:t>на </a:t>
            </a:r>
            <a:r>
              <a:rPr lang="en-GB" b="1" dirty="0">
                <a:solidFill>
                  <a:schemeClr val="bg1"/>
                </a:solidFill>
              </a:rPr>
              <a:t> </a:t>
            </a:r>
            <a:r>
              <a:rPr lang="bg-BG" b="1" dirty="0">
                <a:solidFill>
                  <a:schemeClr val="bg1"/>
                </a:solidFill>
              </a:rPr>
              <a:t>кода</a:t>
            </a:r>
            <a:r>
              <a:rPr lang="en-GB" b="1" dirty="0">
                <a:solidFill>
                  <a:schemeClr val="bg1"/>
                </a:solidFill>
              </a:rPr>
              <a:t> </a:t>
            </a:r>
            <a:r>
              <a:rPr lang="bg-BG" dirty="0"/>
              <a:t>и</a:t>
            </a:r>
            <a:r>
              <a:rPr lang="en-GB" dirty="0"/>
              <a:t> </a:t>
            </a:r>
            <a:r>
              <a:rPr lang="bg-BG" b="1" dirty="0">
                <a:solidFill>
                  <a:schemeClr val="bg1"/>
                </a:solidFill>
              </a:rPr>
              <a:t>данните </a:t>
            </a:r>
            <a:r>
              <a:rPr lang="bg-BG" dirty="0"/>
              <a:t>вътре в</a:t>
            </a:r>
            <a:r>
              <a:rPr lang="en-GB" dirty="0"/>
              <a:t> </a:t>
            </a:r>
            <a:r>
              <a:rPr lang="bg-BG" b="1" dirty="0">
                <a:solidFill>
                  <a:schemeClr val="bg1"/>
                </a:solidFill>
              </a:rPr>
              <a:t>едно устройство</a:t>
            </a:r>
            <a:r>
              <a:rPr lang="en-GB" dirty="0"/>
              <a:t> </a:t>
            </a:r>
            <a:r>
              <a:rPr lang="bg-BG" dirty="0"/>
              <a:t>за да се </a:t>
            </a:r>
            <a:r>
              <a:rPr lang="bg-BG" b="1" dirty="0">
                <a:solidFill>
                  <a:schemeClr val="bg1"/>
                </a:solidFill>
              </a:rPr>
              <a:t>защитят</a:t>
            </a:r>
            <a:r>
              <a:rPr lang="en-GB" b="1" dirty="0">
                <a:solidFill>
                  <a:schemeClr val="bg1"/>
                </a:solidFill>
              </a:rPr>
              <a:t> </a:t>
            </a:r>
            <a:r>
              <a:rPr lang="bg-BG" dirty="0"/>
              <a:t>данните от външиня свят</a:t>
            </a:r>
            <a:endParaRPr lang="en-GB" dirty="0"/>
          </a:p>
          <a:p>
            <a:pPr lvl="1"/>
            <a:r>
              <a:rPr lang="bg-BG" dirty="0"/>
              <a:t>Постига се с </a:t>
            </a:r>
            <a:r>
              <a:rPr lang="bg-BG" b="1" dirty="0">
                <a:solidFill>
                  <a:schemeClr val="bg1"/>
                </a:solidFill>
              </a:rPr>
              <a:t>полета за достъп </a:t>
            </a:r>
            <a:r>
              <a:rPr lang="en-GB" dirty="0"/>
              <a:t> (private, </a:t>
            </a:r>
            <a:br>
              <a:rPr lang="en-GB" dirty="0"/>
            </a:br>
            <a:r>
              <a:rPr lang="en-GB" dirty="0"/>
              <a:t>protected, public)</a:t>
            </a:r>
          </a:p>
        </p:txBody>
      </p:sp>
      <p:sp>
        <p:nvSpPr>
          <p:cNvPr id="6" name="Text Placeholder 5">
            <a:extLst>
              <a:ext uri="{FF2B5EF4-FFF2-40B4-BE49-F238E27FC236}">
                <a16:creationId xmlns:a16="http://schemas.microsoft.com/office/drawing/2014/main" id="{35E0E432-8D34-4432-8EE0-93B011726C24}"/>
              </a:ext>
            </a:extLst>
          </p:cNvPr>
          <p:cNvSpPr>
            <a:spLocks noGrp="1"/>
          </p:cNvSpPr>
          <p:nvPr>
            <p:ph type="body" sz="quarter" idx="10"/>
          </p:nvPr>
        </p:nvSpPr>
        <p:spPr/>
        <p:txBody>
          <a:bodyPr>
            <a:normAutofit/>
          </a:bodyPr>
          <a:lstStyle/>
          <a:p>
            <a:r>
              <a:rPr lang="bg-BG" dirty="0"/>
              <a:t>Абстракцията</a:t>
            </a:r>
            <a:endParaRPr lang="en-GB" dirty="0"/>
          </a:p>
          <a:p>
            <a:pPr lvl="1"/>
            <a:r>
              <a:rPr lang="bg-BG" dirty="0"/>
              <a:t>Процес на </a:t>
            </a:r>
            <a:r>
              <a:rPr lang="bg-BG" b="1" dirty="0">
                <a:solidFill>
                  <a:schemeClr val="bg1"/>
                </a:solidFill>
              </a:rPr>
              <a:t>скриване</a:t>
            </a:r>
            <a:r>
              <a:rPr lang="en-US" b="1" dirty="0">
                <a:solidFill>
                  <a:schemeClr val="bg1"/>
                </a:solidFill>
              </a:rPr>
              <a:t> </a:t>
            </a:r>
            <a:r>
              <a:rPr lang="bg-BG" dirty="0"/>
              <a:t>на</a:t>
            </a:r>
            <a:r>
              <a:rPr lang="en-US" b="1" dirty="0">
                <a:solidFill>
                  <a:schemeClr val="bg1"/>
                </a:solidFill>
              </a:rPr>
              <a:t> </a:t>
            </a:r>
            <a:br>
              <a:rPr lang="en-US" b="1" dirty="0">
                <a:solidFill>
                  <a:schemeClr val="bg1"/>
                </a:solidFill>
              </a:rPr>
            </a:br>
            <a:r>
              <a:rPr lang="bg-BG" b="1" dirty="0">
                <a:solidFill>
                  <a:schemeClr val="bg1"/>
                </a:solidFill>
              </a:rPr>
              <a:t>имплементационни детайли </a:t>
            </a:r>
            <a:r>
              <a:rPr lang="bg-BG" dirty="0"/>
              <a:t>и показва само функционалноста на потребителя</a:t>
            </a:r>
            <a:endParaRPr lang="en-US" dirty="0"/>
          </a:p>
          <a:p>
            <a:pPr lvl="1"/>
            <a:r>
              <a:rPr lang="bg-BG" dirty="0"/>
              <a:t>Постига се с </a:t>
            </a:r>
            <a:r>
              <a:rPr lang="bg-BG" b="1" dirty="0">
                <a:solidFill>
                  <a:schemeClr val="bg1"/>
                </a:solidFill>
              </a:rPr>
              <a:t>интърфейси</a:t>
            </a:r>
            <a:r>
              <a:rPr lang="en-US" dirty="0"/>
              <a:t> </a:t>
            </a:r>
            <a:br>
              <a:rPr lang="bg-BG" dirty="0"/>
            </a:br>
            <a:r>
              <a:rPr lang="bg-BG" dirty="0"/>
              <a:t>и</a:t>
            </a:r>
            <a:r>
              <a:rPr lang="en-US" dirty="0"/>
              <a:t> </a:t>
            </a:r>
            <a:r>
              <a:rPr lang="bg-BG" b="1" dirty="0">
                <a:solidFill>
                  <a:schemeClr val="bg1"/>
                </a:solidFill>
              </a:rPr>
              <a:t>абстрактни класове</a:t>
            </a:r>
            <a:endParaRPr lang="en-US" b="1" dirty="0">
              <a:solidFill>
                <a:schemeClr val="bg1"/>
              </a:solidFill>
            </a:endParaRPr>
          </a:p>
        </p:txBody>
      </p:sp>
      <p:sp>
        <p:nvSpPr>
          <p:cNvPr id="5" name="Title 4">
            <a:extLst>
              <a:ext uri="{FF2B5EF4-FFF2-40B4-BE49-F238E27FC236}">
                <a16:creationId xmlns:a16="http://schemas.microsoft.com/office/drawing/2014/main" id="{8A2B937E-FF41-41ED-AE91-61EA0296D6A7}"/>
              </a:ext>
            </a:extLst>
          </p:cNvPr>
          <p:cNvSpPr>
            <a:spLocks noGrp="1"/>
          </p:cNvSpPr>
          <p:nvPr>
            <p:ph type="title"/>
          </p:nvPr>
        </p:nvSpPr>
        <p:spPr/>
        <p:txBody>
          <a:bodyPr/>
          <a:lstStyle/>
          <a:p>
            <a:r>
              <a:rPr lang="bg-BG" dirty="0"/>
              <a:t>Абстракция</a:t>
            </a:r>
            <a:r>
              <a:rPr lang="en-US" dirty="0"/>
              <a:t> </a:t>
            </a:r>
            <a:r>
              <a:rPr lang="bg-BG" dirty="0"/>
              <a:t>срещу</a:t>
            </a:r>
            <a:r>
              <a:rPr lang="en-US" dirty="0"/>
              <a:t> </a:t>
            </a:r>
            <a:r>
              <a:rPr lang="bg-BG" dirty="0"/>
              <a:t>Енкапсулация</a:t>
            </a:r>
            <a:endParaRPr lang="en-GB" dirty="0"/>
          </a:p>
        </p:txBody>
      </p:sp>
      <p:sp>
        <p:nvSpPr>
          <p:cNvPr id="8" name="Slide Number">
            <a:extLst>
              <a:ext uri="{FF2B5EF4-FFF2-40B4-BE49-F238E27FC236}">
                <a16:creationId xmlns:a16="http://schemas.microsoft.com/office/drawing/2014/main" id="{2E7E2B56-B2B0-4855-98DF-B339B68E9388}"/>
              </a:ext>
            </a:extLst>
          </p:cNvPr>
          <p:cNvSpPr txBox="1">
            <a:spLocks/>
          </p:cNvSpPr>
          <p:nvPr/>
        </p:nvSpPr>
        <p:spPr>
          <a:xfrm>
            <a:off x="11753030" y="6507000"/>
            <a:ext cx="367414" cy="297000"/>
          </a:xfrm>
          <a:prstGeom prst="rect">
            <a:avLst/>
          </a:prstGeom>
        </p:spPr>
        <p:txBody>
          <a:bodyPr vert="horz" lIns="91440" tIns="45720" rIns="91440" bIns="45720" rtlCol="0" anchor="b"/>
          <a:lstStyle>
            <a:defPPr>
              <a:defRPr lang="en-US"/>
            </a:defPPr>
            <a:lvl1pPr marL="0" algn="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067CD-8E6B-4360-9AA8-C5DF2A48A6D1}" type="slidenum">
              <a:rPr lang="en-US" smtClean="0"/>
              <a:pPr/>
              <a:t>89</a:t>
            </a:fld>
            <a:endParaRPr lang="en-US" dirty="0"/>
          </a:p>
        </p:txBody>
      </p:sp>
    </p:spTree>
    <p:extLst>
      <p:ext uri="{BB962C8B-B14F-4D97-AF65-F5344CB8AC3E}">
        <p14:creationId xmlns:p14="http://schemas.microsoft.com/office/powerpoint/2010/main" val="2002939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bg-BG" dirty="0"/>
              <a:t>Разделяне на кода на класове</a:t>
            </a:r>
            <a:r>
              <a:rPr lang="en-US" dirty="0"/>
              <a:t>(3)</a:t>
            </a:r>
          </a:p>
        </p:txBody>
      </p:sp>
      <p:sp>
        <p:nvSpPr>
          <p:cNvPr id="11" name="Text Placeholder 5">
            <a:extLst>
              <a:ext uri="{FF2B5EF4-FFF2-40B4-BE49-F238E27FC236}">
                <a16:creationId xmlns:a16="http://schemas.microsoft.com/office/drawing/2014/main" id="{3B33C08E-F74F-424E-A31A-B6E286830508}"/>
              </a:ext>
            </a:extLst>
          </p:cNvPr>
          <p:cNvSpPr txBox="1">
            <a:spLocks/>
          </p:cNvSpPr>
          <p:nvPr/>
        </p:nvSpPr>
        <p:spPr>
          <a:xfrm>
            <a:off x="654649" y="1372903"/>
            <a:ext cx="7905656" cy="2638396"/>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pPr>
              <a:lnSpc>
                <a:spcPct val="90000"/>
              </a:lnSpc>
            </a:pPr>
            <a:r>
              <a:rPr lang="en-US" sz="2000" dirty="0">
                <a:solidFill>
                  <a:schemeClr val="tx1"/>
                </a:solidFill>
                <a:effectLst/>
              </a:rPr>
              <a:t>List&lt;Integer&gt; input = Arrays.stream(</a:t>
            </a:r>
          </a:p>
          <a:p>
            <a:pPr>
              <a:lnSpc>
                <a:spcPct val="90000"/>
              </a:lnSpc>
            </a:pPr>
            <a:r>
              <a:rPr lang="en-US" sz="2000" dirty="0">
                <a:solidFill>
                  <a:schemeClr val="tx1"/>
                </a:solidFill>
                <a:effectLst/>
              </a:rPr>
              <a:t>	sc.nextLine().split(" "))</a:t>
            </a:r>
          </a:p>
          <a:p>
            <a:pPr>
              <a:lnSpc>
                <a:spcPct val="90000"/>
              </a:lnSpc>
            </a:pPr>
            <a:r>
              <a:rPr lang="en-US" sz="2000" dirty="0">
                <a:solidFill>
                  <a:schemeClr val="tx1"/>
                </a:solidFill>
                <a:effectLst/>
              </a:rPr>
              <a:t>	  .map(Integer::parseInt)</a:t>
            </a:r>
          </a:p>
          <a:p>
            <a:pPr>
              <a:lnSpc>
                <a:spcPct val="90000"/>
              </a:lnSpc>
            </a:pPr>
            <a:r>
              <a:rPr lang="en-US" sz="2000" dirty="0">
                <a:solidFill>
                  <a:schemeClr val="tx1"/>
                </a:solidFill>
                <a:effectLst/>
              </a:rPr>
              <a:t>	  .collect(Collectors.toList()); </a:t>
            </a:r>
          </a:p>
          <a:p>
            <a:pPr>
              <a:lnSpc>
                <a:spcPct val="90000"/>
              </a:lnSpc>
            </a:pPr>
            <a:r>
              <a:rPr lang="en-US" sz="2000" dirty="0">
                <a:solidFill>
                  <a:schemeClr val="bg1"/>
                </a:solidFill>
                <a:effectLst/>
              </a:rPr>
              <a:t>...</a:t>
            </a:r>
          </a:p>
          <a:p>
            <a:pPr>
              <a:lnSpc>
                <a:spcPct val="90000"/>
              </a:lnSpc>
            </a:pPr>
            <a:r>
              <a:rPr lang="en-US" sz="2000" dirty="0">
                <a:solidFill>
                  <a:schemeClr val="tx1"/>
                </a:solidFill>
                <a:effectLst/>
              </a:rPr>
              <a:t>String result = input.stream()</a:t>
            </a:r>
          </a:p>
          <a:p>
            <a:pPr>
              <a:lnSpc>
                <a:spcPct val="90000"/>
              </a:lnSpc>
            </a:pPr>
            <a:r>
              <a:rPr lang="en-US" sz="2000" dirty="0">
                <a:solidFill>
                  <a:schemeClr val="tx1"/>
                </a:solidFill>
                <a:effectLst/>
              </a:rPr>
              <a:t>		      .map(String::valueOf)</a:t>
            </a:r>
          </a:p>
          <a:p>
            <a:pPr>
              <a:lnSpc>
                <a:spcPct val="90000"/>
              </a:lnSpc>
            </a:pPr>
            <a:r>
              <a:rPr lang="en-US" sz="2000" dirty="0">
                <a:solidFill>
                  <a:schemeClr val="tx1"/>
                </a:solidFill>
                <a:effectLst/>
              </a:rPr>
              <a:t>		      .collect(Collectors.joining(", "));</a:t>
            </a:r>
          </a:p>
          <a:p>
            <a:pPr>
              <a:lnSpc>
                <a:spcPct val="90000"/>
              </a:lnSpc>
            </a:pPr>
            <a:r>
              <a:rPr lang="en-US" sz="2000" dirty="0">
                <a:solidFill>
                  <a:schemeClr val="tx1"/>
                </a:solidFill>
                <a:effectLst/>
              </a:rPr>
              <a:t>System.out.println(result);</a:t>
            </a:r>
          </a:p>
        </p:txBody>
      </p:sp>
      <p:sp>
        <p:nvSpPr>
          <p:cNvPr id="12" name="Text Placeholder 5">
            <a:extLst>
              <a:ext uri="{FF2B5EF4-FFF2-40B4-BE49-F238E27FC236}">
                <a16:creationId xmlns:a16="http://schemas.microsoft.com/office/drawing/2014/main" id="{B396D25D-98EA-4DCF-9C1B-D20C49602FA8}"/>
              </a:ext>
            </a:extLst>
          </p:cNvPr>
          <p:cNvSpPr txBox="1">
            <a:spLocks/>
          </p:cNvSpPr>
          <p:nvPr/>
        </p:nvSpPr>
        <p:spPr>
          <a:xfrm>
            <a:off x="3302991" y="4400799"/>
            <a:ext cx="7905656" cy="1838177"/>
          </a:xfrm>
          <a:prstGeom prst="rect">
            <a:avLst/>
          </a:prstGeom>
          <a:solidFill>
            <a:schemeClr val="accent5">
              <a:lumMod val="40000"/>
              <a:lumOff val="60000"/>
              <a:alpha val="20000"/>
            </a:schemeClr>
          </a:solidFill>
          <a:ln w="12700">
            <a:solidFill>
              <a:schemeClr val="accent5">
                <a:lumMod val="60000"/>
                <a:lumOff val="40000"/>
              </a:schemeClr>
            </a:solidFill>
          </a:ln>
        </p:spPr>
        <p:txBody>
          <a:bodyPr vert="horz" wrap="square" lIns="144000" tIns="72000" rIns="144000" bIns="72000" rtlCol="0">
            <a:spAutoFit/>
          </a:bodyPr>
          <a:lstStyle>
            <a:lvl1pPr indent="0">
              <a:lnSpc>
                <a:spcPct val="100000"/>
              </a:lnSpc>
              <a:spcBef>
                <a:spcPts val="0"/>
              </a:spcBef>
              <a:spcAft>
                <a:spcPts val="0"/>
              </a:spcAft>
              <a:buClr>
                <a:srgbClr val="F2B254"/>
              </a:buClr>
              <a:buSzPct val="100000"/>
              <a:buFont typeface="Wingdings" panose="05000000000000000000" pitchFamily="2" charset="2"/>
              <a:buNone/>
              <a:defRPr lang="en-US" b="1" noProof="1" smtClean="0">
                <a:solidFill>
                  <a:srgbClr val="FBEEDC"/>
                </a:solidFill>
                <a:effectLst>
                  <a:outerShdw blurRad="38100" dist="38100" dir="2700000" algn="tl">
                    <a:srgbClr val="000000">
                      <a:alpha val="43137"/>
                    </a:srgbClr>
                  </a:outerShdw>
                </a:effectLst>
                <a:latin typeface="Consolas" pitchFamily="49" charset="0"/>
                <a:cs typeface="Consolas" pitchFamily="49" charset="0"/>
              </a:defRPr>
            </a:lvl1pPr>
            <a:lvl2pPr indent="-231606">
              <a:lnSpc>
                <a:spcPct val="105000"/>
              </a:lnSpc>
              <a:spcBef>
                <a:spcPts val="600"/>
              </a:spcBef>
              <a:spcAft>
                <a:spcPts val="600"/>
              </a:spcAft>
              <a:buClr>
                <a:schemeClr val="accent1"/>
              </a:buClr>
              <a:buSzPct val="80000"/>
              <a:buFont typeface="Wingdings" panose="05000000000000000000" pitchFamily="2" charset="2"/>
              <a:buChar char="§"/>
              <a:defRPr sz="3200" b="0"/>
            </a:lvl2pPr>
            <a:lvl3pPr marL="914240" indent="-231606">
              <a:lnSpc>
                <a:spcPct val="105000"/>
              </a:lnSpc>
              <a:spcBef>
                <a:spcPts val="600"/>
              </a:spcBef>
              <a:spcAft>
                <a:spcPts val="600"/>
              </a:spcAft>
              <a:buClr>
                <a:srgbClr val="EF9A1D"/>
              </a:buClr>
              <a:buSzPct val="80000"/>
              <a:buFont typeface="Wingdings" panose="05000000000000000000" pitchFamily="2" charset="2"/>
              <a:buChar char="§"/>
              <a:defRPr sz="3000" b="0"/>
            </a:lvl3pPr>
            <a:lvl4pPr marL="1218987" indent="-231606">
              <a:lnSpc>
                <a:spcPct val="105000"/>
              </a:lnSpc>
              <a:spcBef>
                <a:spcPts val="600"/>
              </a:spcBef>
              <a:spcAft>
                <a:spcPts val="600"/>
              </a:spcAft>
              <a:buClr>
                <a:srgbClr val="ED9411"/>
              </a:buClr>
              <a:buSzPct val="80000"/>
              <a:buFont typeface="Wingdings" panose="05000000000000000000" pitchFamily="2" charset="2"/>
              <a:buChar char="§"/>
              <a:defRPr sz="2800" b="0"/>
            </a:lvl4pPr>
            <a:lvl5pPr marL="1523733" indent="-231606">
              <a:lnSpc>
                <a:spcPct val="105000"/>
              </a:lnSpc>
              <a:spcBef>
                <a:spcPts val="600"/>
              </a:spcBef>
              <a:spcAft>
                <a:spcPts val="600"/>
              </a:spcAft>
              <a:buClr>
                <a:srgbClr val="E28D10"/>
              </a:buClr>
              <a:buSzPct val="80000"/>
              <a:buFont typeface="Wingdings" panose="05000000000000000000" pitchFamily="2" charset="2"/>
              <a:buChar char="§"/>
              <a:defRPr sz="2600" b="0"/>
            </a:lvl5pPr>
            <a:lvl6pPr marL="1828480" indent="-231606">
              <a:lnSpc>
                <a:spcPct val="90000"/>
              </a:lnSpc>
              <a:spcBef>
                <a:spcPts val="800"/>
              </a:spcBef>
              <a:buClr>
                <a:schemeClr val="accent1"/>
              </a:buClr>
              <a:buSzPct val="80000"/>
              <a:buFont typeface="Arial" pitchFamily="34" charset="0"/>
              <a:buChar char="•"/>
              <a:defRPr sz="2000"/>
            </a:lvl6pPr>
            <a:lvl7pPr marL="2133227" indent="-231606">
              <a:lnSpc>
                <a:spcPct val="90000"/>
              </a:lnSpc>
              <a:spcBef>
                <a:spcPts val="800"/>
              </a:spcBef>
              <a:buClr>
                <a:schemeClr val="accent1"/>
              </a:buClr>
              <a:buSzPct val="80000"/>
              <a:buFont typeface="Arial" pitchFamily="34" charset="0"/>
              <a:buChar char="•"/>
              <a:defRPr sz="2000"/>
            </a:lvl7pPr>
            <a:lvl8pPr marL="2437972" indent="-231606">
              <a:lnSpc>
                <a:spcPct val="90000"/>
              </a:lnSpc>
              <a:spcBef>
                <a:spcPts val="800"/>
              </a:spcBef>
              <a:buClr>
                <a:schemeClr val="accent1"/>
              </a:buClr>
              <a:buSzPct val="80000"/>
              <a:buFont typeface="Arial" pitchFamily="34" charset="0"/>
              <a:buChar char="•"/>
              <a:defRPr sz="2000" baseline="0"/>
            </a:lvl8pPr>
            <a:lvl9pPr marL="2742720" indent="-231606">
              <a:lnSpc>
                <a:spcPct val="90000"/>
              </a:lnSpc>
              <a:spcBef>
                <a:spcPts val="800"/>
              </a:spcBef>
              <a:buClr>
                <a:schemeClr val="accent1"/>
              </a:buClr>
              <a:buSzPct val="80000"/>
              <a:buFont typeface="Arial" pitchFamily="34" charset="0"/>
              <a:buChar char="•"/>
              <a:defRPr sz="2000" baseline="0"/>
            </a:lvl9pPr>
          </a:lstStyle>
          <a:p>
            <a:r>
              <a:rPr lang="en-US" sz="2200" dirty="0">
                <a:solidFill>
                  <a:schemeClr val="bg1"/>
                </a:solidFill>
                <a:effectLst/>
              </a:rPr>
              <a:t>ArrayParser</a:t>
            </a:r>
            <a:r>
              <a:rPr lang="en-US" sz="2200" dirty="0">
                <a:solidFill>
                  <a:schemeClr val="tx1"/>
                </a:solidFill>
                <a:effectLst/>
              </a:rPr>
              <a:t> parser = new </a:t>
            </a:r>
            <a:r>
              <a:rPr lang="en-US" sz="2200" dirty="0">
                <a:solidFill>
                  <a:schemeClr val="bg1"/>
                </a:solidFill>
                <a:effectLst/>
              </a:rPr>
              <a:t>ArrayParser()</a:t>
            </a:r>
            <a:r>
              <a:rPr lang="en-US" sz="2200" dirty="0">
                <a:solidFill>
                  <a:schemeClr val="tx1"/>
                </a:solidFill>
                <a:effectLst/>
              </a:rPr>
              <a:t>;</a:t>
            </a:r>
          </a:p>
          <a:p>
            <a:r>
              <a:rPr lang="en-US" sz="2200" dirty="0">
                <a:solidFill>
                  <a:schemeClr val="bg1"/>
                </a:solidFill>
                <a:effectLst/>
              </a:rPr>
              <a:t>OuputWriter</a:t>
            </a:r>
            <a:r>
              <a:rPr lang="en-US" sz="2200" dirty="0">
                <a:solidFill>
                  <a:schemeClr val="tx1"/>
                </a:solidFill>
                <a:effectLst/>
              </a:rPr>
              <a:t> printer = new </a:t>
            </a:r>
            <a:r>
              <a:rPr lang="en-US" sz="2200" dirty="0">
                <a:solidFill>
                  <a:schemeClr val="bg1"/>
                </a:solidFill>
                <a:effectLst/>
              </a:rPr>
              <a:t>OuputWriter()</a:t>
            </a:r>
            <a:r>
              <a:rPr lang="en-US" sz="2200" dirty="0">
                <a:solidFill>
                  <a:schemeClr val="tx1"/>
                </a:solidFill>
                <a:effectLst/>
              </a:rPr>
              <a:t>;</a:t>
            </a:r>
          </a:p>
          <a:p>
            <a:r>
              <a:rPr lang="en-US" sz="2200" dirty="0">
                <a:solidFill>
                  <a:schemeClr val="tx1"/>
                </a:solidFill>
                <a:effectLst/>
              </a:rPr>
              <a:t>int[] numbers = </a:t>
            </a:r>
            <a:r>
              <a:rPr lang="en-US" sz="2200" dirty="0">
                <a:solidFill>
                  <a:schemeClr val="bg1"/>
                </a:solidFill>
                <a:effectLst/>
              </a:rPr>
              <a:t>parser</a:t>
            </a:r>
            <a:r>
              <a:rPr lang="en-US" sz="2200" dirty="0">
                <a:solidFill>
                  <a:schemeClr val="tx1"/>
                </a:solidFill>
                <a:effectLst/>
              </a:rPr>
              <a:t>.integersParse(args);</a:t>
            </a:r>
          </a:p>
          <a:p>
            <a:r>
              <a:rPr lang="en-US" sz="2200" dirty="0">
                <a:solidFill>
                  <a:schemeClr val="tx1"/>
                </a:solidFill>
                <a:effectLst/>
              </a:rPr>
              <a:t>int[] coordinates = </a:t>
            </a:r>
            <a:r>
              <a:rPr lang="en-US" sz="2200" dirty="0">
                <a:solidFill>
                  <a:schemeClr val="bg1"/>
                </a:solidFill>
                <a:effectLst/>
              </a:rPr>
              <a:t>parser</a:t>
            </a:r>
            <a:r>
              <a:rPr lang="en-US" sz="2200" dirty="0">
                <a:solidFill>
                  <a:schemeClr val="tx1"/>
                </a:solidFill>
                <a:effectLst/>
              </a:rPr>
              <a:t>.integerParse(args1);</a:t>
            </a:r>
          </a:p>
          <a:p>
            <a:r>
              <a:rPr lang="en-US" sz="2200" dirty="0">
                <a:solidFill>
                  <a:schemeClr val="bg1"/>
                </a:solidFill>
                <a:effectLst/>
              </a:rPr>
              <a:t>printer</a:t>
            </a:r>
            <a:r>
              <a:rPr lang="en-US" sz="2200" dirty="0">
                <a:solidFill>
                  <a:schemeClr val="tx1"/>
                </a:solidFill>
                <a:effectLst/>
              </a:rPr>
              <a:t>.printToConsole(numbers);</a:t>
            </a:r>
          </a:p>
        </p:txBody>
      </p:sp>
      <p:sp>
        <p:nvSpPr>
          <p:cNvPr id="3" name="Arrow: Bent-Up 2">
            <a:extLst>
              <a:ext uri="{FF2B5EF4-FFF2-40B4-BE49-F238E27FC236}">
                <a16:creationId xmlns:a16="http://schemas.microsoft.com/office/drawing/2014/main" id="{468345DE-2819-4CC8-ABAF-B1C4578FB615}"/>
              </a:ext>
            </a:extLst>
          </p:cNvPr>
          <p:cNvSpPr/>
          <p:nvPr/>
        </p:nvSpPr>
        <p:spPr bwMode="auto">
          <a:xfrm rot="5400000">
            <a:off x="2575249" y="4264091"/>
            <a:ext cx="457200" cy="503853"/>
          </a:xfrm>
          <a:prstGeom prst="bentUpArrow">
            <a:avLst/>
          </a:prstGeom>
          <a:solidFill>
            <a:schemeClr val="dk2">
              <a:alpha val="80000"/>
            </a:schemeClr>
          </a:solidFill>
          <a:ln w="19050">
            <a:solidFill>
              <a:schemeClr val="tx1">
                <a:lumMod val="75000"/>
                <a:alpha val="80000"/>
              </a:schemeClr>
            </a:solidFill>
          </a:ln>
          <a:effectLst/>
        </p:spPr>
        <p:style>
          <a:lnRef idx="2">
            <a:schemeClr val="accent1">
              <a:shade val="50000"/>
            </a:schemeClr>
          </a:lnRef>
          <a:fillRef idx="1001">
            <a:schemeClr val="dk2"/>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dirty="0">
              <a:solidFill>
                <a:srgbClr val="FFFFFF"/>
              </a:solidFill>
              <a:effectLst>
                <a:outerShdw blurRad="38100" dist="38100" dir="2700000" algn="tl">
                  <a:srgbClr val="000000">
                    <a:alpha val="43137"/>
                  </a:srgbClr>
                </a:outerShdw>
              </a:effectLst>
            </a:endParaRPr>
          </a:p>
        </p:txBody>
      </p:sp>
      <p:sp>
        <p:nvSpPr>
          <p:cNvPr id="7" name="Slide Number">
            <a:extLst>
              <a:ext uri="{FF2B5EF4-FFF2-40B4-BE49-F238E27FC236}">
                <a16:creationId xmlns:a16="http://schemas.microsoft.com/office/drawing/2014/main" id="{BD2E3FC2-40C2-49AD-9839-0AF4970FF55D}"/>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a:t>
            </a:fld>
            <a:endParaRPr lang="en-US" noProof="0" dirty="0"/>
          </a:p>
        </p:txBody>
      </p:sp>
    </p:spTree>
    <p:extLst>
      <p:ext uri="{BB962C8B-B14F-4D97-AF65-F5344CB8AC3E}">
        <p14:creationId xmlns:p14="http://schemas.microsoft.com/office/powerpoint/2010/main" val="28182236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ransport, wheel&#10;&#10;Description automatically generated">
            <a:extLst>
              <a:ext uri="{FF2B5EF4-FFF2-40B4-BE49-F238E27FC236}">
                <a16:creationId xmlns:a16="http://schemas.microsoft.com/office/drawing/2014/main" id="{5B4B5DB0-97E7-431A-9BFF-E3A9ECC7C3C5}"/>
              </a:ext>
            </a:extLst>
          </p:cNvPr>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744278" y="1464638"/>
            <a:ext cx="2411624" cy="2411624"/>
          </a:xfrm>
          <a:prstGeom prst="rect">
            <a:avLst/>
          </a:prstGeom>
        </p:spPr>
      </p:pic>
      <p:sp>
        <p:nvSpPr>
          <p:cNvPr id="3" name="Title 2">
            <a:extLst>
              <a:ext uri="{FF2B5EF4-FFF2-40B4-BE49-F238E27FC236}">
                <a16:creationId xmlns:a16="http://schemas.microsoft.com/office/drawing/2014/main" id="{FC7FE577-DFFB-40A6-B335-3FBA96A57C00}"/>
              </a:ext>
            </a:extLst>
          </p:cNvPr>
          <p:cNvSpPr>
            <a:spLocks noGrp="1"/>
          </p:cNvSpPr>
          <p:nvPr>
            <p:ph type="title" sz="quarter" idx="10"/>
          </p:nvPr>
        </p:nvSpPr>
        <p:spPr/>
        <p:txBody>
          <a:bodyPr/>
          <a:lstStyle/>
          <a:p>
            <a:r>
              <a:rPr lang="bg-BG" dirty="0"/>
              <a:t>Интерфейси</a:t>
            </a:r>
            <a:endParaRPr lang="en-US" dirty="0"/>
          </a:p>
        </p:txBody>
      </p:sp>
    </p:spTree>
    <p:extLst>
      <p:ext uri="{BB962C8B-B14F-4D97-AF65-F5344CB8AC3E}">
        <p14:creationId xmlns:p14="http://schemas.microsoft.com/office/powerpoint/2010/main" val="6306356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bg-BG" dirty="0"/>
              <a:t>Вътрешно добавяне от компилатора</a:t>
            </a:r>
            <a:endParaRPr lang="en-US" dirty="0"/>
          </a:p>
        </p:txBody>
      </p:sp>
      <p:sp>
        <p:nvSpPr>
          <p:cNvPr id="793602" name="Rectangle 2"/>
          <p:cNvSpPr>
            <a:spLocks noGrp="1" noChangeArrowheads="1"/>
          </p:cNvSpPr>
          <p:nvPr>
            <p:ph type="title"/>
          </p:nvPr>
        </p:nvSpPr>
        <p:spPr/>
        <p:txBody>
          <a:bodyPr/>
          <a:lstStyle/>
          <a:p>
            <a:r>
              <a:rPr lang="bg-BG" dirty="0"/>
              <a:t>Интерфейс</a:t>
            </a:r>
            <a:endParaRPr lang="en-US" dirty="0"/>
          </a:p>
        </p:txBody>
      </p:sp>
      <p:sp>
        <p:nvSpPr>
          <p:cNvPr id="14" name="Rectangle 13"/>
          <p:cNvSpPr>
            <a:spLocks noChangeArrowheads="1"/>
          </p:cNvSpPr>
          <p:nvPr/>
        </p:nvSpPr>
        <p:spPr bwMode="auto">
          <a:xfrm>
            <a:off x="2688582" y="2289236"/>
            <a:ext cx="6462845"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solidFill>
                  <a:schemeClr val="bg1"/>
                </a:solidFill>
                <a:latin typeface="Consolas" pitchFamily="49" charset="0"/>
                <a:cs typeface="Consolas" pitchFamily="49" charset="0"/>
              </a:rPr>
              <a:t>public interface </a:t>
            </a:r>
            <a:r>
              <a:rPr lang="en-US" sz="2800" b="1" noProof="1">
                <a:latin typeface="Consolas" pitchFamily="49" charset="0"/>
                <a:cs typeface="Consolas" pitchFamily="49" charset="0"/>
              </a:rPr>
              <a:t>Printable {</a:t>
            </a:r>
          </a:p>
          <a:p>
            <a:pPr fontAlgn="base"/>
            <a:r>
              <a:rPr lang="en-US" sz="2800" b="1" noProof="1">
                <a:latin typeface="Consolas" pitchFamily="49" charset="0"/>
                <a:cs typeface="Consolas" pitchFamily="49" charset="0"/>
              </a:rPr>
              <a:t>  int MIN = 5;</a:t>
            </a:r>
          </a:p>
          <a:p>
            <a:pPr fontAlgn="base"/>
            <a:r>
              <a:rPr lang="en-US" sz="2800" b="1" noProof="1">
                <a:latin typeface="Consolas" pitchFamily="49" charset="0"/>
                <a:cs typeface="Consolas" pitchFamily="49" charset="0"/>
              </a:rPr>
              <a:t>  void print();</a:t>
            </a:r>
          </a:p>
          <a:p>
            <a:pPr fontAlgn="base"/>
            <a:r>
              <a:rPr lang="en-US" sz="2800" b="1" noProof="1">
                <a:latin typeface="Consolas" pitchFamily="49" charset="0"/>
                <a:cs typeface="Consolas" pitchFamily="49" charset="0"/>
              </a:rPr>
              <a:t>}</a:t>
            </a:r>
          </a:p>
        </p:txBody>
      </p:sp>
      <p:sp>
        <p:nvSpPr>
          <p:cNvPr id="6" name="Rectangle 5"/>
          <p:cNvSpPr>
            <a:spLocks noChangeArrowheads="1"/>
          </p:cNvSpPr>
          <p:nvPr/>
        </p:nvSpPr>
        <p:spPr bwMode="auto">
          <a:xfrm>
            <a:off x="2931508" y="4820981"/>
            <a:ext cx="6462845" cy="181588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800" b="1" noProof="1">
                <a:latin typeface="Consolas" pitchFamily="49" charset="0"/>
              </a:rPr>
              <a:t>interface</a:t>
            </a:r>
            <a:r>
              <a:rPr lang="en-US" sz="2800" b="1" noProof="1">
                <a:latin typeface="Consolas" pitchFamily="49" charset="0"/>
                <a:cs typeface="Consolas" pitchFamily="49" charset="0"/>
              </a:rPr>
              <a:t> Printable {</a:t>
            </a:r>
          </a:p>
          <a:p>
            <a:pPr fontAlgn="base"/>
            <a:r>
              <a:rPr lang="en-US" sz="2800" b="1" noProof="1">
                <a:solidFill>
                  <a:srgbClr val="FBEEDC"/>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public static final</a:t>
            </a:r>
            <a:r>
              <a:rPr lang="en-US" sz="1600" b="1" noProof="1">
                <a:solidFill>
                  <a:schemeClr val="bg1"/>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a:t>
            </a:r>
            <a:r>
              <a:rPr lang="en-US" sz="1200" b="1" noProof="1">
                <a:solidFill>
                  <a:schemeClr val="bg1"/>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MIN</a:t>
            </a:r>
            <a:r>
              <a:rPr lang="en-US" sz="1600" b="1" noProof="1">
                <a:solidFill>
                  <a:schemeClr val="bg1"/>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a:t>
            </a:r>
            <a:r>
              <a:rPr lang="en-US" sz="1600" b="1" noProof="1">
                <a:solidFill>
                  <a:schemeClr val="bg1"/>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5;</a:t>
            </a:r>
          </a:p>
          <a:p>
            <a:pPr fontAlgn="base"/>
            <a:r>
              <a:rPr lang="en-US" sz="2800" b="1" noProof="1">
                <a:solidFill>
                  <a:schemeClr val="bg1"/>
                </a:solidFill>
                <a:latin typeface="Consolas" pitchFamily="49" charset="0"/>
                <a:cs typeface="Consolas" pitchFamily="49" charset="0"/>
              </a:rPr>
              <a:t>  public abstract </a:t>
            </a:r>
            <a:r>
              <a:rPr lang="en-US" sz="2800" b="1" noProof="1">
                <a:latin typeface="Consolas" pitchFamily="49" charset="0"/>
                <a:cs typeface="Consolas" pitchFamily="49" charset="0"/>
              </a:rPr>
              <a:t>void print();</a:t>
            </a:r>
          </a:p>
          <a:p>
            <a:pPr fontAlgn="base"/>
            <a:r>
              <a:rPr lang="en-US" sz="2800" b="1" noProof="1">
                <a:latin typeface="Consolas" pitchFamily="49" charset="0"/>
                <a:cs typeface="Consolas" pitchFamily="49" charset="0"/>
              </a:rPr>
              <a:t>}</a:t>
            </a:r>
          </a:p>
        </p:txBody>
      </p:sp>
      <p:sp>
        <p:nvSpPr>
          <p:cNvPr id="5" name="Arrow: Down 4"/>
          <p:cNvSpPr/>
          <p:nvPr/>
        </p:nvSpPr>
        <p:spPr>
          <a:xfrm>
            <a:off x="4069050" y="4155441"/>
            <a:ext cx="3701908" cy="665540"/>
          </a:xfrm>
          <a:prstGeom prst="downArrow">
            <a:avLst>
              <a:gd name="adj1" fmla="val 50000"/>
              <a:gd name="adj2" fmla="val 100000"/>
            </a:avLst>
          </a:prstGeom>
          <a:solidFill>
            <a:schemeClr val="accent5">
              <a:lumMod val="40000"/>
              <a:lumOff val="60000"/>
              <a:alpha val="20000"/>
            </a:schemeClr>
          </a:solidFill>
          <a:ln w="127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04" latinLnBrk="0">
              <a:spcBef>
                <a:spcPts val="600"/>
              </a:spcBef>
              <a:spcAft>
                <a:spcPts val="600"/>
              </a:spcAft>
            </a:pPr>
            <a:r>
              <a:rPr lang="en-US" sz="2800" b="1" dirty="0">
                <a:solidFill>
                  <a:schemeClr val="tx1"/>
                </a:solidFill>
                <a:latin typeface="Consolas" pitchFamily="49" charset="0"/>
                <a:cs typeface="Consolas" pitchFamily="49" charset="0"/>
              </a:rPr>
              <a:t>compiler</a:t>
            </a:r>
            <a:endParaRPr lang="bg-BG" sz="2800" b="1" dirty="0">
              <a:solidFill>
                <a:schemeClr val="tx1"/>
              </a:solidFill>
              <a:latin typeface="Consolas" pitchFamily="49" charset="0"/>
              <a:cs typeface="Consolas" pitchFamily="49" charset="0"/>
            </a:endParaRPr>
          </a:p>
        </p:txBody>
      </p:sp>
      <p:sp>
        <p:nvSpPr>
          <p:cNvPr id="12" name="AutoShape 20"/>
          <p:cNvSpPr>
            <a:spLocks noChangeArrowheads="1"/>
          </p:cNvSpPr>
          <p:nvPr/>
        </p:nvSpPr>
        <p:spPr bwMode="auto">
          <a:xfrm>
            <a:off x="256361" y="5538735"/>
            <a:ext cx="2465928" cy="919401"/>
          </a:xfrm>
          <a:prstGeom prst="wedgeRoundRectCallout">
            <a:avLst>
              <a:gd name="adj1" fmla="val 63083"/>
              <a:gd name="adj2" fmla="val 2031"/>
              <a:gd name="adj3" fmla="val 16667"/>
            </a:avLst>
          </a:prstGeom>
          <a:solidFill>
            <a:schemeClr val="tx1">
              <a:alpha val="80000"/>
            </a:schemeClr>
          </a:solidFill>
          <a:ln w="9525" algn="ctr">
            <a:solidFill>
              <a:schemeClr val="tx1"/>
            </a:solidFill>
            <a:miter lim="800000"/>
            <a:headEnd/>
            <a:tailEnd/>
          </a:ln>
          <a:effectLst/>
        </p:spPr>
        <p:txBody>
          <a:bodyPr wrap="square" anchor="ctr">
            <a:spAutoFit/>
          </a:bodyPr>
          <a:lstStyle/>
          <a:p>
            <a:pPr algn="ctr">
              <a:defRPr/>
            </a:pPr>
            <a:r>
              <a:rPr lang="en-US" sz="2400" b="1" dirty="0">
                <a:solidFill>
                  <a:schemeClr val="bg2"/>
                </a:solidFill>
              </a:rPr>
              <a:t>"public abstract" </a:t>
            </a:r>
            <a:r>
              <a:rPr lang="bg-BG" sz="2400" b="1" dirty="0">
                <a:solidFill>
                  <a:schemeClr val="bg2"/>
                </a:solidFill>
              </a:rPr>
              <a:t>преди метода</a:t>
            </a:r>
          </a:p>
        </p:txBody>
      </p:sp>
      <p:sp>
        <p:nvSpPr>
          <p:cNvPr id="13" name="AutoShape 20"/>
          <p:cNvSpPr>
            <a:spLocks noChangeArrowheads="1"/>
          </p:cNvSpPr>
          <p:nvPr/>
        </p:nvSpPr>
        <p:spPr bwMode="auto">
          <a:xfrm>
            <a:off x="8786703" y="4488211"/>
            <a:ext cx="2947461" cy="919401"/>
          </a:xfrm>
          <a:prstGeom prst="wedgeRoundRectCallout">
            <a:avLst>
              <a:gd name="adj1" fmla="val -64405"/>
              <a:gd name="adj2" fmla="val 49227"/>
              <a:gd name="adj3" fmla="val 16667"/>
            </a:avLst>
          </a:prstGeom>
          <a:solidFill>
            <a:schemeClr val="tx1">
              <a:alpha val="80000"/>
            </a:schemeClr>
          </a:solidFill>
          <a:ln w="9525" algn="ctr">
            <a:solidFill>
              <a:srgbClr val="F5FFE0"/>
            </a:solidFill>
            <a:miter lim="800000"/>
            <a:headEnd/>
            <a:tailEnd/>
          </a:ln>
          <a:effectLst/>
        </p:spPr>
        <p:txBody>
          <a:bodyPr wrap="square" anchor="ctr">
            <a:spAutoFit/>
          </a:bodyPr>
          <a:lstStyle/>
          <a:p>
            <a:pPr algn="ctr">
              <a:defRPr/>
            </a:pPr>
            <a:r>
              <a:rPr lang="en-US" sz="2400" b="1" dirty="0">
                <a:solidFill>
                  <a:schemeClr val="bg2"/>
                </a:solidFill>
              </a:rPr>
              <a:t>"public static final" </a:t>
            </a:r>
            <a:r>
              <a:rPr lang="bg-BG" sz="2400" b="1" dirty="0">
                <a:solidFill>
                  <a:schemeClr val="bg2"/>
                </a:solidFill>
              </a:rPr>
              <a:t>преди полетата</a:t>
            </a:r>
          </a:p>
        </p:txBody>
      </p:sp>
      <p:sp>
        <p:nvSpPr>
          <p:cNvPr id="15" name="AutoShape 20"/>
          <p:cNvSpPr>
            <a:spLocks noChangeArrowheads="1"/>
          </p:cNvSpPr>
          <p:nvPr/>
        </p:nvSpPr>
        <p:spPr bwMode="auto">
          <a:xfrm>
            <a:off x="-26881" y="2656385"/>
            <a:ext cx="2603517" cy="987504"/>
          </a:xfrm>
          <a:prstGeom prst="wedgeRoundRectCallout">
            <a:avLst>
              <a:gd name="adj1" fmla="val 56279"/>
              <a:gd name="adj2" fmla="val -43130"/>
              <a:gd name="adj3" fmla="val 16667"/>
            </a:avLst>
          </a:prstGeom>
          <a:solidFill>
            <a:schemeClr val="tx1">
              <a:alpha val="80000"/>
            </a:schemeClr>
          </a:solidFill>
          <a:ln w="9525" algn="ctr">
            <a:solidFill>
              <a:schemeClr val="tx1"/>
            </a:solidFill>
            <a:miter lim="800000"/>
            <a:headEnd/>
            <a:tailEnd/>
          </a:ln>
          <a:effectLst/>
        </p:spPr>
        <p:txBody>
          <a:bodyPr wrap="square" anchor="ctr">
            <a:spAutoFit/>
          </a:bodyPr>
          <a:lstStyle/>
          <a:p>
            <a:pPr algn="ctr">
              <a:defRPr/>
            </a:pPr>
            <a:r>
              <a:rPr lang="en-US" sz="2600" b="1" dirty="0">
                <a:solidFill>
                  <a:schemeClr val="bg2"/>
                </a:solidFill>
              </a:rPr>
              <a:t>Public or default </a:t>
            </a:r>
            <a:r>
              <a:rPr lang="bg-BG" sz="2600" b="1" dirty="0">
                <a:solidFill>
                  <a:schemeClr val="bg2"/>
                </a:solidFill>
              </a:rPr>
              <a:t>модификатор</a:t>
            </a:r>
            <a:r>
              <a:rPr lang="en-US" sz="2600" b="1" dirty="0">
                <a:solidFill>
                  <a:schemeClr val="bg2"/>
                </a:solidFill>
              </a:rPr>
              <a:t> </a:t>
            </a:r>
            <a:endParaRPr lang="bg-BG" sz="2600" b="1" dirty="0">
              <a:solidFill>
                <a:schemeClr val="bg2"/>
              </a:solidFill>
            </a:endParaRPr>
          </a:p>
        </p:txBody>
      </p:sp>
      <p:sp>
        <p:nvSpPr>
          <p:cNvPr id="16" name="AutoShape 20"/>
          <p:cNvSpPr>
            <a:spLocks noChangeArrowheads="1"/>
          </p:cNvSpPr>
          <p:nvPr/>
        </p:nvSpPr>
        <p:spPr bwMode="auto">
          <a:xfrm>
            <a:off x="4588267" y="1706643"/>
            <a:ext cx="3015466" cy="578882"/>
          </a:xfrm>
          <a:prstGeom prst="wedgeRoundRectCallout">
            <a:avLst>
              <a:gd name="adj1" fmla="val -48021"/>
              <a:gd name="adj2" fmla="val 94471"/>
              <a:gd name="adj3" fmla="val 16667"/>
            </a:avLst>
          </a:prstGeom>
          <a:solidFill>
            <a:schemeClr val="tx1">
              <a:alpha val="80000"/>
            </a:schemeClr>
          </a:solidFill>
          <a:ln w="9525" algn="ctr">
            <a:solidFill>
              <a:srgbClr val="F5FFE0"/>
            </a:solidFill>
            <a:miter lim="800000"/>
            <a:headEnd/>
            <a:tailEnd/>
          </a:ln>
          <a:effectLst/>
        </p:spPr>
        <p:txBody>
          <a:bodyPr wrap="square" anchor="ctr">
            <a:spAutoFit/>
          </a:bodyPr>
          <a:lstStyle/>
          <a:p>
            <a:pPr algn="ctr">
              <a:defRPr/>
            </a:pPr>
            <a:r>
              <a:rPr lang="bg-BG" sz="2800" b="1" dirty="0">
                <a:solidFill>
                  <a:schemeClr val="bg2"/>
                </a:solidFill>
              </a:rPr>
              <a:t>Ключова дума</a:t>
            </a:r>
            <a:r>
              <a:rPr lang="en-US" sz="2800" b="1" dirty="0">
                <a:effectLst>
                  <a:outerShdw blurRad="38100" dist="38100" dir="2700000" algn="tl">
                    <a:srgbClr val="000000">
                      <a:alpha val="43137"/>
                    </a:srgbClr>
                  </a:outerShdw>
                </a:effectLst>
              </a:rPr>
              <a:t> </a:t>
            </a:r>
            <a:endParaRPr lang="bg-BG" sz="2800" b="1" dirty="0">
              <a:effectLst>
                <a:outerShdw blurRad="38100" dist="38100" dir="2700000" algn="tl">
                  <a:srgbClr val="000000">
                    <a:alpha val="43137"/>
                  </a:srgbClr>
                </a:outerShdw>
              </a:effectLst>
            </a:endParaRPr>
          </a:p>
        </p:txBody>
      </p:sp>
      <p:sp>
        <p:nvSpPr>
          <p:cNvPr id="17" name="AutoShape 20"/>
          <p:cNvSpPr>
            <a:spLocks noChangeArrowheads="1"/>
          </p:cNvSpPr>
          <p:nvPr/>
        </p:nvSpPr>
        <p:spPr bwMode="auto">
          <a:xfrm>
            <a:off x="7043599" y="2860696"/>
            <a:ext cx="1460262" cy="578882"/>
          </a:xfrm>
          <a:prstGeom prst="wedgeRoundRectCallout">
            <a:avLst>
              <a:gd name="adj1" fmla="val -38208"/>
              <a:gd name="adj2" fmla="val -69600"/>
              <a:gd name="adj3" fmla="val 16667"/>
            </a:avLst>
          </a:prstGeom>
          <a:solidFill>
            <a:schemeClr val="tx1">
              <a:alpha val="80000"/>
            </a:schemeClr>
          </a:solidFill>
          <a:ln w="9525" algn="ctr">
            <a:solidFill>
              <a:srgbClr val="F5FFE0"/>
            </a:solidFill>
            <a:miter lim="800000"/>
            <a:headEnd/>
            <a:tailEnd/>
          </a:ln>
          <a:effectLst/>
        </p:spPr>
        <p:txBody>
          <a:bodyPr anchor="ctr">
            <a:spAutoFit/>
          </a:bodyPr>
          <a:lstStyle/>
          <a:p>
            <a:pPr algn="ctr">
              <a:defRPr/>
            </a:pPr>
            <a:r>
              <a:rPr lang="bg-BG" sz="2800" b="1" dirty="0">
                <a:solidFill>
                  <a:schemeClr val="bg2"/>
                </a:solidFill>
              </a:rPr>
              <a:t>Име</a:t>
            </a:r>
            <a:r>
              <a:rPr lang="en-US" sz="2800" b="1" dirty="0">
                <a:effectLst>
                  <a:outerShdw blurRad="38100" dist="38100" dir="2700000" algn="tl">
                    <a:srgbClr val="000000">
                      <a:alpha val="43137"/>
                    </a:srgbClr>
                  </a:outerShdw>
                </a:effectLst>
              </a:rPr>
              <a:t> </a:t>
            </a:r>
            <a:endParaRPr lang="bg-BG" sz="2800" b="1" dirty="0">
              <a:effectLst>
                <a:outerShdw blurRad="38100" dist="38100" dir="2700000" algn="tl">
                  <a:srgbClr val="000000">
                    <a:alpha val="43137"/>
                  </a:srgbClr>
                </a:outerShdw>
              </a:effectLst>
            </a:endParaRPr>
          </a:p>
        </p:txBody>
      </p:sp>
      <p:sp>
        <p:nvSpPr>
          <p:cNvPr id="18" name="Slide Number">
            <a:extLst>
              <a:ext uri="{FF2B5EF4-FFF2-40B4-BE49-F238E27FC236}">
                <a16:creationId xmlns:a16="http://schemas.microsoft.com/office/drawing/2014/main" id="{3E31AD67-6D02-4F64-B676-64704F1A7D50}"/>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91</a:t>
            </a:fld>
            <a:endParaRPr lang="en-US" noProof="0" dirty="0"/>
          </a:p>
        </p:txBody>
      </p:sp>
    </p:spTree>
    <p:extLst>
      <p:ext uri="{BB962C8B-B14F-4D97-AF65-F5344CB8AC3E}">
        <p14:creationId xmlns:p14="http://schemas.microsoft.com/office/powerpoint/2010/main" val="15291741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animBg="1"/>
      <p:bldP spid="15" grpId="0" animBg="1"/>
      <p:bldP spid="16" grpId="0" animBg="1"/>
      <p:bldP spid="1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243614" y="1151125"/>
            <a:ext cx="11804822" cy="5570355"/>
          </a:xfrm>
        </p:spPr>
        <p:txBody>
          <a:bodyPr>
            <a:normAutofit/>
          </a:bodyPr>
          <a:lstStyle/>
          <a:p>
            <a:r>
              <a:rPr lang="bg-BG" sz="3400" dirty="0"/>
              <a:t>Вразикте между класовете итерфейсите</a:t>
            </a:r>
          </a:p>
          <a:p>
            <a:endParaRPr lang="bg-BG" sz="3400" dirty="0"/>
          </a:p>
          <a:p>
            <a:endParaRPr lang="bg-BG" sz="3400" dirty="0"/>
          </a:p>
          <a:p>
            <a:endParaRPr lang="en-US" sz="3400" dirty="0"/>
          </a:p>
          <a:p>
            <a:r>
              <a:rPr lang="bg-BG" sz="3400" dirty="0"/>
              <a:t>Множествено наследяване</a:t>
            </a:r>
            <a:endParaRPr lang="en-US" sz="3400" dirty="0"/>
          </a:p>
        </p:txBody>
      </p:sp>
      <p:sp>
        <p:nvSpPr>
          <p:cNvPr id="793602" name="Rectangle 2"/>
          <p:cNvSpPr>
            <a:spLocks noGrp="1" noChangeArrowheads="1"/>
          </p:cNvSpPr>
          <p:nvPr>
            <p:ph type="title"/>
          </p:nvPr>
        </p:nvSpPr>
        <p:spPr/>
        <p:txBody>
          <a:bodyPr/>
          <a:lstStyle/>
          <a:p>
            <a:r>
              <a:rPr lang="en-US" dirty="0">
                <a:latin typeface="Consolas" panose="020B0609020204030204" pitchFamily="49" charset="0"/>
              </a:rPr>
              <a:t>Implements vs Extends</a:t>
            </a:r>
          </a:p>
        </p:txBody>
      </p:sp>
      <p:sp>
        <p:nvSpPr>
          <p:cNvPr id="23" name="Text Box 18"/>
          <p:cNvSpPr txBox="1">
            <a:spLocks noChangeArrowheads="1"/>
          </p:cNvSpPr>
          <p:nvPr/>
        </p:nvSpPr>
        <p:spPr bwMode="auto">
          <a:xfrm>
            <a:off x="4951366" y="2004283"/>
            <a:ext cx="2146218" cy="427473"/>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2" name="TextBox 1"/>
          <p:cNvSpPr txBox="1"/>
          <p:nvPr/>
        </p:nvSpPr>
        <p:spPr>
          <a:xfrm>
            <a:off x="5555691" y="2494267"/>
            <a:ext cx="1955856" cy="523220"/>
          </a:xfrm>
          <a:prstGeom prst="rect">
            <a:avLst/>
          </a:prstGeom>
          <a:noFill/>
        </p:spPr>
        <p:txBody>
          <a:bodyPr wrap="none" rtlCol="0">
            <a:spAutoFit/>
          </a:bodyPr>
          <a:lstStyle/>
          <a:p>
            <a:r>
              <a:rPr lang="en-US" sz="2800" b="1" dirty="0">
                <a:solidFill>
                  <a:schemeClr val="bg1"/>
                </a:solidFill>
              </a:rPr>
              <a:t>implements</a:t>
            </a:r>
            <a:endParaRPr lang="bg-BG" sz="2800" b="1" dirty="0">
              <a:solidFill>
                <a:schemeClr val="bg1"/>
              </a:solidFill>
            </a:endParaRPr>
          </a:p>
        </p:txBody>
      </p:sp>
      <p:sp>
        <p:nvSpPr>
          <p:cNvPr id="26" name="TextBox 25"/>
          <p:cNvSpPr txBox="1"/>
          <p:nvPr/>
        </p:nvSpPr>
        <p:spPr>
          <a:xfrm>
            <a:off x="1795216" y="2484087"/>
            <a:ext cx="1354473" cy="523220"/>
          </a:xfrm>
          <a:prstGeom prst="rect">
            <a:avLst/>
          </a:prstGeom>
          <a:noFill/>
        </p:spPr>
        <p:txBody>
          <a:bodyPr wrap="none" rtlCol="0">
            <a:spAutoFit/>
          </a:bodyPr>
          <a:lstStyle/>
          <a:p>
            <a:r>
              <a:rPr lang="en-US" sz="2800" b="1" dirty="0">
                <a:solidFill>
                  <a:schemeClr val="bg1"/>
                </a:solidFill>
              </a:rPr>
              <a:t>extends</a:t>
            </a:r>
            <a:endParaRPr lang="bg-BG" sz="2800" b="1" dirty="0">
              <a:solidFill>
                <a:schemeClr val="bg1"/>
              </a:solidFill>
            </a:endParaRPr>
          </a:p>
        </p:txBody>
      </p:sp>
      <p:sp>
        <p:nvSpPr>
          <p:cNvPr id="28" name="TextBox 27"/>
          <p:cNvSpPr txBox="1"/>
          <p:nvPr/>
        </p:nvSpPr>
        <p:spPr>
          <a:xfrm>
            <a:off x="9218567" y="2488810"/>
            <a:ext cx="1354473" cy="523220"/>
          </a:xfrm>
          <a:prstGeom prst="rect">
            <a:avLst/>
          </a:prstGeom>
          <a:noFill/>
        </p:spPr>
        <p:txBody>
          <a:bodyPr wrap="none" rtlCol="0">
            <a:spAutoFit/>
          </a:bodyPr>
          <a:lstStyle/>
          <a:p>
            <a:r>
              <a:rPr lang="en-US" sz="2800" b="1" dirty="0">
                <a:solidFill>
                  <a:schemeClr val="bg1"/>
                </a:solidFill>
              </a:rPr>
              <a:t>extends</a:t>
            </a:r>
            <a:endParaRPr lang="bg-BG" sz="2800" b="1" dirty="0">
              <a:solidFill>
                <a:schemeClr val="bg1"/>
              </a:solidFill>
            </a:endParaRPr>
          </a:p>
        </p:txBody>
      </p:sp>
      <p:cxnSp>
        <p:nvCxnSpPr>
          <p:cNvPr id="29" name="Straight Arrow Connector 28"/>
          <p:cNvCxnSpPr>
            <a:cxnSpLocks/>
          </p:cNvCxnSpPr>
          <p:nvPr/>
        </p:nvCxnSpPr>
        <p:spPr>
          <a:xfrm flipV="1">
            <a:off x="1522367" y="2449548"/>
            <a:ext cx="1" cy="6950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 Box 18"/>
          <p:cNvSpPr txBox="1">
            <a:spLocks noChangeArrowheads="1"/>
          </p:cNvSpPr>
          <p:nvPr/>
        </p:nvSpPr>
        <p:spPr bwMode="auto">
          <a:xfrm>
            <a:off x="8619694" y="3145348"/>
            <a:ext cx="2146218" cy="439968"/>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33" name="Text Box 18"/>
          <p:cNvSpPr txBox="1">
            <a:spLocks noChangeArrowheads="1"/>
          </p:cNvSpPr>
          <p:nvPr/>
        </p:nvSpPr>
        <p:spPr bwMode="auto">
          <a:xfrm>
            <a:off x="8619694" y="2008493"/>
            <a:ext cx="2146218" cy="423263"/>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34" name="Text Box 18"/>
          <p:cNvSpPr txBox="1">
            <a:spLocks noChangeArrowheads="1"/>
          </p:cNvSpPr>
          <p:nvPr/>
        </p:nvSpPr>
        <p:spPr bwMode="auto">
          <a:xfrm>
            <a:off x="4951366" y="3162368"/>
            <a:ext cx="2146218" cy="422949"/>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Class</a:t>
            </a:r>
          </a:p>
        </p:txBody>
      </p:sp>
      <p:sp>
        <p:nvSpPr>
          <p:cNvPr id="35" name="Text Box 18"/>
          <p:cNvSpPr txBox="1">
            <a:spLocks noChangeArrowheads="1"/>
          </p:cNvSpPr>
          <p:nvPr/>
        </p:nvSpPr>
        <p:spPr bwMode="auto">
          <a:xfrm>
            <a:off x="1277901" y="3162368"/>
            <a:ext cx="2146218" cy="422949"/>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Class</a:t>
            </a:r>
          </a:p>
        </p:txBody>
      </p:sp>
      <p:sp>
        <p:nvSpPr>
          <p:cNvPr id="36" name="Text Box 18"/>
          <p:cNvSpPr txBox="1">
            <a:spLocks noChangeArrowheads="1"/>
          </p:cNvSpPr>
          <p:nvPr/>
        </p:nvSpPr>
        <p:spPr bwMode="auto">
          <a:xfrm>
            <a:off x="1289614" y="2004283"/>
            <a:ext cx="2146218" cy="427473"/>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Class</a:t>
            </a:r>
          </a:p>
        </p:txBody>
      </p:sp>
      <p:sp>
        <p:nvSpPr>
          <p:cNvPr id="39" name="Text Box 18"/>
          <p:cNvSpPr txBox="1">
            <a:spLocks noChangeArrowheads="1"/>
          </p:cNvSpPr>
          <p:nvPr/>
        </p:nvSpPr>
        <p:spPr bwMode="auto">
          <a:xfrm>
            <a:off x="2232451" y="5916767"/>
            <a:ext cx="2146218" cy="457200"/>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Class</a:t>
            </a:r>
          </a:p>
        </p:txBody>
      </p:sp>
      <p:sp>
        <p:nvSpPr>
          <p:cNvPr id="42" name="Text Box 18"/>
          <p:cNvSpPr txBox="1">
            <a:spLocks noChangeArrowheads="1"/>
          </p:cNvSpPr>
          <p:nvPr/>
        </p:nvSpPr>
        <p:spPr bwMode="auto">
          <a:xfrm>
            <a:off x="3451651" y="4724700"/>
            <a:ext cx="2146218" cy="475766"/>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43" name="Text Box 18"/>
          <p:cNvSpPr txBox="1">
            <a:spLocks noChangeArrowheads="1"/>
          </p:cNvSpPr>
          <p:nvPr/>
        </p:nvSpPr>
        <p:spPr bwMode="auto">
          <a:xfrm>
            <a:off x="854542" y="4726312"/>
            <a:ext cx="2146218" cy="475766"/>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44" name="Text Box 18"/>
          <p:cNvSpPr txBox="1">
            <a:spLocks noChangeArrowheads="1"/>
          </p:cNvSpPr>
          <p:nvPr/>
        </p:nvSpPr>
        <p:spPr bwMode="auto">
          <a:xfrm>
            <a:off x="6473476" y="4724700"/>
            <a:ext cx="2146218" cy="475766"/>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45" name="Text Box 18"/>
          <p:cNvSpPr txBox="1">
            <a:spLocks noChangeArrowheads="1"/>
          </p:cNvSpPr>
          <p:nvPr/>
        </p:nvSpPr>
        <p:spPr bwMode="auto">
          <a:xfrm>
            <a:off x="9090451" y="4724700"/>
            <a:ext cx="2146218" cy="475766"/>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sp>
        <p:nvSpPr>
          <p:cNvPr id="46" name="Text Box 18"/>
          <p:cNvSpPr txBox="1">
            <a:spLocks noChangeArrowheads="1"/>
          </p:cNvSpPr>
          <p:nvPr/>
        </p:nvSpPr>
        <p:spPr bwMode="auto">
          <a:xfrm>
            <a:off x="7759782" y="5898201"/>
            <a:ext cx="2146218" cy="475766"/>
          </a:xfrm>
          <a:prstGeom prst="roundRect">
            <a:avLst/>
          </a:prstGeom>
          <a:solidFill>
            <a:schemeClr val="tx1">
              <a:alpha val="80000"/>
            </a:schemeClr>
          </a:solidFill>
          <a:ln w="38100" algn="ctr">
            <a:solidFill>
              <a:schemeClr val="tx1"/>
            </a:solidFill>
            <a:miter lim="800000"/>
            <a:headEnd/>
            <a:tailEnd/>
          </a:ln>
          <a:effectLst/>
        </p:spPr>
        <p:txBody>
          <a:bodyPr wrap="none" anchor="ctr"/>
          <a:lstStyle/>
          <a:p>
            <a:pPr algn="ctr">
              <a:lnSpc>
                <a:spcPct val="95000"/>
              </a:lnSpc>
              <a:defRPr/>
            </a:pPr>
            <a:r>
              <a:rPr lang="en-US" b="1" noProof="1">
                <a:solidFill>
                  <a:schemeClr val="bg2"/>
                </a:solidFill>
                <a:latin typeface="Consolas" pitchFamily="49" charset="0"/>
              </a:rPr>
              <a:t>Interface</a:t>
            </a:r>
          </a:p>
        </p:txBody>
      </p:sp>
      <p:cxnSp>
        <p:nvCxnSpPr>
          <p:cNvPr id="47" name="Straight Arrow Connector 46"/>
          <p:cNvCxnSpPr>
            <a:cxnSpLocks/>
          </p:cNvCxnSpPr>
          <p:nvPr/>
        </p:nvCxnSpPr>
        <p:spPr>
          <a:xfrm flipV="1">
            <a:off x="9012099" y="2434465"/>
            <a:ext cx="1" cy="6950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cxnSpLocks/>
          </p:cNvCxnSpPr>
          <p:nvPr/>
        </p:nvCxnSpPr>
        <p:spPr>
          <a:xfrm flipV="1">
            <a:off x="5332367" y="2447015"/>
            <a:ext cx="1" cy="69502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endCxn id="43" idx="2"/>
          </p:cNvCxnSpPr>
          <p:nvPr/>
        </p:nvCxnSpPr>
        <p:spPr>
          <a:xfrm flipH="1" flipV="1">
            <a:off x="1927651" y="5202078"/>
            <a:ext cx="1355944" cy="71468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39" idx="0"/>
            <a:endCxn id="42" idx="2"/>
          </p:cNvCxnSpPr>
          <p:nvPr/>
        </p:nvCxnSpPr>
        <p:spPr>
          <a:xfrm flipV="1">
            <a:off x="3305560" y="5200467"/>
            <a:ext cx="1219200" cy="71630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a:stCxn id="46" idx="0"/>
            <a:endCxn id="45" idx="2"/>
          </p:cNvCxnSpPr>
          <p:nvPr/>
        </p:nvCxnSpPr>
        <p:spPr>
          <a:xfrm flipV="1">
            <a:off x="8832892" y="5200467"/>
            <a:ext cx="1330669" cy="6977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46" idx="0"/>
          </p:cNvCxnSpPr>
          <p:nvPr/>
        </p:nvCxnSpPr>
        <p:spPr>
          <a:xfrm flipH="1" flipV="1">
            <a:off x="7489197" y="5181545"/>
            <a:ext cx="1343694" cy="7166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852452" y="5278263"/>
            <a:ext cx="1354473" cy="523220"/>
          </a:xfrm>
          <a:prstGeom prst="rect">
            <a:avLst/>
          </a:prstGeom>
          <a:noFill/>
        </p:spPr>
        <p:txBody>
          <a:bodyPr wrap="none" rtlCol="0">
            <a:spAutoFit/>
          </a:bodyPr>
          <a:lstStyle/>
          <a:p>
            <a:r>
              <a:rPr lang="en-US" sz="2800" b="1" dirty="0">
                <a:solidFill>
                  <a:schemeClr val="bg1"/>
                </a:solidFill>
              </a:rPr>
              <a:t>extends</a:t>
            </a:r>
            <a:endParaRPr lang="bg-BG" sz="2800" b="1" dirty="0">
              <a:solidFill>
                <a:schemeClr val="bg1"/>
              </a:solidFill>
            </a:endParaRPr>
          </a:p>
        </p:txBody>
      </p:sp>
      <p:sp>
        <p:nvSpPr>
          <p:cNvPr id="60" name="TextBox 59"/>
          <p:cNvSpPr txBox="1"/>
          <p:nvPr/>
        </p:nvSpPr>
        <p:spPr>
          <a:xfrm>
            <a:off x="4280673" y="5297006"/>
            <a:ext cx="1955856" cy="523220"/>
          </a:xfrm>
          <a:prstGeom prst="rect">
            <a:avLst/>
          </a:prstGeom>
          <a:noFill/>
        </p:spPr>
        <p:txBody>
          <a:bodyPr wrap="none" rtlCol="0">
            <a:spAutoFit/>
          </a:bodyPr>
          <a:lstStyle/>
          <a:p>
            <a:r>
              <a:rPr lang="en-US" sz="2800" b="1" dirty="0">
                <a:solidFill>
                  <a:schemeClr val="bg1"/>
                </a:solidFill>
              </a:rPr>
              <a:t>implements</a:t>
            </a:r>
            <a:endParaRPr lang="bg-BG" sz="2800" b="1" dirty="0">
              <a:solidFill>
                <a:schemeClr val="bg1"/>
              </a:solidFill>
            </a:endParaRPr>
          </a:p>
        </p:txBody>
      </p:sp>
      <p:sp>
        <p:nvSpPr>
          <p:cNvPr id="30" name="Slide Number">
            <a:extLst>
              <a:ext uri="{FF2B5EF4-FFF2-40B4-BE49-F238E27FC236}">
                <a16:creationId xmlns:a16="http://schemas.microsoft.com/office/drawing/2014/main" id="{7C2A62A4-08D3-4E75-B90E-F5D924742D21}"/>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92</a:t>
            </a:fld>
            <a:endParaRPr lang="en-US" noProof="0" dirty="0"/>
          </a:p>
        </p:txBody>
      </p:sp>
    </p:spTree>
    <p:extLst>
      <p:ext uri="{BB962C8B-B14F-4D97-AF65-F5344CB8AC3E}">
        <p14:creationId xmlns:p14="http://schemas.microsoft.com/office/powerpoint/2010/main" val="16414858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 grpId="0"/>
      <p:bldP spid="26" grpId="0"/>
      <p:bldP spid="28" grpId="0"/>
      <p:bldP spid="32" grpId="0" animBg="1"/>
      <p:bldP spid="33" grpId="0" animBg="1"/>
      <p:bldP spid="34" grpId="0" animBg="1"/>
      <p:bldP spid="35" grpId="0" animBg="1"/>
      <p:bldP spid="36" grpId="0" animBg="1"/>
      <p:bldP spid="39" grpId="0" animBg="1"/>
      <p:bldP spid="42" grpId="0" animBg="1"/>
      <p:bldP spid="43" grpId="0" animBg="1"/>
      <p:bldP spid="44" grpId="0" animBg="1"/>
      <p:bldP spid="45" grpId="0" animBg="1"/>
      <p:bldP spid="46" grpId="0" animBg="1"/>
      <p:bldP spid="59" grpId="0"/>
      <p:bldP spid="6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bg-BG" dirty="0"/>
              <a:t>Имплементирането на </a:t>
            </a:r>
            <a:r>
              <a:rPr lang="en-US" b="1" dirty="0">
                <a:solidFill>
                  <a:schemeClr val="bg1"/>
                </a:solidFill>
                <a:latin typeface="Consolas" panose="020B0609020204030204" pitchFamily="49" charset="0"/>
              </a:rPr>
              <a:t>print()</a:t>
            </a:r>
            <a:r>
              <a:rPr lang="en-US" dirty="0"/>
              <a:t> </a:t>
            </a:r>
            <a:r>
              <a:rPr lang="bg-BG" dirty="0"/>
              <a:t>се предоставя в </a:t>
            </a:r>
            <a:r>
              <a:rPr lang="en-US" b="1" dirty="0">
                <a:solidFill>
                  <a:schemeClr val="bg1"/>
                </a:solidFill>
                <a:latin typeface="Consolas" panose="020B0609020204030204" pitchFamily="49" charset="0"/>
              </a:rPr>
              <a:t>Document</a:t>
            </a:r>
          </a:p>
        </p:txBody>
      </p:sp>
      <p:sp>
        <p:nvSpPr>
          <p:cNvPr id="793602" name="Rectangle 2"/>
          <p:cNvSpPr>
            <a:spLocks noGrp="1" noChangeArrowheads="1"/>
          </p:cNvSpPr>
          <p:nvPr>
            <p:ph type="title"/>
          </p:nvPr>
        </p:nvSpPr>
        <p:spPr/>
        <p:txBody>
          <a:bodyPr/>
          <a:lstStyle/>
          <a:p>
            <a:r>
              <a:rPr lang="bg-BG" dirty="0"/>
              <a:t>Интерфейс</a:t>
            </a:r>
            <a:r>
              <a:rPr lang="en-US" dirty="0"/>
              <a:t> </a:t>
            </a:r>
            <a:r>
              <a:rPr lang="bg-BG" dirty="0"/>
              <a:t>Пример</a:t>
            </a:r>
            <a:endParaRPr lang="en-US" dirty="0"/>
          </a:p>
        </p:txBody>
      </p:sp>
      <p:sp>
        <p:nvSpPr>
          <p:cNvPr id="14" name="Rectangle 13"/>
          <p:cNvSpPr>
            <a:spLocks noChangeArrowheads="1"/>
          </p:cNvSpPr>
          <p:nvPr/>
        </p:nvSpPr>
        <p:spPr bwMode="auto">
          <a:xfrm>
            <a:off x="626443" y="2029048"/>
            <a:ext cx="5345772" cy="1292662"/>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600" b="1" noProof="1">
                <a:solidFill>
                  <a:schemeClr val="bg1"/>
                </a:solidFill>
                <a:latin typeface="Consolas" pitchFamily="49" charset="0"/>
                <a:cs typeface="Consolas" pitchFamily="49" charset="0"/>
              </a:rPr>
              <a:t>public interface </a:t>
            </a:r>
            <a:r>
              <a:rPr lang="en-US" sz="2600" b="1" noProof="1">
                <a:latin typeface="Consolas" pitchFamily="49" charset="0"/>
                <a:cs typeface="Consolas" pitchFamily="49" charset="0"/>
              </a:rPr>
              <a:t>Printable {</a:t>
            </a:r>
          </a:p>
          <a:p>
            <a:pPr fontAlgn="base"/>
            <a:r>
              <a:rPr lang="en-US" sz="2600" b="1" noProof="1">
                <a:latin typeface="Consolas" pitchFamily="49" charset="0"/>
                <a:cs typeface="Consolas" pitchFamily="49" charset="0"/>
              </a:rPr>
              <a:t>  void print();</a:t>
            </a:r>
          </a:p>
          <a:p>
            <a:pPr fontAlgn="base"/>
            <a:r>
              <a:rPr lang="en-US" sz="2600" b="1" noProof="1">
                <a:latin typeface="Consolas" pitchFamily="49" charset="0"/>
                <a:cs typeface="Consolas" pitchFamily="49" charset="0"/>
              </a:rPr>
              <a:t>}</a:t>
            </a:r>
          </a:p>
        </p:txBody>
      </p:sp>
      <p:sp>
        <p:nvSpPr>
          <p:cNvPr id="18" name="Rectangle 17"/>
          <p:cNvSpPr>
            <a:spLocks noChangeArrowheads="1"/>
          </p:cNvSpPr>
          <p:nvPr/>
        </p:nvSpPr>
        <p:spPr bwMode="auto">
          <a:xfrm>
            <a:off x="626443" y="3534431"/>
            <a:ext cx="9501531" cy="267765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r>
              <a:rPr lang="en-US" sz="2400" b="1" noProof="1">
                <a:latin typeface="Consolas" pitchFamily="49" charset="0"/>
              </a:rPr>
              <a:t>class Document implements Printable {  </a:t>
            </a:r>
          </a:p>
          <a:p>
            <a:pPr fontAlgn="base"/>
            <a:r>
              <a:rPr lang="en-US" sz="2400" b="1" noProof="1">
                <a:latin typeface="Consolas" pitchFamily="49" charset="0"/>
              </a:rPr>
              <a:t>  public void</a:t>
            </a:r>
            <a:r>
              <a:rPr lang="en-US" sz="2400" b="1" noProof="1">
                <a:solidFill>
                  <a:srgbClr val="FBEEDC"/>
                </a:solidFill>
                <a:latin typeface="Consolas" pitchFamily="49" charset="0"/>
              </a:rPr>
              <a:t> </a:t>
            </a:r>
            <a:r>
              <a:rPr lang="en-US" sz="2400" b="1" noProof="1">
                <a:solidFill>
                  <a:schemeClr val="bg1"/>
                </a:solidFill>
                <a:latin typeface="Consolas" pitchFamily="49" charset="0"/>
              </a:rPr>
              <a:t>print() </a:t>
            </a:r>
            <a:r>
              <a:rPr lang="en-US" sz="2400" b="1" noProof="1">
                <a:latin typeface="Consolas" pitchFamily="49" charset="0"/>
              </a:rPr>
              <a:t>{ System.out.println("Hello"); }</a:t>
            </a:r>
          </a:p>
          <a:p>
            <a:pPr fontAlgn="base"/>
            <a:r>
              <a:rPr lang="en-US" sz="2400" b="1" noProof="1">
                <a:latin typeface="Consolas" pitchFamily="49" charset="0"/>
              </a:rPr>
              <a:t>  public static void main(String args[]) {</a:t>
            </a:r>
            <a:endParaRPr lang="en-US" sz="2400" b="1" noProof="1">
              <a:solidFill>
                <a:srgbClr val="FBEEDC"/>
              </a:solidFill>
              <a:latin typeface="Consolas" pitchFamily="49" charset="0"/>
            </a:endParaRPr>
          </a:p>
          <a:p>
            <a:pPr fontAlgn="base"/>
            <a:r>
              <a:rPr lang="en-US" sz="2400" b="1" noProof="1">
                <a:solidFill>
                  <a:schemeClr val="bg1"/>
                </a:solidFill>
                <a:latin typeface="Consolas" pitchFamily="49" charset="0"/>
              </a:rPr>
              <a:t>    Printable</a:t>
            </a:r>
            <a:r>
              <a:rPr lang="en-US" sz="2400" b="1" noProof="1">
                <a:solidFill>
                  <a:srgbClr val="FBEEDC"/>
                </a:solidFill>
                <a:latin typeface="Consolas" pitchFamily="49" charset="0"/>
              </a:rPr>
              <a:t> </a:t>
            </a:r>
            <a:r>
              <a:rPr lang="en-US" sz="2400" b="1" noProof="1">
                <a:latin typeface="Consolas" pitchFamily="49" charset="0"/>
              </a:rPr>
              <a:t>doc = new Document();  </a:t>
            </a:r>
          </a:p>
          <a:p>
            <a:pPr fontAlgn="base"/>
            <a:r>
              <a:rPr lang="en-US" sz="2400" b="1" noProof="1">
                <a:latin typeface="Consolas" pitchFamily="49" charset="0"/>
              </a:rPr>
              <a:t>    doc</a:t>
            </a:r>
            <a:r>
              <a:rPr lang="en-US" sz="2400" b="1" noProof="1">
                <a:solidFill>
                  <a:schemeClr val="bg1"/>
                </a:solidFill>
                <a:latin typeface="Consolas" pitchFamily="49" charset="0"/>
              </a:rPr>
              <a:t>.print();  </a:t>
            </a:r>
            <a:r>
              <a:rPr lang="en-US" sz="2400" b="1" i="1" noProof="1">
                <a:solidFill>
                  <a:schemeClr val="accent2"/>
                </a:solidFill>
                <a:latin typeface="Consolas" pitchFamily="49" charset="0"/>
              </a:rPr>
              <a:t>// Hello</a:t>
            </a:r>
          </a:p>
          <a:p>
            <a:pPr fontAlgn="base"/>
            <a:r>
              <a:rPr lang="en-US" sz="2400" b="1" noProof="1">
                <a:solidFill>
                  <a:schemeClr val="bg1"/>
                </a:solidFill>
                <a:latin typeface="Consolas" pitchFamily="49" charset="0"/>
              </a:rPr>
              <a:t>  </a:t>
            </a:r>
            <a:r>
              <a:rPr lang="en-US" sz="2400" b="1" noProof="1">
                <a:latin typeface="Consolas" pitchFamily="49" charset="0"/>
              </a:rPr>
              <a:t>}</a:t>
            </a:r>
          </a:p>
          <a:p>
            <a:pPr fontAlgn="base"/>
            <a:r>
              <a:rPr lang="en-US" sz="2400" b="1" noProof="1">
                <a:latin typeface="Consolas" pitchFamily="49" charset="0"/>
              </a:rPr>
              <a:t>} </a:t>
            </a:r>
          </a:p>
        </p:txBody>
      </p:sp>
      <p:sp>
        <p:nvSpPr>
          <p:cNvPr id="19" name="AutoShape 20"/>
          <p:cNvSpPr>
            <a:spLocks noChangeArrowheads="1"/>
          </p:cNvSpPr>
          <p:nvPr/>
        </p:nvSpPr>
        <p:spPr bwMode="auto">
          <a:xfrm>
            <a:off x="6297006" y="5117045"/>
            <a:ext cx="2460061" cy="544830"/>
          </a:xfrm>
          <a:prstGeom prst="wedgeRoundRectCallout">
            <a:avLst>
              <a:gd name="adj1" fmla="val -57719"/>
              <a:gd name="adj2" fmla="val -41199"/>
              <a:gd name="adj3" fmla="val 16667"/>
            </a:avLst>
          </a:prstGeom>
          <a:solidFill>
            <a:schemeClr val="tx1">
              <a:alpha val="80000"/>
            </a:schemeClr>
          </a:solidFill>
          <a:ln w="9525" algn="ctr">
            <a:solidFill>
              <a:schemeClr val="tx1"/>
            </a:solidFill>
            <a:miter lim="800000"/>
            <a:headEnd/>
            <a:tailEnd/>
          </a:ln>
          <a:effectLst/>
        </p:spPr>
        <p:txBody>
          <a:bodyPr wrap="square" anchor="ctr">
            <a:spAutoFit/>
          </a:bodyPr>
          <a:lstStyle/>
          <a:p>
            <a:pPr algn="ctr">
              <a:defRPr/>
            </a:pPr>
            <a:r>
              <a:rPr lang="en-US" sz="2600" b="1" dirty="0">
                <a:solidFill>
                  <a:schemeClr val="bg2"/>
                </a:solidFill>
              </a:rPr>
              <a:t>Polymorphism</a:t>
            </a:r>
            <a:endParaRPr lang="bg-BG" sz="2600" b="1" dirty="0">
              <a:solidFill>
                <a:schemeClr val="bg2"/>
              </a:solidFill>
            </a:endParaRPr>
          </a:p>
        </p:txBody>
      </p:sp>
      <p:sp>
        <p:nvSpPr>
          <p:cNvPr id="8" name="Slide Number">
            <a:extLst>
              <a:ext uri="{FF2B5EF4-FFF2-40B4-BE49-F238E27FC236}">
                <a16:creationId xmlns:a16="http://schemas.microsoft.com/office/drawing/2014/main" id="{CE6E134D-7C96-4949-9290-D00CA826FF6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93</a:t>
            </a:fld>
            <a:endParaRPr lang="en-US" noProof="0" dirty="0"/>
          </a:p>
        </p:txBody>
      </p:sp>
    </p:spTree>
    <p:extLst>
      <p:ext uri="{BB962C8B-B14F-4D97-AF65-F5344CB8AC3E}">
        <p14:creationId xmlns:p14="http://schemas.microsoft.com/office/powerpoint/2010/main" val="28864341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bg-BG" dirty="0"/>
              <a:t>Интерфейса може да </a:t>
            </a:r>
            <a:r>
              <a:rPr lang="en-US" b="1" dirty="0">
                <a:solidFill>
                  <a:schemeClr val="bg1"/>
                </a:solidFill>
              </a:rPr>
              <a:t>extend </a:t>
            </a:r>
            <a:r>
              <a:rPr lang="bg-BG" b="1" dirty="0">
                <a:solidFill>
                  <a:schemeClr val="bg1"/>
                </a:solidFill>
              </a:rPr>
              <a:t>друг интерфейс</a:t>
            </a:r>
            <a:endParaRPr lang="en-US" b="1" dirty="0">
              <a:solidFill>
                <a:schemeClr val="bg1"/>
              </a:solidFill>
            </a:endParaRPr>
          </a:p>
        </p:txBody>
      </p:sp>
      <p:sp>
        <p:nvSpPr>
          <p:cNvPr id="793602" name="Rectangle 2"/>
          <p:cNvSpPr>
            <a:spLocks noGrp="1" noChangeArrowheads="1"/>
          </p:cNvSpPr>
          <p:nvPr>
            <p:ph type="title"/>
          </p:nvPr>
        </p:nvSpPr>
        <p:spPr/>
        <p:txBody>
          <a:bodyPr/>
          <a:lstStyle/>
          <a:p>
            <a:r>
              <a:rPr lang="bg-BG" dirty="0"/>
              <a:t>ъ</a:t>
            </a:r>
            <a:endParaRPr lang="en-US" dirty="0"/>
          </a:p>
        </p:txBody>
      </p:sp>
      <p:sp>
        <p:nvSpPr>
          <p:cNvPr id="8" name="Rectangle 7"/>
          <p:cNvSpPr>
            <a:spLocks noChangeArrowheads="1"/>
          </p:cNvSpPr>
          <p:nvPr/>
        </p:nvSpPr>
        <p:spPr bwMode="auto">
          <a:xfrm>
            <a:off x="618473" y="1884031"/>
            <a:ext cx="9077979"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interface</a:t>
            </a:r>
            <a:r>
              <a:rPr lang="en-US" sz="2800" b="1" noProof="1">
                <a:latin typeface="Consolas" pitchFamily="49" charset="0"/>
                <a:cs typeface="Consolas" pitchFamily="49" charset="0"/>
              </a:rPr>
              <a:t> Showable  {</a:t>
            </a:r>
          </a:p>
          <a:p>
            <a:pPr fontAlgn="base">
              <a:spcBef>
                <a:spcPts val="1200"/>
              </a:spcBef>
            </a:pPr>
            <a:r>
              <a:rPr lang="en-US" sz="2800" b="1" noProof="1">
                <a:latin typeface="Consolas" pitchFamily="49" charset="0"/>
                <a:cs typeface="Consolas" pitchFamily="49" charset="0"/>
              </a:rPr>
              <a:t>  void show();</a:t>
            </a:r>
          </a:p>
          <a:p>
            <a:pPr fontAlgn="base">
              <a:spcBef>
                <a:spcPts val="1200"/>
              </a:spcBef>
            </a:pPr>
            <a:r>
              <a:rPr lang="en-US" sz="2800" b="1" noProof="1">
                <a:latin typeface="Consolas" pitchFamily="49" charset="0"/>
                <a:cs typeface="Consolas" pitchFamily="49" charset="0"/>
              </a:rPr>
              <a:t>}</a:t>
            </a:r>
          </a:p>
        </p:txBody>
      </p:sp>
      <p:sp>
        <p:nvSpPr>
          <p:cNvPr id="2" name="Up Arrow 1"/>
          <p:cNvSpPr/>
          <p:nvPr/>
        </p:nvSpPr>
        <p:spPr>
          <a:xfrm>
            <a:off x="4933795" y="3823886"/>
            <a:ext cx="447333" cy="665365"/>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9" name="Rectangle 8"/>
          <p:cNvSpPr>
            <a:spLocks noChangeArrowheads="1"/>
          </p:cNvSpPr>
          <p:nvPr/>
        </p:nvSpPr>
        <p:spPr bwMode="auto">
          <a:xfrm>
            <a:off x="618473" y="4736336"/>
            <a:ext cx="9077979" cy="169277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a:t>
            </a:r>
            <a:r>
              <a:rPr lang="en-US" sz="2800" b="1" noProof="1">
                <a:solidFill>
                  <a:schemeClr val="tx2">
                    <a:lumMod val="75000"/>
                  </a:schemeClr>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interface</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Printable</a:t>
            </a:r>
            <a:r>
              <a:rPr lang="en-US" sz="2800" b="1" noProof="1">
                <a:solidFill>
                  <a:srgbClr val="FBEEDC"/>
                </a:solidFill>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extends</a:t>
            </a:r>
            <a:r>
              <a:rPr lang="en-US" sz="2800" b="1" noProof="1">
                <a:solidFill>
                  <a:srgbClr val="FBEEDC"/>
                </a:solidFill>
                <a:latin typeface="Consolas" pitchFamily="49" charset="0"/>
                <a:cs typeface="Consolas" pitchFamily="49" charset="0"/>
              </a:rPr>
              <a:t> </a:t>
            </a:r>
            <a:r>
              <a:rPr lang="en-US" sz="2800" b="1" noProof="1">
                <a:latin typeface="Consolas" pitchFamily="49" charset="0"/>
                <a:cs typeface="Consolas" pitchFamily="49" charset="0"/>
              </a:rPr>
              <a:t>Showable {</a:t>
            </a:r>
          </a:p>
          <a:p>
            <a:pPr fontAlgn="base">
              <a:spcBef>
                <a:spcPts val="1200"/>
              </a:spcBef>
            </a:pPr>
            <a:r>
              <a:rPr lang="en-US" sz="2800" b="1" noProof="1">
                <a:latin typeface="Consolas" pitchFamily="49" charset="0"/>
                <a:cs typeface="Consolas" pitchFamily="49" charset="0"/>
              </a:rPr>
              <a:t>  void print();</a:t>
            </a:r>
          </a:p>
          <a:p>
            <a:pPr fontAlgn="base">
              <a:spcBef>
                <a:spcPts val="1200"/>
              </a:spcBef>
            </a:pPr>
            <a:r>
              <a:rPr lang="en-US" sz="2800" b="1" noProof="1">
                <a:latin typeface="Consolas" pitchFamily="49" charset="0"/>
                <a:cs typeface="Consolas" pitchFamily="49" charset="0"/>
              </a:rPr>
              <a:t>}</a:t>
            </a:r>
          </a:p>
        </p:txBody>
      </p:sp>
      <p:sp>
        <p:nvSpPr>
          <p:cNvPr id="10" name="Slide Number">
            <a:extLst>
              <a:ext uri="{FF2B5EF4-FFF2-40B4-BE49-F238E27FC236}">
                <a16:creationId xmlns:a16="http://schemas.microsoft.com/office/drawing/2014/main" id="{77EC21A7-A173-42A1-B809-D6C0C43ECD12}"/>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94</a:t>
            </a:fld>
            <a:endParaRPr lang="en-US" noProof="0" dirty="0"/>
          </a:p>
        </p:txBody>
      </p:sp>
    </p:spTree>
    <p:extLst>
      <p:ext uri="{BB962C8B-B14F-4D97-AF65-F5344CB8AC3E}">
        <p14:creationId xmlns:p14="http://schemas.microsoft.com/office/powerpoint/2010/main" val="28789304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ru-RU" dirty="0"/>
              <a:t>Класът, който реализира дъщерния интерфейс, трябва да осигури реализация и за родителския интерфейс</a:t>
            </a:r>
            <a:endParaRPr lang="en-US" dirty="0"/>
          </a:p>
        </p:txBody>
      </p:sp>
      <p:sp>
        <p:nvSpPr>
          <p:cNvPr id="793602" name="Rectangle 2"/>
          <p:cNvSpPr>
            <a:spLocks noGrp="1" noChangeArrowheads="1"/>
          </p:cNvSpPr>
          <p:nvPr>
            <p:ph type="title"/>
          </p:nvPr>
        </p:nvSpPr>
        <p:spPr/>
        <p:txBody>
          <a:bodyPr/>
          <a:lstStyle/>
          <a:p>
            <a:r>
              <a:rPr lang="bg-BG" dirty="0"/>
              <a:t>Разширения на интерфейса</a:t>
            </a:r>
            <a:endParaRPr lang="en-US" dirty="0"/>
          </a:p>
        </p:txBody>
      </p:sp>
      <p:sp>
        <p:nvSpPr>
          <p:cNvPr id="18" name="Rectangle 17"/>
          <p:cNvSpPr>
            <a:spLocks noChangeArrowheads="1"/>
          </p:cNvSpPr>
          <p:nvPr/>
        </p:nvSpPr>
        <p:spPr bwMode="auto">
          <a:xfrm>
            <a:off x="613841" y="2529997"/>
            <a:ext cx="7172802" cy="3801041"/>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600"/>
              </a:spcBef>
            </a:pPr>
            <a:r>
              <a:rPr lang="en-US" sz="2800" b="1" noProof="1">
                <a:latin typeface="Consolas" pitchFamily="49" charset="0"/>
              </a:rPr>
              <a:t>class Circle </a:t>
            </a:r>
            <a:r>
              <a:rPr lang="en-US" sz="2800" b="1" noProof="1">
                <a:solidFill>
                  <a:schemeClr val="bg1"/>
                </a:solidFill>
                <a:latin typeface="Consolas" pitchFamily="49" charset="0"/>
              </a:rPr>
              <a:t>implements Printable</a:t>
            </a:r>
          </a:p>
          <a:p>
            <a:pPr fontAlgn="base">
              <a:spcBef>
                <a:spcPts val="600"/>
              </a:spcBef>
            </a:pPr>
            <a:r>
              <a:rPr lang="en-US" sz="2800" b="1" noProof="1">
                <a:latin typeface="Consolas" pitchFamily="49" charset="0"/>
              </a:rPr>
              <a:t>public void </a:t>
            </a:r>
            <a:r>
              <a:rPr lang="en-US" sz="2800" b="1" noProof="1">
                <a:solidFill>
                  <a:schemeClr val="bg1"/>
                </a:solidFill>
                <a:latin typeface="Consolas" pitchFamily="49" charset="0"/>
              </a:rPr>
              <a:t>print() </a:t>
            </a:r>
            <a:r>
              <a:rPr lang="en-US" sz="2800" b="1" noProof="1">
                <a:latin typeface="Consolas" pitchFamily="49" charset="0"/>
              </a:rPr>
              <a:t>{</a:t>
            </a:r>
          </a:p>
          <a:p>
            <a:pPr fontAlgn="base">
              <a:spcBef>
                <a:spcPts val="600"/>
              </a:spcBef>
            </a:pPr>
            <a:r>
              <a:rPr lang="en-US" sz="2800" b="1" noProof="1">
                <a:latin typeface="Consolas" pitchFamily="49" charset="0"/>
              </a:rPr>
              <a:t>  System.out.println("Hello");</a:t>
            </a:r>
          </a:p>
          <a:p>
            <a:pPr fontAlgn="base">
              <a:spcBef>
                <a:spcPts val="600"/>
              </a:spcBef>
              <a:spcAft>
                <a:spcPts val="1800"/>
              </a:spcAft>
            </a:pPr>
            <a:r>
              <a:rPr lang="en-US" sz="2800" b="1" noProof="1">
                <a:latin typeface="Consolas" pitchFamily="49" charset="0"/>
              </a:rPr>
              <a:t>}</a:t>
            </a:r>
            <a:endParaRPr lang="en-US" sz="2800" b="1" noProof="1">
              <a:solidFill>
                <a:srgbClr val="FBEEDC"/>
              </a:solidFill>
              <a:latin typeface="Consolas" pitchFamily="49" charset="0"/>
            </a:endParaRPr>
          </a:p>
          <a:p>
            <a:pPr fontAlgn="base">
              <a:spcBef>
                <a:spcPts val="600"/>
              </a:spcBef>
            </a:pPr>
            <a:r>
              <a:rPr lang="en-US" sz="2800" b="1" noProof="1">
                <a:latin typeface="Consolas" pitchFamily="49" charset="0"/>
              </a:rPr>
              <a:t>public void </a:t>
            </a:r>
            <a:r>
              <a:rPr lang="en-US" sz="2800" b="1" noProof="1">
                <a:solidFill>
                  <a:schemeClr val="bg1"/>
                </a:solidFill>
                <a:latin typeface="Consolas" pitchFamily="49" charset="0"/>
              </a:rPr>
              <a:t>show() </a:t>
            </a:r>
            <a:r>
              <a:rPr lang="en-US" sz="2800" b="1" noProof="1">
                <a:latin typeface="Consolas" pitchFamily="49" charset="0"/>
              </a:rPr>
              <a:t>{</a:t>
            </a:r>
          </a:p>
          <a:p>
            <a:pPr fontAlgn="base">
              <a:spcBef>
                <a:spcPts val="600"/>
              </a:spcBef>
            </a:pPr>
            <a:r>
              <a:rPr lang="en-US" sz="2800" b="1" noProof="1">
                <a:latin typeface="Consolas" pitchFamily="49" charset="0"/>
              </a:rPr>
              <a:t>  System.out.println("Welcome");</a:t>
            </a:r>
          </a:p>
          <a:p>
            <a:pPr fontAlgn="base">
              <a:spcBef>
                <a:spcPts val="600"/>
              </a:spcBef>
            </a:pPr>
            <a:r>
              <a:rPr lang="en-US" sz="2800" b="1" noProof="1">
                <a:latin typeface="Consolas" pitchFamily="49" charset="0"/>
              </a:rPr>
              <a: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934" t="4779" r="6192" b="6052"/>
          <a:stretch/>
        </p:blipFill>
        <p:spPr>
          <a:xfrm>
            <a:off x="9501809" y="1860834"/>
            <a:ext cx="1958008" cy="3801041"/>
          </a:xfrm>
          <a:prstGeom prst="rect">
            <a:avLst/>
          </a:prstGeom>
        </p:spPr>
      </p:pic>
      <p:sp>
        <p:nvSpPr>
          <p:cNvPr id="7" name="Slide Number">
            <a:extLst>
              <a:ext uri="{FF2B5EF4-FFF2-40B4-BE49-F238E27FC236}">
                <a16:creationId xmlns:a16="http://schemas.microsoft.com/office/drawing/2014/main" id="{9D23F44D-507F-476F-AAFD-DC573EAFCDD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95</a:t>
            </a:fld>
            <a:endParaRPr lang="en-US" noProof="0" dirty="0"/>
          </a:p>
        </p:txBody>
      </p:sp>
    </p:spTree>
    <p:extLst>
      <p:ext uri="{BB962C8B-B14F-4D97-AF65-F5344CB8AC3E}">
        <p14:creationId xmlns:p14="http://schemas.microsoft.com/office/powerpoint/2010/main" val="39383577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normAutofit fontScale="92500" lnSpcReduction="10000"/>
          </a:bodyPr>
          <a:lstStyle/>
          <a:p>
            <a:r>
              <a:rPr lang="bg-BG" sz="3400" dirty="0"/>
              <a:t>Преди </a:t>
            </a:r>
            <a:r>
              <a:rPr lang="en-US" sz="3400" dirty="0"/>
              <a:t>Java 8 </a:t>
            </a:r>
            <a:r>
              <a:rPr lang="bg-BG" sz="3400" dirty="0"/>
              <a:t>имахме </a:t>
            </a:r>
            <a:r>
              <a:rPr lang="bg-BG" sz="3400" b="1" dirty="0">
                <a:solidFill>
                  <a:schemeClr val="bg1"/>
                </a:solidFill>
              </a:rPr>
              <a:t>тяло на метода </a:t>
            </a:r>
            <a:r>
              <a:rPr lang="bg-BG" sz="3400" dirty="0"/>
              <a:t>в </a:t>
            </a:r>
            <a:r>
              <a:rPr lang="bg-BG" sz="3400" b="1" dirty="0">
                <a:solidFill>
                  <a:schemeClr val="bg1"/>
                </a:solidFill>
              </a:rPr>
              <a:t>интерфейса</a:t>
            </a:r>
            <a:endParaRPr lang="en-US" sz="3400" b="1" dirty="0">
              <a:solidFill>
                <a:schemeClr val="bg1"/>
              </a:solidFill>
            </a:endParaRPr>
          </a:p>
          <a:p>
            <a:endParaRPr lang="en-US" sz="3400" dirty="0"/>
          </a:p>
          <a:p>
            <a:endParaRPr lang="en-US" sz="3400" dirty="0"/>
          </a:p>
          <a:p>
            <a:endParaRPr lang="en-US" sz="3400" dirty="0"/>
          </a:p>
          <a:p>
            <a:endParaRPr lang="en-US" sz="3400" dirty="0"/>
          </a:p>
          <a:p>
            <a:endParaRPr lang="en-US" sz="3400" dirty="0"/>
          </a:p>
          <a:p>
            <a:endParaRPr lang="en-US" sz="3400" dirty="0"/>
          </a:p>
          <a:p>
            <a:r>
              <a:rPr lang="bg-BG" sz="3400" dirty="0"/>
              <a:t>Ако се нуждаеш да </a:t>
            </a:r>
            <a:r>
              <a:rPr lang="en-US" sz="3400" b="1" dirty="0">
                <a:solidFill>
                  <a:schemeClr val="bg1"/>
                </a:solidFill>
              </a:rPr>
              <a:t>override</a:t>
            </a:r>
            <a:r>
              <a:rPr lang="en-US" sz="3400" dirty="0"/>
              <a:t> </a:t>
            </a:r>
            <a:r>
              <a:rPr lang="bg-BG" sz="3400" dirty="0"/>
              <a:t>стандартния метод помисли за своя </a:t>
            </a:r>
            <a:r>
              <a:rPr lang="bg-BG" sz="3400" b="1" dirty="0">
                <a:solidFill>
                  <a:schemeClr val="bg1"/>
                </a:solidFill>
              </a:rPr>
              <a:t>дизайн</a:t>
            </a:r>
            <a:endParaRPr lang="en-US" sz="3400" b="1" dirty="0">
              <a:solidFill>
                <a:schemeClr val="bg1"/>
              </a:solidFill>
            </a:endParaRPr>
          </a:p>
        </p:txBody>
      </p:sp>
      <p:sp>
        <p:nvSpPr>
          <p:cNvPr id="793602" name="Rectangle 2"/>
          <p:cNvSpPr>
            <a:spLocks noGrp="1" noChangeArrowheads="1"/>
          </p:cNvSpPr>
          <p:nvPr>
            <p:ph type="title"/>
          </p:nvPr>
        </p:nvSpPr>
        <p:spPr/>
        <p:txBody>
          <a:bodyPr/>
          <a:lstStyle/>
          <a:p>
            <a:r>
              <a:rPr lang="bg-BG" dirty="0"/>
              <a:t>Стандартен метод</a:t>
            </a:r>
            <a:endParaRPr lang="en-US" dirty="0"/>
          </a:p>
        </p:txBody>
      </p:sp>
      <p:sp>
        <p:nvSpPr>
          <p:cNvPr id="8" name="Rectangle 7"/>
          <p:cNvSpPr>
            <a:spLocks noChangeArrowheads="1"/>
          </p:cNvSpPr>
          <p:nvPr/>
        </p:nvSpPr>
        <p:spPr bwMode="auto">
          <a:xfrm>
            <a:off x="651000" y="1989000"/>
            <a:ext cx="8588829" cy="3447098"/>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interface</a:t>
            </a:r>
            <a:r>
              <a:rPr lang="en-US" sz="2800" b="1" noProof="1">
                <a:latin typeface="Consolas" pitchFamily="49" charset="0"/>
                <a:cs typeface="Consolas" pitchFamily="49" charset="0"/>
              </a:rPr>
              <a:t> Drawable {</a:t>
            </a:r>
          </a:p>
          <a:p>
            <a:pPr fontAlgn="base">
              <a:spcBef>
                <a:spcPts val="1200"/>
              </a:spcBef>
            </a:pPr>
            <a:r>
              <a:rPr lang="en-US" sz="2800" b="1" noProof="1">
                <a:latin typeface="Consolas" pitchFamily="49" charset="0"/>
                <a:cs typeface="Consolas" pitchFamily="49" charset="0"/>
              </a:rPr>
              <a:t>  void draw();</a:t>
            </a:r>
          </a:p>
          <a:p>
            <a:pPr fontAlgn="base">
              <a:spcBef>
                <a:spcPts val="1200"/>
              </a:spcBef>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default</a:t>
            </a:r>
            <a:r>
              <a:rPr lang="en-US" sz="2800" b="1" noProof="1">
                <a:latin typeface="Consolas" pitchFamily="49" charset="0"/>
                <a:cs typeface="Consolas" pitchFamily="49" charset="0"/>
              </a:rPr>
              <a:t> void msg() {</a:t>
            </a:r>
          </a:p>
          <a:p>
            <a:pPr fontAlgn="base">
              <a:spcBef>
                <a:spcPts val="1200"/>
              </a:spcBef>
            </a:pPr>
            <a:r>
              <a:rPr lang="en-US" sz="2800" b="1" noProof="1">
                <a:latin typeface="Consolas" pitchFamily="49" charset="0"/>
                <a:cs typeface="Consolas" pitchFamily="49" charset="0"/>
              </a:rPr>
              <a:t>    System.out.println("default method:");</a:t>
            </a:r>
          </a:p>
          <a:p>
            <a:pPr fontAlgn="base">
              <a:spcBef>
                <a:spcPts val="1200"/>
              </a:spcBef>
            </a:pPr>
            <a:r>
              <a:rPr lang="en-US" sz="2800" b="1" noProof="1">
                <a:latin typeface="Consolas" pitchFamily="49" charset="0"/>
                <a:cs typeface="Consolas" pitchFamily="49" charset="0"/>
              </a:rPr>
              <a:t>  }</a:t>
            </a:r>
          </a:p>
          <a:p>
            <a:pPr fontAlgn="base">
              <a:spcBef>
                <a:spcPts val="1200"/>
              </a:spcBef>
            </a:pPr>
            <a:r>
              <a:rPr lang="en-US" sz="2800" b="1" noProof="1">
                <a:latin typeface="Consolas" pitchFamily="49" charset="0"/>
                <a:cs typeface="Consolas" pitchFamily="49" charset="0"/>
              </a:rPr>
              <a:t>}</a:t>
            </a:r>
          </a:p>
        </p:txBody>
      </p:sp>
      <p:sp>
        <p:nvSpPr>
          <p:cNvPr id="6" name="Slide Number">
            <a:extLst>
              <a:ext uri="{FF2B5EF4-FFF2-40B4-BE49-F238E27FC236}">
                <a16:creationId xmlns:a16="http://schemas.microsoft.com/office/drawing/2014/main" id="{94394F76-6907-4999-9847-B64F176F426E}"/>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96</a:t>
            </a:fld>
            <a:endParaRPr lang="en-US" noProof="0" dirty="0"/>
          </a:p>
        </p:txBody>
      </p:sp>
    </p:spTree>
    <p:extLst>
      <p:ext uri="{BB962C8B-B14F-4D97-AF65-F5344CB8AC3E}">
        <p14:creationId xmlns:p14="http://schemas.microsoft.com/office/powerpoint/2010/main" val="1615012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p:txBody>
          <a:bodyPr/>
          <a:lstStyle/>
          <a:p>
            <a:r>
              <a:rPr lang="bg-BG" dirty="0"/>
              <a:t>Импементацията </a:t>
            </a:r>
            <a:r>
              <a:rPr lang="bg-BG" b="1" dirty="0">
                <a:solidFill>
                  <a:schemeClr val="bg1"/>
                </a:solidFill>
              </a:rPr>
              <a:t>не е необходима </a:t>
            </a:r>
            <a:r>
              <a:rPr lang="bg-BG" dirty="0"/>
              <a:t>за </a:t>
            </a:r>
            <a:r>
              <a:rPr lang="en-US" dirty="0"/>
              <a:t> </a:t>
            </a:r>
            <a:r>
              <a:rPr lang="bg-BG" b="1" dirty="0">
                <a:solidFill>
                  <a:schemeClr val="bg1"/>
                </a:solidFill>
              </a:rPr>
              <a:t>стандартния метод</a:t>
            </a:r>
            <a:endParaRPr lang="en-US" b="1" dirty="0">
              <a:solidFill>
                <a:schemeClr val="bg1"/>
              </a:solidFill>
            </a:endParaRPr>
          </a:p>
        </p:txBody>
      </p:sp>
      <p:sp>
        <p:nvSpPr>
          <p:cNvPr id="793602" name="Rectangle 2"/>
          <p:cNvSpPr>
            <a:spLocks noGrp="1" noChangeArrowheads="1"/>
          </p:cNvSpPr>
          <p:nvPr>
            <p:ph type="title"/>
          </p:nvPr>
        </p:nvSpPr>
        <p:spPr/>
        <p:txBody>
          <a:bodyPr/>
          <a:lstStyle/>
          <a:p>
            <a:r>
              <a:rPr lang="bg-BG" dirty="0"/>
              <a:t>Стандартен метод</a:t>
            </a:r>
            <a:endParaRPr lang="en-US" dirty="0"/>
          </a:p>
        </p:txBody>
      </p:sp>
      <p:sp>
        <p:nvSpPr>
          <p:cNvPr id="6" name="Rectangle 5"/>
          <p:cNvSpPr>
            <a:spLocks noChangeArrowheads="1"/>
          </p:cNvSpPr>
          <p:nvPr/>
        </p:nvSpPr>
        <p:spPr bwMode="auto">
          <a:xfrm>
            <a:off x="684212" y="2057400"/>
            <a:ext cx="8993188" cy="3724096"/>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class TestInterfaceDefault {  </a:t>
            </a:r>
          </a:p>
          <a:p>
            <a:pPr fontAlgn="base">
              <a:spcBef>
                <a:spcPts val="1200"/>
              </a:spcBef>
            </a:pPr>
            <a:r>
              <a:rPr lang="en-US" sz="2800" b="1" noProof="1">
                <a:latin typeface="Consolas" pitchFamily="49" charset="0"/>
              </a:rPr>
              <a:t>  public static void main(String args[]) {  </a:t>
            </a:r>
          </a:p>
          <a:p>
            <a:pPr fontAlgn="base">
              <a:spcBef>
                <a:spcPts val="1200"/>
              </a:spcBef>
            </a:pPr>
            <a:r>
              <a:rPr lang="en-US" sz="2800" b="1" noProof="1">
                <a:latin typeface="Consolas" pitchFamily="49" charset="0"/>
              </a:rPr>
              <a:t>    Drawable d = new Rectangle(); </a:t>
            </a:r>
          </a:p>
          <a:p>
            <a:pPr fontAlgn="base">
              <a:spcBef>
                <a:spcPts val="1200"/>
              </a:spcBef>
            </a:pPr>
            <a:r>
              <a:rPr lang="en-US" sz="2800" b="1" noProof="1">
                <a:latin typeface="Consolas" pitchFamily="49" charset="0"/>
              </a:rPr>
              <a:t>    d.draw();  </a:t>
            </a:r>
            <a:r>
              <a:rPr lang="en-US" sz="2800" b="1" i="1" noProof="1">
                <a:solidFill>
                  <a:schemeClr val="accent2"/>
                </a:solidFill>
                <a:latin typeface="Consolas" pitchFamily="49" charset="0"/>
              </a:rPr>
              <a:t>// drawing rectangle</a:t>
            </a:r>
          </a:p>
          <a:p>
            <a:pPr fontAlgn="base">
              <a:spcBef>
                <a:spcPts val="1200"/>
              </a:spcBef>
            </a:pPr>
            <a:r>
              <a:rPr lang="en-US" sz="2800" b="1" noProof="1">
                <a:solidFill>
                  <a:schemeClr val="bg1"/>
                </a:solidFill>
                <a:latin typeface="Consolas" pitchFamily="49" charset="0"/>
              </a:rPr>
              <a:t>    </a:t>
            </a:r>
            <a:r>
              <a:rPr lang="en-US" sz="2800" b="1" noProof="1">
                <a:latin typeface="Consolas" pitchFamily="49" charset="0"/>
              </a:rPr>
              <a:t>d.msg();   </a:t>
            </a:r>
            <a:r>
              <a:rPr lang="en-US" sz="2800" b="1" i="1" noProof="1">
                <a:solidFill>
                  <a:schemeClr val="accent2"/>
                </a:solidFill>
                <a:latin typeface="Consolas" pitchFamily="49" charset="0"/>
              </a:rPr>
              <a:t>// default method</a:t>
            </a:r>
          </a:p>
          <a:p>
            <a:pPr fontAlgn="base">
              <a:spcBef>
                <a:spcPts val="1200"/>
              </a:spcBef>
            </a:pPr>
            <a:r>
              <a:rPr lang="en-US" b="1" noProof="1">
                <a:solidFill>
                  <a:srgbClr val="FBEEDC"/>
                </a:solidFill>
                <a:latin typeface="Consolas" pitchFamily="49" charset="0"/>
              </a:rPr>
              <a:t> </a:t>
            </a:r>
            <a:r>
              <a:rPr lang="en-US" b="1" noProof="1">
                <a:latin typeface="Consolas" pitchFamily="49" charset="0"/>
              </a:rPr>
              <a:t> } </a:t>
            </a:r>
          </a:p>
          <a:p>
            <a:pPr fontAlgn="base">
              <a:spcBef>
                <a:spcPts val="1200"/>
              </a:spcBef>
            </a:pPr>
            <a:r>
              <a:rPr lang="en-US" b="1" noProof="1">
                <a:latin typeface="Consolas" pitchFamily="49" charset="0"/>
              </a:rPr>
              <a:t>} </a:t>
            </a:r>
            <a:endParaRPr lang="en-US" b="1" noProof="1">
              <a:latin typeface="Consolas" pitchFamily="49" charset="0"/>
              <a:cs typeface="Consolas" pitchFamily="49" charset="0"/>
            </a:endParaRPr>
          </a:p>
        </p:txBody>
      </p:sp>
      <p:sp>
        <p:nvSpPr>
          <p:cNvPr id="7" name="Slide Number">
            <a:extLst>
              <a:ext uri="{FF2B5EF4-FFF2-40B4-BE49-F238E27FC236}">
                <a16:creationId xmlns:a16="http://schemas.microsoft.com/office/drawing/2014/main" id="{32799BB5-D861-4800-BB28-F638FBB52D16}"/>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97</a:t>
            </a:fld>
            <a:endParaRPr lang="en-US" noProof="0" dirty="0"/>
          </a:p>
        </p:txBody>
      </p:sp>
    </p:spTree>
    <p:extLst>
      <p:ext uri="{BB962C8B-B14F-4D97-AF65-F5344CB8AC3E}">
        <p14:creationId xmlns:p14="http://schemas.microsoft.com/office/powerpoint/2010/main" val="1459914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type="body" sz="quarter" idx="10"/>
          </p:nvPr>
        </p:nvSpPr>
        <p:spPr>
          <a:xfrm>
            <a:off x="196766" y="1135686"/>
            <a:ext cx="11804822" cy="5570355"/>
          </a:xfrm>
        </p:spPr>
        <p:txBody>
          <a:bodyPr/>
          <a:lstStyle/>
          <a:p>
            <a:r>
              <a:rPr lang="bg-BG" dirty="0"/>
              <a:t>От</a:t>
            </a:r>
            <a:r>
              <a:rPr lang="en-US" dirty="0"/>
              <a:t> Java 11, </a:t>
            </a:r>
            <a:r>
              <a:rPr lang="bg-BG" dirty="0"/>
              <a:t>можем да имаме </a:t>
            </a:r>
            <a:r>
              <a:rPr lang="bg-BG" b="1" dirty="0">
                <a:solidFill>
                  <a:schemeClr val="bg1"/>
                </a:solidFill>
              </a:rPr>
              <a:t>сатичен метод в</a:t>
            </a:r>
            <a:r>
              <a:rPr lang="en-US" dirty="0"/>
              <a:t> </a:t>
            </a:r>
            <a:r>
              <a:rPr lang="bg-BG" b="1" dirty="0">
                <a:solidFill>
                  <a:schemeClr val="bg1"/>
                </a:solidFill>
              </a:rPr>
              <a:t>интерфейса</a:t>
            </a:r>
            <a:endParaRPr lang="en-US" b="1" dirty="0">
              <a:solidFill>
                <a:schemeClr val="bg1"/>
              </a:solidFill>
            </a:endParaRPr>
          </a:p>
        </p:txBody>
      </p:sp>
      <p:sp>
        <p:nvSpPr>
          <p:cNvPr id="793602" name="Rectangle 2"/>
          <p:cNvSpPr>
            <a:spLocks noGrp="1" noChangeArrowheads="1"/>
          </p:cNvSpPr>
          <p:nvPr>
            <p:ph type="title"/>
          </p:nvPr>
        </p:nvSpPr>
        <p:spPr/>
        <p:txBody>
          <a:bodyPr/>
          <a:lstStyle/>
          <a:p>
            <a:r>
              <a:rPr lang="bg-BG" dirty="0"/>
              <a:t>Статчен метод</a:t>
            </a:r>
            <a:endParaRPr lang="en-US" dirty="0"/>
          </a:p>
        </p:txBody>
      </p:sp>
      <p:sp>
        <p:nvSpPr>
          <p:cNvPr id="8" name="Rectangle 7"/>
          <p:cNvSpPr>
            <a:spLocks noChangeArrowheads="1"/>
          </p:cNvSpPr>
          <p:nvPr/>
        </p:nvSpPr>
        <p:spPr bwMode="auto">
          <a:xfrm>
            <a:off x="650302" y="1810489"/>
            <a:ext cx="9622971" cy="22775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a:t>
            </a: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interface</a:t>
            </a:r>
            <a:r>
              <a:rPr lang="en-US" sz="2800" b="1" noProof="1">
                <a:latin typeface="Consolas" pitchFamily="49" charset="0"/>
                <a:cs typeface="Consolas" pitchFamily="49" charset="0"/>
              </a:rPr>
              <a:t> Drawable {</a:t>
            </a:r>
          </a:p>
          <a:p>
            <a:pPr fontAlgn="base">
              <a:spcBef>
                <a:spcPts val="1200"/>
              </a:spcBef>
            </a:pPr>
            <a:r>
              <a:rPr lang="en-US" sz="2800" b="1" noProof="1">
                <a:latin typeface="Consolas" pitchFamily="49" charset="0"/>
                <a:cs typeface="Consolas" pitchFamily="49" charset="0"/>
              </a:rPr>
              <a:t>  void draw();</a:t>
            </a:r>
          </a:p>
          <a:p>
            <a:pPr fontAlgn="base">
              <a:spcBef>
                <a:spcPts val="1200"/>
              </a:spcBef>
            </a:pPr>
            <a:r>
              <a:rPr lang="en-US" sz="2800" b="1" noProof="1">
                <a:latin typeface="Consolas" pitchFamily="49" charset="0"/>
                <a:cs typeface="Consolas" pitchFamily="49" charset="0"/>
              </a:rPr>
              <a:t>  </a:t>
            </a:r>
            <a:r>
              <a:rPr lang="en-US" sz="2800" b="1" noProof="1">
                <a:solidFill>
                  <a:schemeClr val="bg1"/>
                </a:solidFill>
                <a:latin typeface="Consolas" pitchFamily="49" charset="0"/>
                <a:cs typeface="Consolas" pitchFamily="49" charset="0"/>
              </a:rPr>
              <a:t>static</a:t>
            </a:r>
            <a:r>
              <a:rPr lang="en-US" sz="2800" b="1" noProof="1">
                <a:latin typeface="Consolas" pitchFamily="49" charset="0"/>
                <a:cs typeface="Consolas" pitchFamily="49" charset="0"/>
              </a:rPr>
              <a:t> int cube(int x) { return x*x*x; }</a:t>
            </a:r>
          </a:p>
          <a:p>
            <a:pPr fontAlgn="base">
              <a:spcBef>
                <a:spcPts val="1200"/>
              </a:spcBef>
            </a:pPr>
            <a:r>
              <a:rPr lang="en-US" sz="2800" b="1" noProof="1">
                <a:latin typeface="Consolas" pitchFamily="49" charset="0"/>
                <a:cs typeface="Consolas" pitchFamily="49" charset="0"/>
              </a:rPr>
              <a:t>}</a:t>
            </a:r>
          </a:p>
        </p:txBody>
      </p:sp>
      <p:sp>
        <p:nvSpPr>
          <p:cNvPr id="6" name="Rectangle 5"/>
          <p:cNvSpPr>
            <a:spLocks noChangeArrowheads="1"/>
          </p:cNvSpPr>
          <p:nvPr/>
        </p:nvSpPr>
        <p:spPr bwMode="auto">
          <a:xfrm>
            <a:off x="650302" y="4274071"/>
            <a:ext cx="9622971" cy="2277547"/>
          </a:xfrm>
          <a:prstGeom prst="rect">
            <a:avLst/>
          </a:prstGeom>
          <a:solidFill>
            <a:schemeClr val="accent5">
              <a:lumMod val="40000"/>
              <a:lumOff val="60000"/>
              <a:alpha val="20000"/>
            </a:schemeClr>
          </a:solidFill>
          <a:ln w="12700">
            <a:solidFill>
              <a:schemeClr val="accent5">
                <a:lumMod val="60000"/>
                <a:lumOff val="40000"/>
              </a:schemeClr>
            </a:solidFill>
          </a:ln>
        </p:spPr>
        <p:txBody>
          <a:bodyPr wrap="square">
            <a:spAutoFit/>
          </a:bodyPr>
          <a:lstStyle/>
          <a:p>
            <a:pPr fontAlgn="base">
              <a:spcBef>
                <a:spcPts val="1200"/>
              </a:spcBef>
            </a:pPr>
            <a:r>
              <a:rPr lang="en-US" sz="2800" b="1" noProof="1">
                <a:latin typeface="Consolas" pitchFamily="49" charset="0"/>
              </a:rPr>
              <a:t>public static void main(String args[]) {  </a:t>
            </a:r>
          </a:p>
          <a:p>
            <a:pPr fontAlgn="base">
              <a:spcBef>
                <a:spcPts val="1200"/>
              </a:spcBef>
            </a:pPr>
            <a:r>
              <a:rPr lang="en-US" sz="2800" b="1" noProof="1">
                <a:latin typeface="Consolas" pitchFamily="49" charset="0"/>
              </a:rPr>
              <a:t>  Drawable d = new Rectangle();  </a:t>
            </a:r>
          </a:p>
          <a:p>
            <a:pPr fontAlgn="base">
              <a:spcBef>
                <a:spcPts val="1200"/>
              </a:spcBef>
            </a:pPr>
            <a:r>
              <a:rPr lang="en-US" sz="2800" b="1" noProof="1">
                <a:latin typeface="Consolas" pitchFamily="49" charset="0"/>
              </a:rPr>
              <a:t>  d.draw();  </a:t>
            </a:r>
          </a:p>
          <a:p>
            <a:pPr fontAlgn="base">
              <a:spcBef>
                <a:spcPts val="1200"/>
              </a:spcBef>
            </a:pPr>
            <a:r>
              <a:rPr lang="en-US" sz="2800" b="1" noProof="1">
                <a:latin typeface="Consolas" pitchFamily="49" charset="0"/>
              </a:rPr>
              <a:t>  System.out.println(</a:t>
            </a:r>
            <a:r>
              <a:rPr lang="en-US" sz="2800" b="1" noProof="1">
                <a:solidFill>
                  <a:schemeClr val="bg1"/>
                </a:solidFill>
                <a:latin typeface="Consolas" pitchFamily="49" charset="0"/>
              </a:rPr>
              <a:t>Drawable.cube(3)</a:t>
            </a:r>
            <a:r>
              <a:rPr lang="en-US" sz="2800" b="1" noProof="1">
                <a:latin typeface="Consolas" pitchFamily="49" charset="0"/>
              </a:rPr>
              <a:t>); }  </a:t>
            </a:r>
            <a:r>
              <a:rPr lang="en-US" sz="2800" b="1" i="1" noProof="1">
                <a:solidFill>
                  <a:schemeClr val="accent2"/>
                </a:solidFill>
                <a:latin typeface="Consolas" pitchFamily="49" charset="0"/>
              </a:rPr>
              <a:t>// 27</a:t>
            </a:r>
            <a:endParaRPr lang="en-US" sz="2800" b="1" i="1" noProof="1">
              <a:solidFill>
                <a:schemeClr val="accent2"/>
              </a:solidFill>
              <a:latin typeface="Consolas" pitchFamily="49" charset="0"/>
              <a:cs typeface="Consolas" pitchFamily="49" charset="0"/>
            </a:endParaRPr>
          </a:p>
        </p:txBody>
      </p:sp>
      <p:sp>
        <p:nvSpPr>
          <p:cNvPr id="7" name="Slide Number">
            <a:extLst>
              <a:ext uri="{FF2B5EF4-FFF2-40B4-BE49-F238E27FC236}">
                <a16:creationId xmlns:a16="http://schemas.microsoft.com/office/drawing/2014/main" id="{3CFBC9A3-8AB3-4AA6-95A8-58F9D0EED2AC}"/>
              </a:ext>
            </a:extLst>
          </p:cNvPr>
          <p:cNvSpPr>
            <a:spLocks noGrp="1"/>
          </p:cNvSpPr>
          <p:nvPr>
            <p:ph type="sldNum" sz="quarter" idx="5"/>
          </p:nvPr>
        </p:nvSpPr>
        <p:spPr>
          <a:xfrm>
            <a:off x="11753030" y="6507000"/>
            <a:ext cx="367414" cy="297000"/>
          </a:xfrm>
          <a:prstGeom prst="rect">
            <a:avLst/>
          </a:prstGeom>
        </p:spPr>
        <p:txBody>
          <a:bodyPr vert="horz" lIns="91440" tIns="45720" rIns="91440" bIns="45720" rtlCol="0" anchor="b"/>
          <a:lstStyle>
            <a:lvl1pPr algn="r">
              <a:defRPr sz="1000"/>
            </a:lvl1pPr>
          </a:lstStyle>
          <a:p>
            <a:fld id="{2BF067CD-8E6B-4360-9AA8-C5DF2A48A6D1}" type="slidenum">
              <a:rPr lang="en-US" noProof="0" smtClean="0"/>
              <a:pPr/>
              <a:t>98</a:t>
            </a:fld>
            <a:endParaRPr lang="en-US" noProof="0" dirty="0"/>
          </a:p>
        </p:txBody>
      </p:sp>
    </p:spTree>
    <p:extLst>
      <p:ext uri="{BB962C8B-B14F-4D97-AF65-F5344CB8AC3E}">
        <p14:creationId xmlns:p14="http://schemas.microsoft.com/office/powerpoint/2010/main" val="1084639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2E9115-FE4D-4121-8AF1-B41B16759AE4}"/>
              </a:ext>
            </a:extLst>
          </p:cNvPr>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4646612" y="1676400"/>
            <a:ext cx="2924211" cy="1887334"/>
          </a:xfrm>
          <a:prstGeom prst="rect">
            <a:avLst/>
          </a:prstGeom>
        </p:spPr>
      </p:pic>
      <p:sp>
        <p:nvSpPr>
          <p:cNvPr id="3" name="Title 2">
            <a:extLst>
              <a:ext uri="{FF2B5EF4-FFF2-40B4-BE49-F238E27FC236}">
                <a16:creationId xmlns:a16="http://schemas.microsoft.com/office/drawing/2014/main" id="{BFE33F2E-4E0A-4341-81F9-B6661BF8DE4E}"/>
              </a:ext>
            </a:extLst>
          </p:cNvPr>
          <p:cNvSpPr>
            <a:spLocks noGrp="1"/>
          </p:cNvSpPr>
          <p:nvPr>
            <p:ph type="title" sz="quarter" idx="10"/>
          </p:nvPr>
        </p:nvSpPr>
        <p:spPr/>
        <p:txBody>
          <a:bodyPr/>
          <a:lstStyle/>
          <a:p>
            <a:r>
              <a:rPr lang="bg-BG" dirty="0"/>
              <a:t>Абстрактен </a:t>
            </a:r>
            <a:r>
              <a:rPr lang="en-US" dirty="0"/>
              <a:t> </a:t>
            </a:r>
            <a:r>
              <a:rPr lang="bg-BG" dirty="0"/>
              <a:t>клас</a:t>
            </a:r>
            <a:endParaRPr lang="en-US" dirty="0"/>
          </a:p>
        </p:txBody>
      </p:sp>
    </p:spTree>
    <p:extLst>
      <p:ext uri="{BB962C8B-B14F-4D97-AF65-F5344CB8AC3E}">
        <p14:creationId xmlns:p14="http://schemas.microsoft.com/office/powerpoint/2010/main" val="34838609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theme/theme1.xml><?xml version="1.0" encoding="utf-8"?>
<a:theme xmlns:a="http://schemas.openxmlformats.org/drawingml/2006/main" name="SoftUni">
  <a:themeElements>
    <a:clrScheme name="SoftUni">
      <a:dk1>
        <a:srgbClr val="234465"/>
      </a:dk1>
      <a:lt1>
        <a:srgbClr val="FFA000"/>
      </a:lt1>
      <a:dk2>
        <a:srgbClr val="234465"/>
      </a:dk2>
      <a:lt2>
        <a:srgbClr val="FFFFFF"/>
      </a:lt2>
      <a:accent1>
        <a:srgbClr val="FFA000"/>
      </a:accent1>
      <a:accent2>
        <a:srgbClr val="00B050"/>
      </a:accent2>
      <a:accent3>
        <a:srgbClr val="44A9F8"/>
      </a:accent3>
      <a:accent4>
        <a:srgbClr val="7030A0"/>
      </a:accent4>
      <a:accent5>
        <a:srgbClr val="67748E"/>
      </a:accent5>
      <a:accent6>
        <a:srgbClr val="F4F5F7"/>
      </a:accent6>
      <a:hlink>
        <a:srgbClr val="F2AC44"/>
      </a:hlink>
      <a:folHlink>
        <a:srgbClr val="F6C781"/>
      </a:folHlink>
    </a:clrScheme>
    <a:fontScheme name="SoftUni">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dk2">
            <a:alpha val="80000"/>
          </a:schemeClr>
        </a:solidFill>
        <a:ln w="19050">
          <a:solidFill>
            <a:schemeClr val="tx1">
              <a:lumMod val="75000"/>
              <a:alpha val="80000"/>
            </a:schemeClr>
          </a:solid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b="1" dirty="0">
            <a:solidFill>
              <a:srgbClr val="FFFFFF"/>
            </a:solidFill>
            <a:effectLst>
              <a:outerShdw blurRad="38100" dist="38100" dir="2700000" algn="tl">
                <a:srgbClr val="000000">
                  <a:alpha val="43137"/>
                </a:srgbClr>
              </a:outerShdw>
            </a:effectLst>
          </a:defRPr>
        </a:defPPr>
      </a:lstStyle>
      <a:style>
        <a:lnRef idx="2">
          <a:schemeClr val="accent1">
            <a:shade val="50000"/>
          </a:schemeClr>
        </a:lnRef>
        <a:fillRef idx="1001">
          <a:schemeClr val="dk2"/>
        </a:fillRef>
        <a:effectRef idx="0">
          <a:schemeClr val="accent1"/>
        </a:effectRef>
        <a:fontRef idx="minor">
          <a:schemeClr val="lt1"/>
        </a:fontRef>
      </a:style>
    </a:spDef>
    <a:txDef>
      <a:spPr>
        <a:solidFill>
          <a:schemeClr val="accent6">
            <a:lumMod val="75000"/>
            <a:alpha val="15000"/>
          </a:schemeClr>
        </a:solidFill>
        <a:ln w="12700">
          <a:solidFill>
            <a:schemeClr val="tx1">
              <a:lumMod val="75000"/>
            </a:schemeClr>
          </a:solidFill>
        </a:ln>
      </a:spPr>
      <a:bodyPr vert="horz" wrap="square" lIns="144000" tIns="108000" rIns="144000" bIns="108000" rtlCol="0">
        <a:spAutoFit/>
      </a:bodyPr>
      <a:lstStyle>
        <a:defPPr algn="l" eaLnBrk="0" hangingPunct="0">
          <a:lnSpc>
            <a:spcPct val="110000"/>
          </a:lnSpc>
          <a:buClr>
            <a:schemeClr val="accent5">
              <a:lumMod val="40000"/>
              <a:lumOff val="60000"/>
            </a:schemeClr>
          </a:buClr>
          <a:buSzPct val="70000"/>
          <a:defRPr sz="2400" dirty="0"/>
        </a:defPPr>
      </a:lstStyle>
    </a:txDef>
  </a:objectDefaults>
  <a:extraClrSchemeLst/>
  <a:extLst>
    <a:ext uri="{05A4C25C-085E-4340-85A3-A5531E510DB2}">
      <thm15:themeFamily xmlns:thm15="http://schemas.microsoft.com/office/thememl/2012/main" name="SoftUni" id="{D61FAD9B-6E74-4E03-BFE4-B363D484F1DA}" vid="{7089C1A3-635B-4B03-A017-DAF10A3A3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4835</TotalTime>
  <Words>18320</Words>
  <Application>Microsoft Office PowerPoint</Application>
  <PresentationFormat>Widescreen</PresentationFormat>
  <Paragraphs>3297</Paragraphs>
  <Slides>316</Slides>
  <Notes>167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316</vt:i4>
      </vt:variant>
    </vt:vector>
  </HeadingPairs>
  <TitlesOfParts>
    <vt:vector size="323" baseType="lpstr">
      <vt:lpstr>Arial</vt:lpstr>
      <vt:lpstr>Calibri</vt:lpstr>
      <vt:lpstr>Consolas</vt:lpstr>
      <vt:lpstr>inherit</vt:lpstr>
      <vt:lpstr>Wingdings</vt:lpstr>
      <vt:lpstr>Wingdings 2</vt:lpstr>
      <vt:lpstr>SoftUni</vt:lpstr>
      <vt:lpstr>Работа с абстракции</vt:lpstr>
      <vt:lpstr>Съдържание</vt:lpstr>
      <vt:lpstr>Архитектура на проекта</vt:lpstr>
      <vt:lpstr>Разделяне на кода на методи</vt:lpstr>
      <vt:lpstr>Разделяне на кода на методи</vt:lpstr>
      <vt:lpstr>Разделяне накода на методи</vt:lpstr>
      <vt:lpstr>Разделяне на кода на класове</vt:lpstr>
      <vt:lpstr>Разделяне на кода на класове</vt:lpstr>
      <vt:lpstr>Разделяне на кода на класове(3)</vt:lpstr>
      <vt:lpstr>Рефакториране</vt:lpstr>
      <vt:lpstr>Рефакториране</vt:lpstr>
      <vt:lpstr>Техники на рефакторане</vt:lpstr>
      <vt:lpstr>Енумерации– Изброявяния</vt:lpstr>
      <vt:lpstr>Енумерации</vt:lpstr>
      <vt:lpstr>Енумерации (1)</vt:lpstr>
      <vt:lpstr>Енумерации (2)</vt:lpstr>
      <vt:lpstr>Статична ключова дума в Java</vt:lpstr>
      <vt:lpstr>Статична дума</vt:lpstr>
      <vt:lpstr>Статичен клас</vt:lpstr>
      <vt:lpstr>Статична променлива</vt:lpstr>
      <vt:lpstr>Статичен метод</vt:lpstr>
      <vt:lpstr>Статичен блок</vt:lpstr>
      <vt:lpstr>Пакети</vt:lpstr>
      <vt:lpstr>Пакети в Java</vt:lpstr>
      <vt:lpstr>Вградени пакети</vt:lpstr>
      <vt:lpstr>Резюме</vt:lpstr>
      <vt:lpstr>Енкапсулация/ Капсулиране</vt:lpstr>
      <vt:lpstr>Съдържание</vt:lpstr>
      <vt:lpstr> Скрита имплементация</vt:lpstr>
      <vt:lpstr>Енкапсулация</vt:lpstr>
      <vt:lpstr>Енкапсулация</vt:lpstr>
      <vt:lpstr>Енкапсулация – Пример</vt:lpstr>
      <vt:lpstr>Ключова дума This (1)</vt:lpstr>
      <vt:lpstr>Ключова дума This (2)</vt:lpstr>
      <vt:lpstr>Access Modifiers Модификатори за достъп</vt:lpstr>
      <vt:lpstr>Private поле за достъп</vt:lpstr>
      <vt:lpstr>Protected поле за достъп</vt:lpstr>
      <vt:lpstr>Default поле за достъп</vt:lpstr>
      <vt:lpstr>Public поле за достъп</vt:lpstr>
      <vt:lpstr>Валидиране</vt:lpstr>
      <vt:lpstr>Валидиране  (1)</vt:lpstr>
      <vt:lpstr>Валидиране (2)</vt:lpstr>
      <vt:lpstr>Променливи и непроменливи обекти</vt:lpstr>
      <vt:lpstr>Променливи срущу непроменливи </vt:lpstr>
      <vt:lpstr>Променливи полета</vt:lpstr>
      <vt:lpstr>Mutable Fields – Example</vt:lpstr>
      <vt:lpstr>Непроменливи полета</vt:lpstr>
      <vt:lpstr>Ключова дума Final</vt:lpstr>
      <vt:lpstr>Ключова дума Final</vt:lpstr>
      <vt:lpstr>Ключова дума Final</vt:lpstr>
      <vt:lpstr>Резюме</vt:lpstr>
      <vt:lpstr>Наследяване (Inheritance)</vt:lpstr>
      <vt:lpstr>Съдържание</vt:lpstr>
      <vt:lpstr>Наследяване (Inheritance)</vt:lpstr>
      <vt:lpstr>Наследяване</vt:lpstr>
      <vt:lpstr>Наследяване – Пример</vt:lpstr>
      <vt:lpstr>Йерархия на наследяване</vt:lpstr>
      <vt:lpstr>Йерархия на класа - Java Collection</vt:lpstr>
      <vt:lpstr>Йерархия на класовете на Java платформата</vt:lpstr>
      <vt:lpstr>Наследяване в Java</vt:lpstr>
      <vt:lpstr>Наследяване - Подклас</vt:lpstr>
      <vt:lpstr>Използване на наследствените членове</vt:lpstr>
      <vt:lpstr>Преизползване на конструктори</vt:lpstr>
      <vt:lpstr>Мислене за наследяване – Extends</vt:lpstr>
      <vt:lpstr>Наследяване</vt:lpstr>
      <vt:lpstr>Множествено наследяване</vt:lpstr>
      <vt:lpstr>Достъп до членовете на основния клас</vt:lpstr>
      <vt:lpstr>Преизползване на класове</vt:lpstr>
      <vt:lpstr>Модификатори на достъп и наследяване</vt:lpstr>
      <vt:lpstr>Засенчващи променливи</vt:lpstr>
      <vt:lpstr>Засенчващи променливи - Достъп</vt:lpstr>
      <vt:lpstr>Overriding на методи в подкласа</vt:lpstr>
      <vt:lpstr>Final Методи</vt:lpstr>
      <vt:lpstr>Final клас</vt:lpstr>
      <vt:lpstr>Ползи от наследяването – Абстракция</vt:lpstr>
      <vt:lpstr>Ползи от наследяването – Разширения</vt:lpstr>
      <vt:lpstr>Видове преизползване на класове</vt:lpstr>
      <vt:lpstr>Разширяване</vt:lpstr>
      <vt:lpstr>Композиция</vt:lpstr>
      <vt:lpstr>Делегиране</vt:lpstr>
      <vt:lpstr>Кога използване наследяването</vt:lpstr>
      <vt:lpstr>Резюме</vt:lpstr>
      <vt:lpstr>Интерфейси и абстракция</vt:lpstr>
      <vt:lpstr>Съдаржание</vt:lpstr>
      <vt:lpstr>Абстракция</vt:lpstr>
      <vt:lpstr>Какво е абстракция?</vt:lpstr>
      <vt:lpstr>Абстракция в ООП</vt:lpstr>
      <vt:lpstr>Постигане на абстракция</vt:lpstr>
      <vt:lpstr>Абстракция срещу Енкапсулация</vt:lpstr>
      <vt:lpstr>Интерфейси</vt:lpstr>
      <vt:lpstr>Интерфейс</vt:lpstr>
      <vt:lpstr>Implements vs Extends</vt:lpstr>
      <vt:lpstr>Интерфейс Пример</vt:lpstr>
      <vt:lpstr>ъ</vt:lpstr>
      <vt:lpstr>Разширения на интерфейса</vt:lpstr>
      <vt:lpstr>Стандартен метод</vt:lpstr>
      <vt:lpstr>Стандартен метод</vt:lpstr>
      <vt:lpstr>Статчен метод</vt:lpstr>
      <vt:lpstr>Абстрактен  клас</vt:lpstr>
      <vt:lpstr>Абстрактен клас</vt:lpstr>
      <vt:lpstr>Абстрактни методи</vt:lpstr>
      <vt:lpstr>Интерфейси срещу Абстрактни класове</vt:lpstr>
      <vt:lpstr>Интерфейси срещу Абстрактни класове (1) </vt:lpstr>
      <vt:lpstr>Интерфейси срещу Абстрактни класове</vt:lpstr>
      <vt:lpstr>Резюме</vt:lpstr>
      <vt:lpstr>Полиморфизъм</vt:lpstr>
      <vt:lpstr>Съдаржание</vt:lpstr>
      <vt:lpstr>Полиморфизъм</vt:lpstr>
      <vt:lpstr>Какво е полиморфизъм?</vt:lpstr>
      <vt:lpstr>Полиморизъм в ООП</vt:lpstr>
      <vt:lpstr>Референтен тип и Обектен тип</vt:lpstr>
      <vt:lpstr>Ключова дума  – Instanceof</vt:lpstr>
      <vt:lpstr>Видове полиморфизъм</vt:lpstr>
      <vt:lpstr>Compile Time Полиморфизъм</vt:lpstr>
      <vt:lpstr>Правила за Overloading Method</vt:lpstr>
      <vt:lpstr>Runtime Полиморфизъм</vt:lpstr>
      <vt:lpstr>Runtime Полиморфизъм</vt:lpstr>
      <vt:lpstr>Правила за Overriding (Отменящ)метода</vt:lpstr>
      <vt:lpstr>Абстрактен Клас</vt:lpstr>
      <vt:lpstr>Абстрактен  Клас</vt:lpstr>
      <vt:lpstr>Резюме</vt:lpstr>
      <vt:lpstr>S.O.L.I.D.</vt:lpstr>
      <vt:lpstr>Съдържание</vt:lpstr>
      <vt:lpstr>SOLID Принципи</vt:lpstr>
      <vt:lpstr>S.O.L.I.D.</vt:lpstr>
      <vt:lpstr>S.O.L.I.D.</vt:lpstr>
      <vt:lpstr>Single Responsibility Единична отговорност</vt:lpstr>
      <vt:lpstr>Единична Отговорност Принципи</vt:lpstr>
      <vt:lpstr>Единична Отговорност Принципи</vt:lpstr>
      <vt:lpstr>Отворено / Затворено</vt:lpstr>
      <vt:lpstr>Какво е Отворено/Затворено? </vt:lpstr>
      <vt:lpstr>Разширяемост</vt:lpstr>
      <vt:lpstr>Преизползване</vt:lpstr>
      <vt:lpstr>ОЗП – Нарушения</vt:lpstr>
      <vt:lpstr>ОЗП – Решения</vt:lpstr>
      <vt:lpstr>Замяна на Лисков</vt:lpstr>
      <vt:lpstr>Какво е замяна на Лисков?</vt:lpstr>
      <vt:lpstr>ЛСП Връзка</vt:lpstr>
      <vt:lpstr>OЗП vs ЛСП</vt:lpstr>
      <vt:lpstr>ЛСП – Нарушения и Решения</vt:lpstr>
      <vt:lpstr>Разделяне на Интерфейса</vt:lpstr>
      <vt:lpstr>РИП – Разделяне на интерфейса принципи</vt:lpstr>
      <vt:lpstr>Дебели интерфейси</vt:lpstr>
      <vt:lpstr>„Дебели" интерфейси</vt:lpstr>
      <vt:lpstr>Как да използваме РИП?</vt:lpstr>
      <vt:lpstr>Кохензивен/сплотен интерфейс</vt:lpstr>
      <vt:lpstr>Инверсия на зависимости</vt:lpstr>
      <vt:lpstr>Инверсия на зависимости принцип(ИЗП)</vt:lpstr>
      <vt:lpstr>Зависимости и свързване (1)</vt:lpstr>
      <vt:lpstr>Зависимости и свързване(2)</vt:lpstr>
      <vt:lpstr>Проблемът</vt:lpstr>
      <vt:lpstr>Решение за инверсия на зависимост</vt:lpstr>
      <vt:lpstr>Примери за зависимости</vt:lpstr>
      <vt:lpstr>Как да използваме ИЗП? (1)</vt:lpstr>
      <vt:lpstr>Инжектиране на консруктор – Пример</vt:lpstr>
      <vt:lpstr>Как да използваме ИЗП?(2)</vt:lpstr>
      <vt:lpstr>Инжектиране на сетър – Пример</vt:lpstr>
      <vt:lpstr>Как да използваме ИЗП?(3)</vt:lpstr>
      <vt:lpstr>Наслояване (1)</vt:lpstr>
      <vt:lpstr>Наслояване (2)</vt:lpstr>
      <vt:lpstr>Problem: Employee Info</vt:lpstr>
      <vt:lpstr>Solution: Employee Info</vt:lpstr>
      <vt:lpstr>Резюме</vt:lpstr>
      <vt:lpstr>Reflection and Annotations Отражение и Анотации</vt:lpstr>
      <vt:lpstr>Съдаържание</vt:lpstr>
      <vt:lpstr>Рефлекшън/Отражение</vt:lpstr>
      <vt:lpstr>Какво е  Метапрограмиране?</vt:lpstr>
      <vt:lpstr>Какво е  Рефлекшън?</vt:lpstr>
      <vt:lpstr>Кога да използваме Рефлекшън?</vt:lpstr>
      <vt:lpstr>Когада не използваме Рефлекшън?</vt:lpstr>
      <vt:lpstr>Рефлекшън АПИ</vt:lpstr>
      <vt:lpstr>Обект на класа</vt:lpstr>
      <vt:lpstr>Име на класа</vt:lpstr>
      <vt:lpstr>Базов клас и интерфейс</vt:lpstr>
      <vt:lpstr>Конструктори, Полета и Методи</vt:lpstr>
      <vt:lpstr>Конструктори (1)</vt:lpstr>
      <vt:lpstr>Конструктори (2)</vt:lpstr>
      <vt:lpstr>Име и тип на полетата</vt:lpstr>
      <vt:lpstr>Задаване и получаване на полета</vt:lpstr>
      <vt:lpstr>Методи</vt:lpstr>
      <vt:lpstr>Извикване на методи</vt:lpstr>
      <vt:lpstr>Полета за достъп</vt:lpstr>
      <vt:lpstr>Полета за достъп</vt:lpstr>
      <vt:lpstr>Масиви</vt:lpstr>
      <vt:lpstr>Анотации</vt:lpstr>
      <vt:lpstr>Анотация</vt:lpstr>
      <vt:lpstr>Използване на анотации</vt:lpstr>
      <vt:lpstr>Вградени анотации(1)</vt:lpstr>
      <vt:lpstr>Вградени анотации(2)</vt:lpstr>
      <vt:lpstr>Вградени анотации(3)</vt:lpstr>
      <vt:lpstr>Създаване на  Анотации</vt:lpstr>
      <vt:lpstr>Елементи на Анотацията</vt:lpstr>
      <vt:lpstr>Мета Анотация – @Target</vt:lpstr>
      <vt:lpstr>Мета Анотация– @Retention</vt:lpstr>
      <vt:lpstr>Анотации</vt:lpstr>
      <vt:lpstr>Достъп до анотацията (1)</vt:lpstr>
      <vt:lpstr>Достъп до анотацията(2)</vt:lpstr>
      <vt:lpstr>Резюме</vt:lpstr>
      <vt:lpstr>Обработка на изключения</vt:lpstr>
      <vt:lpstr>Съдържание</vt:lpstr>
      <vt:lpstr>Какво са изключенията?</vt:lpstr>
      <vt:lpstr>Какво са изключенията?</vt:lpstr>
      <vt:lpstr>Класът Throwable</vt:lpstr>
      <vt:lpstr>Видове изключения</vt:lpstr>
      <vt:lpstr>Изключения </vt:lpstr>
      <vt:lpstr>Йерархия на изключенията</vt:lpstr>
      <vt:lpstr>Обработка на изключения</vt:lpstr>
      <vt:lpstr>Обработка на изключения</vt:lpstr>
      <vt:lpstr>Множество блокове за хващане – пример</vt:lpstr>
      <vt:lpstr>Обработка  на изключения</vt:lpstr>
      <vt:lpstr>Намери грешката!</vt:lpstr>
      <vt:lpstr>Обработка на всички изключения</vt:lpstr>
      <vt:lpstr>Твърдението Try-finally</vt:lpstr>
      <vt:lpstr>Try-finally – Пример</vt:lpstr>
      <vt:lpstr>Как работят изключенията?</vt:lpstr>
      <vt:lpstr>Обработка на изключения</vt:lpstr>
      <vt:lpstr>Хвърляне на изключения</vt:lpstr>
      <vt:lpstr>Хвърляне на изключения</vt:lpstr>
      <vt:lpstr>Използване на ключавота дума Throw</vt:lpstr>
      <vt:lpstr>Повторно хвърляне на изключения</vt:lpstr>
      <vt:lpstr>Хващане на изключение – Пример</vt:lpstr>
      <vt:lpstr>Хвърляне на изключения</vt:lpstr>
      <vt:lpstr>Добри практики</vt:lpstr>
      <vt:lpstr>Използване на catch блок</vt:lpstr>
      <vt:lpstr>Избор на тип изключение(1)</vt:lpstr>
      <vt:lpstr>Избор на тип изключение(2)</vt:lpstr>
      <vt:lpstr>изключения – Добри практики(1)</vt:lpstr>
      <vt:lpstr>Изключения – Добри практики(2)</vt:lpstr>
      <vt:lpstr>Персонализирани изключения</vt:lpstr>
      <vt:lpstr>Създаване на персонализирани изключения</vt:lpstr>
      <vt:lpstr>Summary</vt:lpstr>
      <vt:lpstr>Unit Testing/Единично тестване</vt:lpstr>
      <vt:lpstr>Съдържание</vt:lpstr>
      <vt:lpstr>Seven Testing Principles</vt:lpstr>
      <vt:lpstr>Седем принципа на тестване(1)</vt:lpstr>
      <vt:lpstr>Седем принципа на тестване(2)</vt:lpstr>
      <vt:lpstr>Седем принципа на тестване(3)</vt:lpstr>
      <vt:lpstr>Седем принципа на тестване(4)</vt:lpstr>
      <vt:lpstr>Седем принципа на тестване(5)</vt:lpstr>
      <vt:lpstr>Седем принципа на тестване(6)</vt:lpstr>
      <vt:lpstr>Седем принципа на тестване(7)</vt:lpstr>
      <vt:lpstr>Какво е юнит тестването</vt:lpstr>
      <vt:lpstr>Ръчно тестване(1)</vt:lpstr>
      <vt:lpstr>Ръчно тестване(2)</vt:lpstr>
      <vt:lpstr>Автоматично тестване</vt:lpstr>
      <vt:lpstr>Junit (1)</vt:lpstr>
      <vt:lpstr>Junit (2)</vt:lpstr>
      <vt:lpstr>Junit – Писане на тестове</vt:lpstr>
      <vt:lpstr>3A Модел</vt:lpstr>
      <vt:lpstr>Изключения</vt:lpstr>
      <vt:lpstr>Unit тестване Добри практики</vt:lpstr>
      <vt:lpstr>Твърдения</vt:lpstr>
      <vt:lpstr>Съобщения за трвърдения</vt:lpstr>
      <vt:lpstr>Магически числа</vt:lpstr>
      <vt:lpstr>@Before</vt:lpstr>
      <vt:lpstr>Наимевноване на тестовете</vt:lpstr>
      <vt:lpstr>Зависимости</vt:lpstr>
      <vt:lpstr>Свързване и тесване(1)</vt:lpstr>
      <vt:lpstr>Свързване и тесване(2)</vt:lpstr>
      <vt:lpstr>Инжектиране на зависимост</vt:lpstr>
      <vt:lpstr>Цел: Изолиране на тестово поведение</vt:lpstr>
      <vt:lpstr>Фалшива имплементация</vt:lpstr>
      <vt:lpstr>Mocking</vt:lpstr>
      <vt:lpstr>Mockito</vt:lpstr>
      <vt:lpstr>Mockito</vt:lpstr>
      <vt:lpstr>Summary</vt:lpstr>
      <vt:lpstr>Развитие, насочено към тестове</vt:lpstr>
      <vt:lpstr>Съдържание</vt:lpstr>
      <vt:lpstr>Развитие, насочено към тестове</vt:lpstr>
      <vt:lpstr>Подходи за тестване на единици</vt:lpstr>
      <vt:lpstr>Кодът и подходът за тестване</vt:lpstr>
      <vt:lpstr>Подходът за развитие, насочен към тестове</vt:lpstr>
      <vt:lpstr>Тестово насочено развитие (TDD)</vt:lpstr>
      <vt:lpstr>Защо TDD?</vt:lpstr>
      <vt:lpstr>Резюме</vt:lpstr>
      <vt:lpstr>Дизайнерски модели</vt:lpstr>
      <vt:lpstr>Съдържание </vt:lpstr>
      <vt:lpstr>Дизайнерски модели</vt:lpstr>
      <vt:lpstr>Какво са дизайнерските модели?</vt:lpstr>
      <vt:lpstr>Какво решават моделите на дизайн?</vt:lpstr>
      <vt:lpstr>Елементи на модел на дизайн</vt:lpstr>
      <vt:lpstr>Защо шаблони на дизайна?</vt:lpstr>
      <vt:lpstr>Ползи</vt:lpstr>
      <vt:lpstr>Недостатъци</vt:lpstr>
      <vt:lpstr>Видове модели на дизайн</vt:lpstr>
      <vt:lpstr>Основни видове</vt:lpstr>
      <vt:lpstr>Творчески модели</vt:lpstr>
      <vt:lpstr>Цели</vt:lpstr>
      <vt:lpstr>Сингълтън модел</vt:lpstr>
      <vt:lpstr>Пример за двукратна проверка</vt:lpstr>
      <vt:lpstr>Модел на прототипа</vt:lpstr>
      <vt:lpstr>Абстрактният клас прототип</vt:lpstr>
      <vt:lpstr>Клас конкретен прототип</vt:lpstr>
      <vt:lpstr>Модел на строител</vt:lpstr>
      <vt:lpstr>Структурни модели</vt:lpstr>
      <vt:lpstr>Цели</vt:lpstr>
      <vt:lpstr>Фасаден модел</vt:lpstr>
      <vt:lpstr>Фасаден клас(1)</vt:lpstr>
      <vt:lpstr>Фасаден клас(2)</vt:lpstr>
      <vt:lpstr>Субсистевен клас</vt:lpstr>
      <vt:lpstr>Композитен модел</vt:lpstr>
      <vt:lpstr>Абстрактният клас на компонента</vt:lpstr>
      <vt:lpstr>Композитният клас(1)</vt:lpstr>
      <vt:lpstr>Композитният клас(2)</vt:lpstr>
      <vt:lpstr>Класът на листа</vt:lpstr>
      <vt:lpstr>Поведенчески модели</vt:lpstr>
      <vt:lpstr>Цели</vt:lpstr>
      <vt:lpstr>Команден модел</vt:lpstr>
      <vt:lpstr>Абстрактният клас на командата</vt:lpstr>
      <vt:lpstr>Конкретен Команден клас</vt:lpstr>
      <vt:lpstr>Класът на приемника</vt:lpstr>
      <vt:lpstr>Класът Invoker</vt:lpstr>
      <vt:lpstr>Шаблон</vt:lpstr>
      <vt:lpstr>Абстрактен клас</vt:lpstr>
      <vt:lpstr>Конкретен клас</vt:lpstr>
      <vt:lpstr>Резюме</vt:lpstr>
    </vt:vector>
  </TitlesOfParts>
  <Company>SoftUni – https://softuni.org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OOP - Working with Abstraction</dc:title>
  <dc:subject>Java OOP – Practical Training Course @ SoftUni</dc:subject>
  <dc:creator>Software University</dc:creator>
  <cp:keywords>Reflection; Abstartion; Interface; class; Java Basics; Java; OOP; Software University; SoftUni; programming; coding; software development; education; training; course</cp:keywords>
  <dc:description>© SoftUni – https://softuni.org_x000d_
© Software University – https://softuni.bg_x000d_
_x000d_
Copyrighted document. Unauthorized copy, reproduction or use is not permitted.</dc:description>
  <cp:lastModifiedBy>Natali Angelova</cp:lastModifiedBy>
  <cp:revision>98</cp:revision>
  <dcterms:created xsi:type="dcterms:W3CDTF">2018-05-23T13:08:44Z</dcterms:created>
  <dcterms:modified xsi:type="dcterms:W3CDTF">2021-12-10T00:29:01Z</dcterms:modified>
  <cp:category>programming;computer programming;software development;web development</cp:category>
</cp:coreProperties>
</file>